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6" r:id="rId7"/>
    <p:sldId id="263" r:id="rId8"/>
    <p:sldId id="271" r:id="rId9"/>
    <p:sldId id="272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3.1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22,'4'-5,"8"-1,5 0,0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4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5T14:54:36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A052-3A30-4889-829C-6270381F9F9B}" type="datetimeFigureOut">
              <a:rPr lang="ru-RU" smtClean="0"/>
              <a:t>01.06.2021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E41C1-6CA6-47DB-AAD4-328EBF1B4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E41C1-6CA6-47DB-AAD4-328EBF1B44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8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6F385-9DEB-40F6-AFF7-38D68DD9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0C232-A4DB-4AE1-AA74-9DDAE43E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4A4A4-BD56-4A26-9D57-44771989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CF8F-54BA-4C8B-81EB-3B1304A83E5E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2E115-4D0E-4B40-8A63-A08A3D87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6F175-9484-4F23-8B9B-77B0B721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15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6EEE4-B0CD-447A-AC90-34640C66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83822F-3660-4C52-B207-5B4BFA335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C06CA-752B-4AAB-9418-EA0476E2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A4AE-B313-40B6-9574-08373B7FD46B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295CA-1C95-430A-8CD2-0C3D6BAA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CECA4-B717-4742-A986-92485365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1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F0E3-23F5-4DFB-B5A7-8F8B89BA6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5FC445-32EF-4554-89D5-0EF76F59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24D9DB-02E5-47C5-9B2A-15337E29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1735-1DED-4143-8841-28C84E286CAF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5460-937E-4DFF-99EF-409DB3A8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C0E31-D3DC-4B32-8857-76C0DF0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AB068-7CDA-4234-8F9E-4C97A34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A5E49-C73A-42D4-8993-D716A361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D3715-E8B7-4F1B-BA20-36798009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57F1-A4DB-4F1E-B7F0-2ACEBBBDC921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B6A6E-AFF0-4A83-9EE9-4EB27EEC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5E3D3-F153-4ACD-B8BF-62184F9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2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5062-0A32-4DBB-9C0F-0127948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86DE7-DE08-4207-825B-28ECF135E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F406C-8C8B-4B78-877A-EFDF2180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714-59E8-47B7-9EF0-C2225F53CEAF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EAE7FF-DDF0-41A6-B2EE-A21A77AF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04B1-39FC-4FCA-AE35-68C7C770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25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F25A1-29B0-4813-B517-91F94C4B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2DE160-7479-4B40-9A10-E983FCE7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B30EE-E753-4E8F-AAB0-CDC46092F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2338F7-8D00-4C06-9B37-8BD19756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EB0F-66B2-4544-B27B-0741BE41E798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96E34A-B2E1-4019-90CC-2B10CE5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527D8-B5D3-43F8-909E-6D4A2E8D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9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3857-37C7-4F11-9EA8-509DFF20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AF712-DAAE-496E-8428-29D6D04B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48717-171D-4F39-A233-5AFA609FA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9C55FE-837C-4776-938B-92CFFEF01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1F4D4-27D0-4C7B-A647-BAFF3BD3A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D9A2EE-1144-4C59-B67F-1DC17DA9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23016-3A7F-4279-AE7D-7A432D282FAD}" type="datetime1">
              <a:rPr lang="ru-RU" smtClean="0"/>
              <a:t>01.06.2021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BC14AD-BE04-432D-A83C-E7368686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579C61-3B74-4EDF-98EB-06F27A3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9F5BA-7807-481C-8DA0-EB97C982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E4ED26-2B4E-4AB5-B30A-63B41E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3B54-B47F-453B-9271-F00B4AAD600D}" type="datetime1">
              <a:rPr lang="ru-RU" smtClean="0"/>
              <a:t>01.06.2021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D65719-3C91-4D41-AE22-E4B5A2BC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F389DB-FDF2-41AE-A380-17308716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DDECB2-8FFC-4F80-8DF8-F85A2A52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1CDA-09B7-4094-8905-45BFEFE2E79E}" type="datetime1">
              <a:rPr lang="ru-RU" smtClean="0"/>
              <a:t>01.06.2021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2F992-F639-4E3B-B8DB-4711B3A4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181AD4-276F-4341-A32E-30FC96BB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9CC4-E0B0-4698-95A5-0F7B5E9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D3CE76-A6A5-4D2B-A554-D5A38AE9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B35C4E-EB3C-4321-AD75-CA99C14A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08385C-B06E-4E1E-AA9D-35AE67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2C22-A867-4625-B558-2E6AB87FB8CD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98125-2955-4C68-AA96-6715D0F8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837D6-789E-4BCF-8D1B-826ED8D0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05F3D-C8AF-4758-BE70-B9649D1B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7C1E0C-6EE4-45C2-91FF-1451A1E45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E10FF-A94A-46E4-8B5E-D84708E1D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54986-FB33-4454-8CD7-C4CB1969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ECCB-F35A-4265-91E7-526DD0B562D7}" type="datetime1">
              <a:rPr lang="ru-RU" smtClean="0"/>
              <a:t>01.06.2021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758624-4FA1-45A8-BFC4-1BBB667E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A49284-41CE-4FD1-9507-2E65C829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7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93540-DAB0-4969-890D-DD62F756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341E5E-8E41-4604-A54D-8565045F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71F5-956E-4E12-97D5-953DA6F30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2C56-09EF-4C2D-958B-6FAF7242336A}" type="datetime1">
              <a:rPr lang="ru-RU" smtClean="0"/>
              <a:t>01.06.2021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4A499-4ED9-4A50-935A-3FAADB49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4A4AB4-65C5-43AA-9639-46C8352AE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81A2-F083-4674-AF70-9405F9A6F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95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microsoft.com/office/2007/relationships/hdphoto" Target="../media/hdphoto4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4BAA514-CE76-4140-A63B-A647C8659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0789"/>
            <a:ext cx="12192000" cy="1015999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МИНИСТЕРСТВО ВЫСШЕГО ОБРАЗОВАНИЯ И НАУКИ РОССИЙСКОЙ ФЕДЕРАЦИИ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«ОРЛОВСКИЙ ГОСУДАРСТВЕННЫЙ УНИВЕРСИТЕТ ИМЕНИ И.С. ТУРГЕНЕВА»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CAD3697-2AF5-423D-B37A-5C82FBE5C3C4}"/>
              </a:ext>
            </a:extLst>
          </p:cNvPr>
          <p:cNvSpPr/>
          <p:nvPr/>
        </p:nvSpPr>
        <p:spPr>
          <a:xfrm>
            <a:off x="1753343" y="2045217"/>
            <a:ext cx="8685310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ru-RU" altLang="ru-RU" sz="2000" dirty="0">
                <a:latin typeface="Times New Roman" pitchFamily="18" charset="0"/>
                <a:cs typeface="Times New Roman" pitchFamily="18" charset="0"/>
              </a:rPr>
              <a:t>Направление 09.03.04 «Программная инженерия», группа 71-ПГ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CDA990E-35C2-4A0D-B5CD-12FCA08FC12C}"/>
              </a:ext>
            </a:extLst>
          </p:cNvPr>
          <p:cNvSpPr/>
          <p:nvPr/>
        </p:nvSpPr>
        <p:spPr>
          <a:xfrm>
            <a:off x="2804157" y="2540080"/>
            <a:ext cx="6583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серверной подсистемы сервиса обмена сообщениями в ЕОИС ОГУ имени И.С. Тургенева»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D2D327-272A-4A31-A7F0-DC4C7FC7309C}"/>
              </a:ext>
            </a:extLst>
          </p:cNvPr>
          <p:cNvSpPr/>
          <p:nvPr/>
        </p:nvSpPr>
        <p:spPr>
          <a:xfrm>
            <a:off x="6969761" y="4762418"/>
            <a:ext cx="49964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Шорин В.Д.</a:t>
            </a:r>
          </a:p>
          <a:p>
            <a:pPr algn="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к.т.н. доцент кафедры ПГ,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А.И.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0291B-F65A-46B7-879B-E3804503E46C}"/>
              </a:ext>
            </a:extLst>
          </p:cNvPr>
          <p:cNvSpPr/>
          <p:nvPr/>
        </p:nvSpPr>
        <p:spPr>
          <a:xfrm>
            <a:off x="5385032" y="6331484"/>
            <a:ext cx="1421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2021</a:t>
            </a:r>
          </a:p>
        </p:txBody>
      </p:sp>
    </p:spTree>
    <p:extLst>
      <p:ext uri="{BB962C8B-B14F-4D97-AF65-F5344CB8AC3E}">
        <p14:creationId xmlns:p14="http://schemas.microsoft.com/office/powerpoint/2010/main" val="226839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Общий алгоритм разбора запроса к серверу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16F7FA-398F-476C-9016-A93FD335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98" y="517688"/>
            <a:ext cx="4308389" cy="62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Пример реализации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3C1A3-C589-4FB6-AF84-D16ED6BC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37168"/>
          <a:stretch/>
        </p:blipFill>
        <p:spPr>
          <a:xfrm>
            <a:off x="2913348" y="508416"/>
            <a:ext cx="3894322" cy="621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DB787-BA04-4A48-A995-C58CF988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1492" y="540472"/>
            <a:ext cx="4609342" cy="53954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DBC961-ABB2-4C76-A4BB-F1DA1DE5C288}"/>
              </a:ext>
            </a:extLst>
          </p:cNvPr>
          <p:cNvSpPr txBox="1"/>
          <p:nvPr/>
        </p:nvSpPr>
        <p:spPr>
          <a:xfrm>
            <a:off x="76413" y="540472"/>
            <a:ext cx="266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Запрос:</a:t>
            </a:r>
            <a:br>
              <a:rPr lang="ru-RU" sz="2800" dirty="0"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</a:rPr>
              <a:t>api/v1/1/chats/1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F87A2-C26C-40D8-9557-DBFF718A39B6}"/>
              </a:ext>
            </a:extLst>
          </p:cNvPr>
          <p:cNvSpPr txBox="1"/>
          <p:nvPr/>
        </p:nvSpPr>
        <p:spPr>
          <a:xfrm>
            <a:off x="1770092" y="5935920"/>
            <a:ext cx="161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Ответ: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A5E9A-D8D7-4233-A8C6-7F511C1FA7D9}"/>
              </a:ext>
            </a:extLst>
          </p:cNvPr>
          <p:cNvSpPr txBox="1"/>
          <p:nvPr/>
        </p:nvSpPr>
        <p:spPr>
          <a:xfrm>
            <a:off x="7331492" y="5928240"/>
            <a:ext cx="4200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Ответ (продолжение)</a:t>
            </a:r>
          </a:p>
        </p:txBody>
      </p:sp>
    </p:spTree>
    <p:extLst>
      <p:ext uri="{BB962C8B-B14F-4D97-AF65-F5344CB8AC3E}">
        <p14:creationId xmlns:p14="http://schemas.microsoft.com/office/powerpoint/2010/main" val="164410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499359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80" y="0"/>
            <a:ext cx="12058321" cy="1107440"/>
          </a:xfrm>
        </p:spPr>
        <p:txBody>
          <a:bodyPr anchor="t"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Актуальные потребности развития сервиса обмена сообщениями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DA8ACD-5BC0-47A7-8E51-3C8D2BC76D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49996"/>
          <a:stretch/>
        </p:blipFill>
        <p:spPr>
          <a:xfrm>
            <a:off x="6787825" y="873317"/>
            <a:ext cx="5113016" cy="5802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1F3AA3-338F-495B-B088-9BE02CD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492875"/>
            <a:ext cx="2743200" cy="365125"/>
          </a:xfrm>
        </p:spPr>
        <p:txBody>
          <a:bodyPr/>
          <a:lstStyle/>
          <a:p>
            <a:fld id="{D91281A2-F083-4674-AF70-9405F9A6FA09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94BF96-F8FC-4484-AD46-3FDB383F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261" y="2128111"/>
            <a:ext cx="4336738" cy="2294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F81DB-89D8-4063-8EAB-CF56558D6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7700" y="4181674"/>
            <a:ext cx="4598800" cy="2493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668973-E1DE-46DE-867F-3BE9768E514B}"/>
              </a:ext>
            </a:extLst>
          </p:cNvPr>
          <p:cNvSpPr txBox="1"/>
          <p:nvPr/>
        </p:nvSpPr>
        <p:spPr>
          <a:xfrm>
            <a:off x="291159" y="595762"/>
            <a:ext cx="70037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улучшения: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Синхронный обмен сообщениями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чатов</a:t>
            </a:r>
          </a:p>
        </p:txBody>
      </p:sp>
    </p:spTree>
    <p:extLst>
      <p:ext uri="{BB962C8B-B14F-4D97-AF65-F5344CB8AC3E}">
        <p14:creationId xmlns:p14="http://schemas.microsoft.com/office/powerpoint/2010/main" val="303311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7853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Цель и задачи выпускной квалификационной 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0" y="800544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выпускной квалификационной работы является сокращение времени, затрачиваемого пользователями на выполнение основных операций при использовании сервиса обмена сообщениями ЕОИС ОГУ им. И.С. Тургенева.</a:t>
            </a:r>
          </a:p>
          <a:p>
            <a:pPr indent="457200"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произвести анализ предметной области и аналогов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выявить функциональные и нефункциональные требования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сервера;</a:t>
            </a: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и реализовать базу данных;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buFont typeface="Times New Roman" panose="02020603050405020304" pitchFamily="18" charset="0"/>
              <a:buChar char="―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серверную подсистему.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3A1E4-75C0-458E-8838-35535A15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9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4D41-0C02-4B18-B5D0-7175F1B8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0" y="-92075"/>
            <a:ext cx="11028680" cy="70167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Обзор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1B0354-4EB3-448A-9579-9827D99E3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65896"/>
              </p:ext>
            </p:extLst>
          </p:nvPr>
        </p:nvGraphicFramePr>
        <p:xfrm>
          <a:off x="111760" y="532340"/>
          <a:ext cx="11968480" cy="6251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080">
                  <a:extLst>
                    <a:ext uri="{9D8B030D-6E8A-4147-A177-3AD203B41FA5}">
                      <a16:colId xmlns:a16="http://schemas.microsoft.com/office/drawing/2014/main" val="798448047"/>
                    </a:ext>
                  </a:extLst>
                </a:gridCol>
                <a:gridCol w="1708678">
                  <a:extLst>
                    <a:ext uri="{9D8B030D-6E8A-4147-A177-3AD203B41FA5}">
                      <a16:colId xmlns:a16="http://schemas.microsoft.com/office/drawing/2014/main" val="4077691575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462184626"/>
                    </a:ext>
                  </a:extLst>
                </a:gridCol>
                <a:gridCol w="3181813">
                  <a:extLst>
                    <a:ext uri="{9D8B030D-6E8A-4147-A177-3AD203B41FA5}">
                      <a16:colId xmlns:a16="http://schemas.microsoft.com/office/drawing/2014/main" val="3635338294"/>
                    </a:ext>
                  </a:extLst>
                </a:gridCol>
                <a:gridCol w="2393696">
                  <a:extLst>
                    <a:ext uri="{9D8B030D-6E8A-4147-A177-3AD203B41FA5}">
                      <a16:colId xmlns:a16="http://schemas.microsoft.com/office/drawing/2014/main" val="2514437681"/>
                    </a:ext>
                  </a:extLst>
                </a:gridCol>
              </a:tblGrid>
              <a:tr h="799301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WhatsApp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Существующее </a:t>
                      </a:r>
                      <a:r>
                        <a:rPr lang="en-US" sz="1800" dirty="0"/>
                        <a:t>web-</a:t>
                      </a:r>
                      <a:r>
                        <a:rPr lang="ru-RU" sz="1800" dirty="0"/>
                        <a:t>решение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Разрабатываемая серверная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4986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индивидуального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преподавателя/студента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53404"/>
                  </a:ext>
                </a:extLst>
              </a:tr>
              <a:tr h="799301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создания группового чата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Представлено в виде выбора группы, которой хочет написать преподаватель</a:t>
                      </a:r>
                      <a:endParaRPr lang="ru-RU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689482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объединения чатов в совокупности по критериям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389743"/>
                  </a:ext>
                </a:extLst>
              </a:tr>
              <a:tr h="1457548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синхронного обмена сообщениями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+</a:t>
                      </a:r>
                      <a:endParaRPr lang="ru-RU" sz="4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004"/>
                  </a:ext>
                </a:extLst>
              </a:tr>
              <a:tr h="1128424"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возможность автоматизированного создания чатов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-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-</a:t>
                      </a:r>
                      <a:endParaRPr lang="ru-RU" sz="4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Список доступных групп/преподавателей, исходя из нагрузки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+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0603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66ECD4-797B-4F0C-8BBE-3934F049E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64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Требования к программному обеспечению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CA9A8-0FA7-4E17-A194-9D60C0991AA8}"/>
              </a:ext>
            </a:extLst>
          </p:cNvPr>
          <p:cNvSpPr txBox="1"/>
          <p:nvPr/>
        </p:nvSpPr>
        <p:spPr>
          <a:xfrm>
            <a:off x="132080" y="599440"/>
            <a:ext cx="120599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Функциональные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индивидуальных и групповых чатов;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группировка чатов по типам занятий (лабораторная, практика и т.д.);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отправка в чат документов различных типо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сообщениями (удаление, редактирование).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Нефункциональные: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целевая платформа -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фреймворк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Laravel;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 SQL Server;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протокол передачи данных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архитектурный стиль взаимодействия с серверной подсистемой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API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lvl="0" indent="457200" algn="just">
              <a:spcBef>
                <a:spcPts val="0"/>
              </a:spcBef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веб-сервер –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Apache;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737BDF-2EF5-4A29-B5E0-06A40B5B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78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39"/>
            <a:ext cx="12192000" cy="1041401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Диаграмма вариантов использования сервиса обмена сообщениями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290ED3C-76EF-488D-B636-77CF488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14:cNvPr>
              <p14:cNvContentPartPr/>
              <p14:nvPr/>
            </p14:nvContentPartPr>
            <p14:xfrm>
              <a:off x="3393200" y="4259040"/>
              <a:ext cx="18360" cy="828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AFEF2F14-26C8-469B-9FCD-FF45A71AC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560" y="4250040"/>
                <a:ext cx="36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14:cNvPr>
              <p14:cNvContentPartPr/>
              <p14:nvPr/>
            </p14:nvContentPartPr>
            <p14:xfrm>
              <a:off x="4825640" y="372840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FF751-29D3-404D-9195-910C6178A8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640" y="3719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14:cNvPr>
              <p14:cNvContentPartPr/>
              <p14:nvPr/>
            </p14:nvContentPartPr>
            <p14:xfrm>
              <a:off x="6105800" y="2691960"/>
              <a:ext cx="432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CA5419E-5872-44D8-B303-375C1267A0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800" y="2683320"/>
                <a:ext cx="2196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1D246-E25A-4FDF-A309-BB117E12D46E}"/>
              </a:ext>
            </a:extLst>
          </p:cNvPr>
          <p:cNvPicPr/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85" y="535939"/>
            <a:ext cx="11289030" cy="6088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5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cs typeface="Times New Roman" panose="02020603050405020304" pitchFamily="18" charset="0"/>
              </a:rPr>
              <a:t>Логическая схема базы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212C7-A584-4B4C-A624-4E6076B192CD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" y="567689"/>
            <a:ext cx="11442065" cy="6036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02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АПИ – общая информация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43604-3135-4164-9039-945436F67178}"/>
              </a:ext>
            </a:extLst>
          </p:cNvPr>
          <p:cNvSpPr txBox="1"/>
          <p:nvPr/>
        </p:nvSpPr>
        <p:spPr>
          <a:xfrm>
            <a:off x="364297" y="462379"/>
            <a:ext cx="4947920" cy="226591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lvl="0" algn="just">
              <a:buSzPts val="1400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Ресурсы: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чат;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сообщение;</a:t>
            </a:r>
          </a:p>
          <a:p>
            <a:pPr marL="342900" lvl="0" indent="457200" algn="just">
              <a:buSzPts val="1400"/>
              <a:buFont typeface="Symbol" panose="05050102010706020507" pitchFamily="18" charset="2"/>
              <a:buChar char=""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документе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99822-4AB6-47D5-A1A0-C929AC9F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t="1766" r="35789" b="1748"/>
          <a:stretch/>
        </p:blipFill>
        <p:spPr>
          <a:xfrm>
            <a:off x="2514254" y="2728298"/>
            <a:ext cx="3271593" cy="38106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8D527-ED92-48D9-881A-EC6A34F14922}"/>
              </a:ext>
            </a:extLst>
          </p:cNvPr>
          <p:cNvSpPr txBox="1"/>
          <p:nvPr/>
        </p:nvSpPr>
        <p:spPr>
          <a:xfrm>
            <a:off x="151660" y="5200084"/>
            <a:ext cx="241567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схемы ресурса (Пользователь)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2C75BC-1814-4950-A950-88A3562E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85" y="584045"/>
            <a:ext cx="4301844" cy="5589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59CBA2-55CF-421E-86E6-8C595E1C6609}"/>
              </a:ext>
            </a:extLst>
          </p:cNvPr>
          <p:cNvSpPr txBox="1"/>
          <p:nvPr/>
        </p:nvSpPr>
        <p:spPr>
          <a:xfrm>
            <a:off x="5877836" y="6077247"/>
            <a:ext cx="648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построения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A0D66F-D3DB-4ABE-8A09-C412427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8441"/>
            <a:ext cx="10515600" cy="92964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cs typeface="Times New Roman" panose="02020603050405020304" pitchFamily="18" charset="0"/>
              </a:rPr>
              <a:t>АПИ – Примеры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6893BC-7D2F-46D0-A5B8-C26BEB2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281A2-F083-4674-AF70-9405F9A6FA09}" type="slidenum">
              <a:rPr lang="ru-RU" smtClean="0"/>
              <a:t>9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0CFFDB-B24B-47AA-B44D-D1A690AF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368" y="3146624"/>
            <a:ext cx="7504065" cy="3111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AF664-5E2A-4648-A2E0-379C926CDA70}"/>
              </a:ext>
            </a:extLst>
          </p:cNvPr>
          <p:cNvSpPr txBox="1"/>
          <p:nvPr/>
        </p:nvSpPr>
        <p:spPr>
          <a:xfrm>
            <a:off x="91440" y="600035"/>
            <a:ext cx="8519160" cy="236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 качестве адреса сервера выступает локальный сервер):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Чат -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/api/v1/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chats/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-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http://127.0.0.1:8000/api/v1/1/chats/1/users/1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-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http://127.0.0.1:8000/api/v1/1/chats/1/messages/2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6DEC93-2E98-4605-9C52-11B9C6514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366701"/>
            <a:ext cx="3322319" cy="6480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F8EB3-B008-4CDD-99C5-5072FDAC8B64}"/>
              </a:ext>
            </a:extLst>
          </p:cNvPr>
          <p:cNvSpPr txBox="1"/>
          <p:nvPr/>
        </p:nvSpPr>
        <p:spPr>
          <a:xfrm>
            <a:off x="1149909" y="6148858"/>
            <a:ext cx="7460691" cy="53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ресурса (справа) и его эндпоинты (слева)</a:t>
            </a:r>
            <a:endParaRPr lang="en-US" sz="2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02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483</Words>
  <Application>Microsoft Office PowerPoint</Application>
  <PresentationFormat>Широкоэкранный</PresentationFormat>
  <Paragraphs>98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vt:lpstr>
      <vt:lpstr>Актуальные потребности развития сервиса обмена сообщениями</vt:lpstr>
      <vt:lpstr>Цель и задачи выпускной квалификационной  работы</vt:lpstr>
      <vt:lpstr>Обзор аналогов</vt:lpstr>
      <vt:lpstr>Требования к программному обеспечению</vt:lpstr>
      <vt:lpstr>Диаграмма вариантов использования сервиса обмена сообщениями</vt:lpstr>
      <vt:lpstr>Логическая схема базы данных</vt:lpstr>
      <vt:lpstr>АПИ – общая информация</vt:lpstr>
      <vt:lpstr>АПИ – Примеры</vt:lpstr>
      <vt:lpstr>Общий алгоритм разбора запроса к серверу</vt:lpstr>
      <vt:lpstr>Пример реализации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ВЫСШЕГО ОБРАЗОВАНИЯ И НАУКИ РОССИЙСКОЙ ФЕДЕРАЦИИ ФЕДЕРАЛЬНОЕ ГОСУДАРСТВЕННОЕ БЮДЖЕТНОЕ ОБРАЗОВАТЕЛЬНОЕ УЧРЕЖДЕНИЕ ВЫСШЕГО ОБРАЗОВАНИЯ «ОРЛОВСКИЙ ГОСУДАРСТВЕННЫЙ УНИВЕРСИТЕТ ИМЕНИ И.С. ТУРГЕНЕВА»</dc:title>
  <dc:creator>Vlad Shorin</dc:creator>
  <cp:lastModifiedBy>Vlad Shorin</cp:lastModifiedBy>
  <cp:revision>82</cp:revision>
  <dcterms:created xsi:type="dcterms:W3CDTF">2021-03-30T14:52:17Z</dcterms:created>
  <dcterms:modified xsi:type="dcterms:W3CDTF">2021-06-01T09:47:58Z</dcterms:modified>
</cp:coreProperties>
</file>