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6F54-D473-429F-9DAF-8855E3CAE999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7FBF27A-D6F9-408D-82E3-DBCE0852C2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6F54-D473-429F-9DAF-8855E3CAE999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F27A-D6F9-408D-82E3-DBCE0852C2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7FBF27A-D6F9-408D-82E3-DBCE0852C26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6F54-D473-429F-9DAF-8855E3CAE999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6F54-D473-429F-9DAF-8855E3CAE999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7FBF27A-D6F9-408D-82E3-DBCE0852C2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6F54-D473-429F-9DAF-8855E3CAE999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7FBF27A-D6F9-408D-82E3-DBCE0852C26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7606F54-D473-429F-9DAF-8855E3CAE999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F27A-D6F9-408D-82E3-DBCE0852C2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6F54-D473-429F-9DAF-8855E3CAE999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7FBF27A-D6F9-408D-82E3-DBCE0852C265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6F54-D473-429F-9DAF-8855E3CAE999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7FBF27A-D6F9-408D-82E3-DBCE0852C2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6F54-D473-429F-9DAF-8855E3CAE999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FBF27A-D6F9-408D-82E3-DBCE0852C2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7FBF27A-D6F9-408D-82E3-DBCE0852C265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6F54-D473-429F-9DAF-8855E3CAE999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7FBF27A-D6F9-408D-82E3-DBCE0852C26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7606F54-D473-429F-9DAF-8855E3CAE999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7606F54-D473-429F-9DAF-8855E3CAE999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7FBF27A-D6F9-408D-82E3-DBCE0852C265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Гибкие системы управления проектами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6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Слабые стороны классического </a:t>
            </a:r>
            <a:r>
              <a:rPr lang="ru-RU" sz="2800" dirty="0"/>
              <a:t>проектного </a:t>
            </a:r>
            <a:r>
              <a:rPr lang="ru-RU" sz="2800" dirty="0" smtClean="0"/>
              <a:t>менеджмента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Отсутствие возможности приспосабливаться к изменениям проекта по ходу его реализации.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11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Гибкие методы к управлению разработкой программного обеспечения (</a:t>
            </a:r>
            <a:r>
              <a:rPr lang="en-US" sz="2800" dirty="0" smtClean="0"/>
              <a:t>Agile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Основными положениями гибких методов, закрепленных в </a:t>
            </a:r>
            <a:r>
              <a:rPr lang="ru-RU" i="1" dirty="0" err="1"/>
              <a:t>Agile</a:t>
            </a:r>
            <a:r>
              <a:rPr lang="ru-RU" i="1" dirty="0"/>
              <a:t> </a:t>
            </a:r>
            <a:r>
              <a:rPr lang="ru-RU" i="1" dirty="0" err="1"/>
              <a:t>Manifesto</a:t>
            </a:r>
            <a:r>
              <a:rPr lang="ru-RU" dirty="0"/>
              <a:t> в 2007 году являются </a:t>
            </a:r>
            <a:r>
              <a:rPr lang="ru-RU" dirty="0" smtClean="0"/>
              <a:t>следующее:</a:t>
            </a:r>
          </a:p>
          <a:p>
            <a:pPr lvl="0"/>
            <a:r>
              <a:rPr lang="ru-RU" dirty="0" err="1"/>
              <a:t>индивидуалы</a:t>
            </a:r>
            <a:r>
              <a:rPr lang="ru-RU" dirty="0"/>
              <a:t> и взаимодействие вместо процессов и программных средств;</a:t>
            </a:r>
          </a:p>
          <a:p>
            <a:pPr lvl="0"/>
            <a:r>
              <a:rPr lang="ru-RU" dirty="0"/>
              <a:t>работающее ПО вместо сложной документации;</a:t>
            </a:r>
          </a:p>
          <a:p>
            <a:pPr lvl="0"/>
            <a:r>
              <a:rPr lang="ru-RU" dirty="0"/>
              <a:t>взаимодействие с заказчиком вместо жестких контрактов;</a:t>
            </a:r>
          </a:p>
          <a:p>
            <a:pPr lvl="0"/>
            <a:r>
              <a:rPr lang="ru-RU" dirty="0"/>
              <a:t>реакция на изменения вместо следования плану.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работы по </a:t>
            </a:r>
            <a:r>
              <a:rPr lang="en-US" dirty="0" smtClean="0"/>
              <a:t>Agile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7"/>
          <a:stretch/>
        </p:blipFill>
        <p:spPr>
          <a:xfrm>
            <a:off x="395538" y="1703062"/>
            <a:ext cx="8352926" cy="43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0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Сильные </a:t>
            </a:r>
            <a:r>
              <a:rPr lang="ru-RU" dirty="0" smtClean="0"/>
              <a:t>и слабые стороны</a:t>
            </a:r>
            <a:r>
              <a:rPr lang="ru-RU" dirty="0"/>
              <a:t> </a:t>
            </a:r>
            <a:r>
              <a:rPr lang="ru-RU" dirty="0" err="1"/>
              <a:t>Agile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Сильные стороны </a:t>
            </a:r>
            <a:r>
              <a:rPr lang="en-US" b="1" dirty="0" smtClean="0"/>
              <a:t>Agile:</a:t>
            </a:r>
            <a:endParaRPr lang="ru-RU" b="1" dirty="0" smtClean="0"/>
          </a:p>
          <a:p>
            <a:r>
              <a:rPr lang="ru-RU" dirty="0" smtClean="0"/>
              <a:t>гибкость </a:t>
            </a:r>
            <a:r>
              <a:rPr lang="ru-RU" dirty="0"/>
              <a:t>и </a:t>
            </a:r>
            <a:r>
              <a:rPr lang="ru-RU" dirty="0" smtClean="0"/>
              <a:t>адаптивность</a:t>
            </a:r>
            <a:r>
              <a:rPr lang="ru-RU" dirty="0"/>
              <a:t>.</a:t>
            </a:r>
            <a:r>
              <a:rPr lang="en-US" dirty="0" smtClean="0"/>
              <a:t> </a:t>
            </a:r>
            <a:r>
              <a:rPr lang="ru-RU" dirty="0"/>
              <a:t>Одна из основных идей </a:t>
            </a:r>
            <a:r>
              <a:rPr lang="ru-RU" dirty="0" err="1"/>
              <a:t>Agile</a:t>
            </a:r>
            <a:r>
              <a:rPr lang="ru-RU" dirty="0"/>
              <a:t>: «Реакция на изменения важнее следования плану».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Слабые стороны </a:t>
            </a:r>
            <a:r>
              <a:rPr lang="en-US" b="1" dirty="0" smtClean="0"/>
              <a:t>Agile</a:t>
            </a:r>
            <a:r>
              <a:rPr lang="ru-RU" b="1" dirty="0" smtClean="0"/>
              <a:t>:</a:t>
            </a:r>
          </a:p>
          <a:p>
            <a:r>
              <a:rPr lang="ru-RU" dirty="0" smtClean="0"/>
              <a:t>Потеря фокуса, отсутствие чёткого процесса и процедур. Потеря ориентации на конечную цель.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87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822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Гибкий </a:t>
            </a:r>
            <a:r>
              <a:rPr lang="ru-RU" dirty="0" err="1"/>
              <a:t>фреймворк</a:t>
            </a:r>
            <a:r>
              <a:rPr lang="ru-RU" dirty="0"/>
              <a:t>, созданный в 1986 году, считается самым структурированным из семейства </a:t>
            </a:r>
            <a:r>
              <a:rPr lang="ru-RU" dirty="0" err="1"/>
              <a:t>Agile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Базовые принципы: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Scrum</a:t>
            </a:r>
            <a:r>
              <a:rPr lang="ru-RU" dirty="0"/>
              <a:t> разбивает проект на части, которые сразу могут быть использованы Заказчиком для получения ценности, называемые заделами продуктов (</a:t>
            </a:r>
            <a:r>
              <a:rPr lang="ru-RU" dirty="0" err="1"/>
              <a:t>product</a:t>
            </a:r>
            <a:r>
              <a:rPr lang="ru-RU" dirty="0"/>
              <a:t> </a:t>
            </a:r>
            <a:r>
              <a:rPr lang="ru-RU" dirty="0" err="1"/>
              <a:t>backlog</a:t>
            </a:r>
            <a:r>
              <a:rPr lang="ru-RU" dirty="0" smtClean="0"/>
              <a:t>).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Затем эти части </a:t>
            </a:r>
            <a:r>
              <a:rPr lang="ru-RU" dirty="0" err="1"/>
              <a:t>приоретизируются</a:t>
            </a:r>
            <a:r>
              <a:rPr lang="ru-RU" dirty="0"/>
              <a:t> Владельцем продукта – представителем Заказчика в команде. Самые важные «кусочки» первыми отбираются для выполнения в Спринте – так называются итерации в </a:t>
            </a:r>
            <a:r>
              <a:rPr lang="ru-RU" dirty="0" err="1"/>
              <a:t>Scrum</a:t>
            </a:r>
            <a:r>
              <a:rPr lang="ru-RU" dirty="0"/>
              <a:t>, длящиеся от 2 до 4 недель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 </a:t>
            </a:r>
            <a:r>
              <a:rPr lang="ru-RU" dirty="0"/>
              <a:t>конце Спринта Заказчику представляется рабочий инкремент продукта – те самые важные «кусочки», которые уже можно использовать. Например, сайт с частью функционала или программа, которая уже работает, пусть и частично</a:t>
            </a:r>
            <a:r>
              <a:rPr lang="ru-RU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После обсуждения итогов спринта происходит корректировка требований к нереализованным задачам и запускается новый спринт.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5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процесса </a:t>
            </a:r>
            <a:r>
              <a:rPr lang="en-US" dirty="0"/>
              <a:t>S</a:t>
            </a:r>
            <a:r>
              <a:rPr lang="en-US" dirty="0" smtClean="0"/>
              <a:t>crum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>
          <a:xfrm>
            <a:off x="323528" y="1527048"/>
            <a:ext cx="8503920" cy="4572000"/>
          </a:xfrm>
        </p:spPr>
        <p:txBody>
          <a:bodyPr/>
          <a:lstStyle/>
          <a:p>
            <a:endParaRPr lang="ru-RU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0" r="10754"/>
          <a:stretch/>
        </p:blipFill>
        <p:spPr bwMode="auto">
          <a:xfrm>
            <a:off x="800100" y="1998712"/>
            <a:ext cx="7338060" cy="37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4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Роли в </a:t>
            </a:r>
            <a:r>
              <a:rPr lang="ru-RU" dirty="0" err="1" smtClean="0"/>
              <a:t>Scrum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 fontScale="70000" lnSpcReduction="20000"/>
          </a:bodyPr>
          <a:lstStyle/>
          <a:p>
            <a:r>
              <a:rPr lang="ru-RU" b="1" i="1" dirty="0" err="1"/>
              <a:t>Product</a:t>
            </a:r>
            <a:r>
              <a:rPr lang="ru-RU" b="1" i="1" dirty="0"/>
              <a:t> </a:t>
            </a:r>
            <a:r>
              <a:rPr lang="ru-RU" b="1" i="1" dirty="0" err="1"/>
              <a:t>owner</a:t>
            </a:r>
            <a:r>
              <a:rPr lang="ru-RU" b="1" dirty="0"/>
              <a:t> (PO) </a:t>
            </a:r>
            <a:r>
              <a:rPr lang="ru-RU" dirty="0"/>
              <a:t>является связующим звеном между командой разработки и заказчиком. Задача PO — максимальное увеличение ценности разрабатываемого продукта и работы команды.</a:t>
            </a:r>
          </a:p>
          <a:p>
            <a:r>
              <a:rPr lang="ru-RU" b="1" i="1" dirty="0" err="1"/>
              <a:t>Scrum</a:t>
            </a:r>
            <a:r>
              <a:rPr lang="ru-RU" b="1" i="1" dirty="0"/>
              <a:t> </a:t>
            </a:r>
            <a:r>
              <a:rPr lang="ru-RU" b="1" i="1" dirty="0" err="1"/>
              <a:t>master</a:t>
            </a:r>
            <a:r>
              <a:rPr lang="ru-RU" b="1" i="1" dirty="0"/>
              <a:t> </a:t>
            </a:r>
            <a:r>
              <a:rPr lang="ru-RU" b="1" dirty="0"/>
              <a:t>(SM) </a:t>
            </a:r>
            <a:r>
              <a:rPr lang="ru-RU" dirty="0"/>
              <a:t>является «служащим лидером» (англ. </a:t>
            </a:r>
            <a:r>
              <a:rPr lang="ru-RU" dirty="0" err="1"/>
              <a:t>servant-leader</a:t>
            </a:r>
            <a:r>
              <a:rPr lang="ru-RU" dirty="0"/>
              <a:t>). Задача </a:t>
            </a:r>
            <a:r>
              <a:rPr lang="ru-RU" dirty="0" err="1"/>
              <a:t>Scrum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— помочь команде максимизировать ее эффективность посредством устранения препятствий, помощи, обучении и мотивации команде, помощи PO</a:t>
            </a:r>
          </a:p>
          <a:p>
            <a:r>
              <a:rPr lang="ru-RU" b="1" i="1" dirty="0"/>
              <a:t>Команда разработки</a:t>
            </a:r>
            <a:r>
              <a:rPr lang="ru-RU" b="1" dirty="0"/>
              <a:t> (</a:t>
            </a:r>
            <a:r>
              <a:rPr lang="ru-RU" b="1" dirty="0" err="1"/>
              <a:t>Development</a:t>
            </a:r>
            <a:r>
              <a:rPr lang="ru-RU" b="1" dirty="0"/>
              <a:t> </a:t>
            </a:r>
            <a:r>
              <a:rPr lang="ru-RU" b="1" dirty="0" err="1"/>
              <a:t>team</a:t>
            </a:r>
            <a:r>
              <a:rPr lang="ru-RU" b="1" dirty="0"/>
              <a:t>, DT)</a:t>
            </a:r>
            <a:r>
              <a:rPr lang="ru-RU" dirty="0"/>
              <a:t> состоит из специалистов, производящих непосредственную работу над производимым продуктом. Согласно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Scrum</a:t>
            </a:r>
            <a:r>
              <a:rPr lang="ru-RU" dirty="0"/>
              <a:t> </a:t>
            </a:r>
            <a:r>
              <a:rPr lang="ru-RU" dirty="0" err="1" smtClean="0"/>
              <a:t>Guide</a:t>
            </a:r>
            <a:r>
              <a:rPr lang="ru-RU" dirty="0" smtClean="0"/>
              <a:t>, </a:t>
            </a:r>
            <a:r>
              <a:rPr lang="ru-RU" dirty="0"/>
              <a:t>DT должны обладать следующими качествами и характеристиками: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-</a:t>
            </a:r>
            <a:r>
              <a:rPr lang="ru-RU" dirty="0"/>
              <a:t>Быть самоорганизующейся. Никто (включая SM и PO) не может указывать команде каким преобразовать </a:t>
            </a:r>
            <a:r>
              <a:rPr lang="ru-RU" dirty="0" err="1"/>
              <a:t>Product</a:t>
            </a:r>
            <a:r>
              <a:rPr lang="ru-RU" dirty="0"/>
              <a:t> </a:t>
            </a:r>
            <a:r>
              <a:rPr lang="ru-RU" dirty="0" err="1"/>
              <a:t>Backlog</a:t>
            </a:r>
            <a:r>
              <a:rPr lang="ru-RU" dirty="0"/>
              <a:t> в работающий продукт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-</a:t>
            </a:r>
            <a:r>
              <a:rPr lang="ru-RU" dirty="0"/>
              <a:t>Быть многофункциональной, обладать всеми необходимыми навыками для выпуска работающего продукта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-</a:t>
            </a:r>
            <a:r>
              <a:rPr lang="ru-RU" dirty="0"/>
              <a:t>За выполняемую работу отвечает вся команда, а не индивидуальные члены команды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коллективной работы в </a:t>
            </a:r>
            <a:r>
              <a:rPr lang="en-US" dirty="0"/>
              <a:t>S</a:t>
            </a:r>
            <a:r>
              <a:rPr lang="en-US" dirty="0" smtClean="0"/>
              <a:t>crum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Встреча по упорядочиванию </a:t>
            </a:r>
            <a:r>
              <a:rPr lang="ru-RU" b="1" dirty="0" err="1" smtClean="0"/>
              <a:t>беклога</a:t>
            </a:r>
            <a:r>
              <a:rPr lang="ru-RU" b="1" dirty="0" smtClean="0"/>
              <a:t> (</a:t>
            </a:r>
            <a:r>
              <a:rPr lang="ru-RU" b="1" dirty="0" err="1"/>
              <a:t>Backlog</a:t>
            </a:r>
            <a:r>
              <a:rPr lang="ru-RU" b="1" dirty="0"/>
              <a:t> </a:t>
            </a:r>
            <a:r>
              <a:rPr lang="ru-RU" b="1" dirty="0" err="1"/>
              <a:t>Refinement</a:t>
            </a:r>
            <a:r>
              <a:rPr lang="ru-RU" b="1" dirty="0"/>
              <a:t> </a:t>
            </a:r>
            <a:r>
              <a:rPr lang="ru-RU" b="1" dirty="0" err="1"/>
              <a:t>Meeting</a:t>
            </a:r>
            <a:r>
              <a:rPr lang="ru-RU" b="1" dirty="0" smtClean="0"/>
              <a:t>). </a:t>
            </a:r>
            <a:r>
              <a:rPr lang="ru-RU" dirty="0"/>
              <a:t>Эта встреча аналогична фазе планирования в классическом проектном управлении, и проводится в первый день каждого Спринта. На ней рассматривается – что уже было сделано по проекту в целом, что ещё осталось сделать и принимается решение о том, что же делать дальше. Владелец продукта определяет, какие задачи на данном этапе являются наиболее приоритетными</a:t>
            </a:r>
            <a:r>
              <a:rPr lang="ru-RU" dirty="0" smtClean="0"/>
              <a:t>.</a:t>
            </a:r>
          </a:p>
          <a:p>
            <a:r>
              <a:rPr lang="ru-RU" b="1" dirty="0"/>
              <a:t>Планирование </a:t>
            </a:r>
            <a:r>
              <a:rPr lang="ru-RU" b="1" dirty="0" smtClean="0"/>
              <a:t>Спринта (</a:t>
            </a:r>
            <a:r>
              <a:rPr lang="en-US" b="1" dirty="0" smtClean="0"/>
              <a:t>Sprint </a:t>
            </a:r>
            <a:r>
              <a:rPr lang="en-US" b="1" dirty="0" err="1" smtClean="0"/>
              <a:t>planing</a:t>
            </a:r>
            <a:r>
              <a:rPr lang="en-US" b="1" dirty="0" smtClean="0"/>
              <a:t>)</a:t>
            </a:r>
            <a:r>
              <a:rPr lang="ru-RU" b="1" dirty="0" smtClean="0"/>
              <a:t>:</a:t>
            </a:r>
            <a:r>
              <a:rPr lang="ru-RU" dirty="0"/>
              <a:t> После того, как Владелец продукта определил приоритеты, команда совместно решает, что же конкретно они будут делать во время грядущей итерации, как достигнуть поставленной на предыдущей встрече цели. Планирование Спринта проводится в самом начале итерации, после Встречи по упорядочиванию продукта.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6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коллективной работы в </a:t>
            </a:r>
            <a:r>
              <a:rPr lang="en-US" dirty="0"/>
              <a:t>Scrum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Ежедневные </a:t>
            </a:r>
            <a:r>
              <a:rPr lang="ru-RU" b="1" dirty="0" smtClean="0"/>
              <a:t>летучки</a:t>
            </a:r>
            <a:r>
              <a:rPr lang="en-US" b="1" dirty="0" smtClean="0"/>
              <a:t> (</a:t>
            </a:r>
            <a:r>
              <a:rPr lang="ru-RU" b="1" dirty="0" err="1"/>
              <a:t>Daily</a:t>
            </a:r>
            <a:r>
              <a:rPr lang="ru-RU" b="1" dirty="0"/>
              <a:t> </a:t>
            </a:r>
            <a:r>
              <a:rPr lang="ru-RU" b="1" dirty="0" err="1"/>
              <a:t>Scrum</a:t>
            </a:r>
            <a:r>
              <a:rPr lang="en-US" b="1" dirty="0" smtClean="0"/>
              <a:t>)</a:t>
            </a:r>
            <a:r>
              <a:rPr lang="ru-RU" b="1" dirty="0" smtClean="0"/>
              <a:t>:</a:t>
            </a:r>
            <a:r>
              <a:rPr lang="ru-RU" dirty="0"/>
              <a:t> Каждый день спринта, в идеале, в одно и то же время, члены команды тратят 15 минут на то, чтобы поделиться информацией о статусе задач и состоянии проекта. На ней не происходит обсуждений проблем или принятия решений – если после встречи возникают вопросы и конфликты, </a:t>
            </a:r>
            <a:r>
              <a:rPr lang="ru-RU" dirty="0" err="1"/>
              <a:t>Scrum</a:t>
            </a:r>
            <a:r>
              <a:rPr lang="ru-RU" dirty="0"/>
              <a:t> Мастер и вовлечённые участники обсуждают их отдельно. Летучка же нужна для обмена информации и поддержания всех членов команды в курсе состояния проекта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/>
              <a:t>Подведение итогов </a:t>
            </a:r>
            <a:r>
              <a:rPr lang="ru-RU" b="1" dirty="0" smtClean="0"/>
              <a:t>Спринта</a:t>
            </a:r>
            <a:r>
              <a:rPr lang="en-US" b="1" dirty="0" smtClean="0"/>
              <a:t> (</a:t>
            </a:r>
            <a:r>
              <a:rPr lang="ru-RU" b="1" dirty="0" err="1"/>
              <a:t>Sprint</a:t>
            </a:r>
            <a:r>
              <a:rPr lang="ru-RU" b="1" dirty="0"/>
              <a:t> </a:t>
            </a:r>
            <a:r>
              <a:rPr lang="ru-RU" b="1" dirty="0" err="1" smtClean="0"/>
              <a:t>Review</a:t>
            </a:r>
            <a:r>
              <a:rPr lang="en-US" dirty="0" smtClean="0"/>
              <a:t>)</a:t>
            </a:r>
            <a:r>
              <a:rPr lang="ru-RU" b="1" dirty="0" smtClean="0"/>
              <a:t>:</a:t>
            </a:r>
            <a:r>
              <a:rPr lang="ru-RU" dirty="0"/>
              <a:t> Цель этапа – обследование и адаптация создаваемого продукта. Команда представляет результаты деятельности всем заинтересованным лицам. Основная задача – убедиться, что продукт этапа соответствует ожиданиям участников и согласуется с целями проекта.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6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коллективной работы в </a:t>
            </a:r>
            <a:r>
              <a:rPr lang="en-US" dirty="0"/>
              <a:t>Scrum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/>
              <a:t>Ретроспектива </a:t>
            </a:r>
            <a:r>
              <a:rPr lang="ru-RU" b="1" dirty="0" smtClean="0"/>
              <a:t>Спринта</a:t>
            </a:r>
            <a:r>
              <a:rPr lang="en-US" b="1" dirty="0" smtClean="0"/>
              <a:t> (</a:t>
            </a:r>
            <a:r>
              <a:rPr lang="ru-RU" b="1" dirty="0" err="1"/>
              <a:t>Sprint</a:t>
            </a:r>
            <a:r>
              <a:rPr lang="ru-RU" b="1" dirty="0"/>
              <a:t> </a:t>
            </a:r>
            <a:r>
              <a:rPr lang="ru-RU" b="1" dirty="0" err="1"/>
              <a:t>Retrospective</a:t>
            </a:r>
            <a:r>
              <a:rPr lang="en-US" b="1" dirty="0" smtClean="0"/>
              <a:t>)</a:t>
            </a:r>
            <a:r>
              <a:rPr lang="ru-RU" b="1" dirty="0" smtClean="0"/>
              <a:t>:</a:t>
            </a:r>
            <a:r>
              <a:rPr lang="ru-RU" dirty="0"/>
              <a:t> Проводится сразу после Подведения итогов спринта и до планирования следующего спринта. На нём команда выясняет, насколько чётко и слаженно проходил процесс реализации этапа. Обследованию подвергаются возникшие проблемы в работе, методологии и взаимодействии.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8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Основные термины методологии</a:t>
            </a:r>
            <a:r>
              <a:rPr lang="en-US" sz="2800" dirty="0" smtClean="0"/>
              <a:t> </a:t>
            </a:r>
            <a:r>
              <a:rPr lang="ru-RU" sz="2800" dirty="0" smtClean="0"/>
              <a:t>управления проектами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err="1" smtClean="0"/>
              <a:t>Agile</a:t>
            </a:r>
            <a:r>
              <a:rPr lang="ru-RU" b="1" dirty="0"/>
              <a:t> </a:t>
            </a:r>
            <a:r>
              <a:rPr lang="ru-RU" b="1" dirty="0" smtClean="0"/>
              <a:t>-</a:t>
            </a:r>
            <a:r>
              <a:rPr lang="ru-RU" dirty="0"/>
              <a:t> </a:t>
            </a:r>
            <a:r>
              <a:rPr lang="ru-RU" dirty="0" smtClean="0"/>
              <a:t>гибкий </a:t>
            </a:r>
            <a:r>
              <a:rPr lang="ru-RU" dirty="0"/>
              <a:t>итеративно-инкрементальный подход к управлению проектами и продуктами, ориентированный на динамическое формирование требований и обеспечение их реализации в результате постоянного взаимодействия внутри самоорганизующихся рабочих групп, состоящих из специалистов различного профиля. Существует множество методов, базирующихся на идеях </a:t>
            </a:r>
            <a:r>
              <a:rPr lang="ru-RU" dirty="0" err="1"/>
              <a:t>Agile</a:t>
            </a:r>
            <a:r>
              <a:rPr lang="ru-RU" dirty="0"/>
              <a:t>, самые популярные из которых – </a:t>
            </a:r>
            <a:r>
              <a:rPr lang="ru-RU" dirty="0" err="1"/>
              <a:t>Scrum</a:t>
            </a:r>
            <a:r>
              <a:rPr lang="ru-RU" dirty="0"/>
              <a:t> и </a:t>
            </a:r>
            <a:r>
              <a:rPr lang="ru-RU" dirty="0" err="1"/>
              <a:t>Kanban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</a:t>
            </a:r>
            <a:r>
              <a:rPr lang="ru-RU" dirty="0" smtClean="0"/>
              <a:t>доска</a:t>
            </a:r>
            <a:endParaRPr lang="ru-RU" dirty="0"/>
          </a:p>
        </p:txBody>
      </p:sp>
      <p:pic>
        <p:nvPicPr>
          <p:cNvPr id="4" name="Объект 3" descr="image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712968" cy="439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8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Бережливое управление проектами (</a:t>
            </a:r>
            <a:r>
              <a:rPr lang="en-US" dirty="0" smtClean="0"/>
              <a:t>LEAN)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Бережливое управление проектами - </a:t>
            </a:r>
            <a:r>
              <a:rPr lang="ru-RU" dirty="0"/>
              <a:t>целостная концепция производственного менеджмента, направленная на максимальное использование ресурсов предприятия для создания ценности, на сведение непроизводительных затрат (потерь) к минимуму и повышение удовлетворенности клиентов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Lean</a:t>
            </a:r>
            <a:r>
              <a:rPr lang="ru-RU" dirty="0"/>
              <a:t> </a:t>
            </a:r>
            <a:r>
              <a:rPr lang="ru-RU" dirty="0" smtClean="0"/>
              <a:t>же добавляет </a:t>
            </a:r>
            <a:r>
              <a:rPr lang="ru-RU" dirty="0"/>
              <a:t>к принципам </a:t>
            </a:r>
            <a:r>
              <a:rPr lang="ru-RU" dirty="0" err="1"/>
              <a:t>Agile</a:t>
            </a:r>
            <a:r>
              <a:rPr lang="ru-RU" dirty="0"/>
              <a:t> схему потока операций (</a:t>
            </a:r>
            <a:r>
              <a:rPr lang="ru-RU" dirty="0" err="1"/>
              <a:t>workflow</a:t>
            </a:r>
            <a:r>
              <a:rPr lang="ru-RU" dirty="0"/>
              <a:t>) для того, чтобы каждая из итераций выполнялась одинаково качественно.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49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работы по </a:t>
            </a:r>
            <a:r>
              <a:rPr lang="en-US" dirty="0" smtClean="0"/>
              <a:t>LEAN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1"/>
          <a:stretch/>
        </p:blipFill>
        <p:spPr>
          <a:xfrm>
            <a:off x="181243" y="2171699"/>
            <a:ext cx="8745002" cy="3849589"/>
          </a:xfrm>
        </p:spPr>
      </p:pic>
    </p:spTree>
    <p:extLst>
      <p:ext uri="{BB962C8B-B14F-4D97-AF65-F5344CB8AC3E}">
        <p14:creationId xmlns:p14="http://schemas.microsoft.com/office/powerpoint/2010/main" val="41060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en-US" dirty="0" smtClean="0"/>
              <a:t>LEAN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Lean</a:t>
            </a:r>
            <a:r>
              <a:rPr lang="ru-RU" dirty="0"/>
              <a:t>, так же, как и в </a:t>
            </a:r>
            <a:r>
              <a:rPr lang="ru-RU" dirty="0" err="1"/>
              <a:t>Scrum</a:t>
            </a:r>
            <a:r>
              <a:rPr lang="ru-RU" dirty="0"/>
              <a:t>, работа разбивается на небольшие пакеты поставки, которые реализуются отдельно и независимо. Но в </a:t>
            </a:r>
            <a:r>
              <a:rPr lang="ru-RU" dirty="0" err="1"/>
              <a:t>Lean</a:t>
            </a:r>
            <a:r>
              <a:rPr lang="ru-RU" dirty="0"/>
              <a:t> для разработки каждого пакета поставки существует поток операций с </a:t>
            </a:r>
            <a:r>
              <a:rPr lang="ru-RU" dirty="0" smtClean="0"/>
              <a:t>этапами. </a:t>
            </a:r>
            <a:r>
              <a:rPr lang="ru-RU" dirty="0"/>
              <a:t>Как и в классическом проектном менеджменте, это могут быть этапы планирования, разработки, производства, тестирования и поставки – или любые другие необходимые для качественной реализации проектов этапы.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Этапы </a:t>
            </a:r>
            <a:r>
              <a:rPr lang="ru-RU" dirty="0" err="1"/>
              <a:t>Lean</a:t>
            </a:r>
            <a:r>
              <a:rPr lang="ru-RU" dirty="0"/>
              <a:t> и их гибкость позволяют быть уверенными в том, что каждая часть проекта реализуется так, как требуется. В </a:t>
            </a:r>
            <a:r>
              <a:rPr lang="ru-RU" dirty="0" err="1"/>
              <a:t>Lean</a:t>
            </a:r>
            <a:r>
              <a:rPr lang="ru-RU" dirty="0"/>
              <a:t> не прописаны чёткие границы этапов, как в </a:t>
            </a:r>
            <a:r>
              <a:rPr lang="ru-RU" dirty="0" err="1"/>
              <a:t>Scrum</a:t>
            </a:r>
            <a:r>
              <a:rPr lang="ru-RU" dirty="0"/>
              <a:t> прописаны ограничения Спринтов. Кроме того, в отличие от классического проектного менеджмента, </a:t>
            </a:r>
            <a:r>
              <a:rPr lang="ru-RU" dirty="0" err="1"/>
              <a:t>Lean</a:t>
            </a:r>
            <a:r>
              <a:rPr lang="ru-RU" dirty="0"/>
              <a:t> позволяет параллельно выполнять несколько задач на разных этапах, что повышает гибкость и увеличивает скорость исполнения проектов.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4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принципы </a:t>
            </a:r>
            <a:r>
              <a:rPr lang="en-US" dirty="0" smtClean="0"/>
              <a:t>LEAN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Определить ценность конкретного продукта.</a:t>
            </a:r>
          </a:p>
          <a:p>
            <a:r>
              <a:rPr lang="ru-RU" dirty="0"/>
              <a:t>Определить поток создания ценности для этого продукта.</a:t>
            </a:r>
          </a:p>
          <a:p>
            <a:r>
              <a:rPr lang="ru-RU" dirty="0"/>
              <a:t>Обеспечить непрерывное течение потока создания ценности продукта.</a:t>
            </a:r>
          </a:p>
          <a:p>
            <a:r>
              <a:rPr lang="ru-RU" dirty="0"/>
              <a:t>Позволить потребителю вытягивать продукт.</a:t>
            </a:r>
          </a:p>
          <a:p>
            <a:r>
              <a:rPr lang="ru-RU" dirty="0"/>
              <a:t>Стремиться к совершенству.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0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Создан </a:t>
            </a:r>
            <a:r>
              <a:rPr lang="ru-RU" dirty="0"/>
              <a:t>инженером компании </a:t>
            </a:r>
            <a:r>
              <a:rPr lang="ru-RU" dirty="0" err="1"/>
              <a:t>Toyota</a:t>
            </a:r>
            <a:r>
              <a:rPr lang="ru-RU" dirty="0"/>
              <a:t> </a:t>
            </a:r>
            <a:r>
              <a:rPr lang="ru-RU" dirty="0" err="1"/>
              <a:t>Тайичи</a:t>
            </a:r>
            <a:r>
              <a:rPr lang="ru-RU" dirty="0"/>
              <a:t> Оно (</a:t>
            </a:r>
            <a:r>
              <a:rPr lang="ru-RU" dirty="0" err="1"/>
              <a:t>Taiichi</a:t>
            </a:r>
            <a:r>
              <a:rPr lang="ru-RU" dirty="0"/>
              <a:t> </a:t>
            </a:r>
            <a:r>
              <a:rPr lang="ru-RU" dirty="0" err="1"/>
              <a:t>Ono</a:t>
            </a:r>
            <a:r>
              <a:rPr lang="ru-RU" dirty="0"/>
              <a:t>) в 1953 году, </a:t>
            </a:r>
            <a:r>
              <a:rPr lang="ru-RU" dirty="0" err="1"/>
              <a:t>Kanban</a:t>
            </a:r>
            <a:r>
              <a:rPr lang="ru-RU" dirty="0"/>
              <a:t> очень похож на схему промышленного производства. На входе в этот процесс попадает кусочек металла, а на выходе получается готовая деталь. Также и в </a:t>
            </a:r>
            <a:r>
              <a:rPr lang="ru-RU" dirty="0" err="1"/>
              <a:t>Kanban</a:t>
            </a:r>
            <a:r>
              <a:rPr lang="ru-RU" dirty="0"/>
              <a:t>, инкремент продукта передаётся вперёд с этапа на этап, а в конце получается готовый к поставке элемент.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4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en-US" dirty="0" smtClean="0"/>
              <a:t>KANBAN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Kanban</a:t>
            </a:r>
            <a:r>
              <a:rPr lang="ru-RU" dirty="0"/>
              <a:t> намного менее строгий, нежели </a:t>
            </a:r>
            <a:r>
              <a:rPr lang="ru-RU" dirty="0" err="1"/>
              <a:t>Scrum</a:t>
            </a:r>
            <a:r>
              <a:rPr lang="ru-RU" dirty="0"/>
              <a:t> – он не ограничивает время спринтов, нет ролей, за исключением владельца продукта. </a:t>
            </a:r>
            <a:r>
              <a:rPr lang="ru-RU" dirty="0" err="1"/>
              <a:t>Kanban</a:t>
            </a:r>
            <a:r>
              <a:rPr lang="ru-RU" dirty="0"/>
              <a:t> даже позволяет члену команды вести несколько задач одновременно, чего не позволяет </a:t>
            </a:r>
            <a:r>
              <a:rPr lang="ru-RU" dirty="0" err="1"/>
              <a:t>Scrum</a:t>
            </a:r>
            <a:r>
              <a:rPr lang="ru-RU" dirty="0"/>
              <a:t>. Также никак не регламентированы встречи по статусу проекта – можно делать это как Вам удобно, а можно не делать вообще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/>
              <a:t>Для работы с </a:t>
            </a:r>
            <a:r>
              <a:rPr lang="ru-RU" dirty="0" err="1"/>
              <a:t>Kanban</a:t>
            </a:r>
            <a:r>
              <a:rPr lang="ru-RU" dirty="0"/>
              <a:t> необходимо определить этапы потока операций (</a:t>
            </a:r>
            <a:r>
              <a:rPr lang="ru-RU" dirty="0" err="1"/>
              <a:t>workflow</a:t>
            </a:r>
            <a:r>
              <a:rPr lang="ru-RU" dirty="0"/>
              <a:t>). В </a:t>
            </a:r>
            <a:r>
              <a:rPr lang="ru-RU" dirty="0" err="1"/>
              <a:t>Kanban</a:t>
            </a:r>
            <a:r>
              <a:rPr lang="ru-RU" dirty="0"/>
              <a:t> они изображаются как столбцы, а задачи обозначают специальные карточки. Карточка перемещается по этапам, подобно детали на заводе, переходящей от станка к станку, и на каждом этапе процент завершения становится выше. На выходе мы получаем готовый к поставке заказчику элемент продукта.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3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KANBAN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Карточки:</a:t>
            </a:r>
            <a:r>
              <a:rPr lang="ru-RU" dirty="0"/>
              <a:t> Для каждой задачи создаётся индивидуальная карточка, в которую заносится вся необходима информация о задаче. Таким образом, вся нужная информация о задаче всегда под рукой.</a:t>
            </a:r>
          </a:p>
          <a:p>
            <a:r>
              <a:rPr lang="ru-RU" b="1" dirty="0"/>
              <a:t>Ограничение на количество задач на этапе:</a:t>
            </a:r>
            <a:r>
              <a:rPr lang="ru-RU" dirty="0"/>
              <a:t> Количество карточек на одном этапе строго регламентировано. Благодаря этому сразу становится видно, когда в потоке операций возникает «затор», который оперативно устраняется.</a:t>
            </a:r>
          </a:p>
          <a:p>
            <a:r>
              <a:rPr lang="ru-RU" b="1" dirty="0"/>
              <a:t>Непрерывный поток:</a:t>
            </a:r>
            <a:r>
              <a:rPr lang="ru-RU" dirty="0"/>
              <a:t> Задачи из </a:t>
            </a:r>
            <a:r>
              <a:rPr lang="ru-RU" dirty="0" err="1"/>
              <a:t>беклога</a:t>
            </a:r>
            <a:r>
              <a:rPr lang="ru-RU" dirty="0"/>
              <a:t> попадают в поток в порядке приоритета. Таким образом, работа никогда не прекращается.</a:t>
            </a:r>
          </a:p>
          <a:p>
            <a:r>
              <a:rPr lang="ru-RU" b="1" dirty="0"/>
              <a:t>Постоянное улучшение («</a:t>
            </a:r>
            <a:r>
              <a:rPr lang="ru-RU" b="1" dirty="0" err="1"/>
              <a:t>кайзен</a:t>
            </a:r>
            <a:r>
              <a:rPr lang="ru-RU" b="1" dirty="0"/>
              <a:t>» (</a:t>
            </a:r>
            <a:r>
              <a:rPr lang="ru-RU" b="1" dirty="0" err="1"/>
              <a:t>kaizen</a:t>
            </a:r>
            <a:r>
              <a:rPr lang="ru-RU" b="1" dirty="0"/>
              <a:t>)):</a:t>
            </a:r>
            <a:r>
              <a:rPr lang="ru-RU" dirty="0"/>
              <a:t> Концепция постоянного улучшения появилась в Японии в конце XX века. Её суть в постоянном анализе производственного процесса и поиске путей повышения производительности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89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Основные термины </a:t>
            </a:r>
            <a:r>
              <a:rPr lang="ru-RU" sz="2800" dirty="0" smtClean="0"/>
              <a:t>методологии</a:t>
            </a:r>
            <a:r>
              <a:rPr lang="en-US" sz="2800" dirty="0" smtClean="0"/>
              <a:t> </a:t>
            </a:r>
            <a:r>
              <a:rPr lang="ru-RU" sz="2800" dirty="0" smtClean="0"/>
              <a:t>управления </a:t>
            </a:r>
            <a:r>
              <a:rPr lang="ru-RU" sz="2800" dirty="0"/>
              <a:t>проектами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Критический путь:</a:t>
            </a:r>
            <a:r>
              <a:rPr lang="ru-RU" dirty="0"/>
              <a:t> Непрерывная последовательность работ и событий от начального до конечного события, требующая наибольшего времени для её выполнения.</a:t>
            </a:r>
          </a:p>
          <a:p>
            <a:r>
              <a:rPr lang="ru-RU" b="1" dirty="0"/>
              <a:t>Событийная цепочка процессов (EPC-диаграмма): </a:t>
            </a:r>
            <a:r>
              <a:rPr lang="ru-RU" dirty="0"/>
              <a:t>диаграмма, отображающая последовательность реализации работ проектов основываясь на доступности и загруженности ресурсов</a:t>
            </a:r>
          </a:p>
          <a:p>
            <a:r>
              <a:rPr lang="ru-RU" b="1" dirty="0"/>
              <a:t>Резерв времени:</a:t>
            </a:r>
            <a:r>
              <a:rPr lang="ru-RU" dirty="0"/>
              <a:t> Время, на которое может быть отложено начало работы без влияния на общую продолжительность проекта. Таким образом, у работ на критическом пути резерв будет равняться нулю.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0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Основные термины </a:t>
            </a:r>
            <a:r>
              <a:rPr lang="ru-RU" sz="2800" dirty="0" smtClean="0"/>
              <a:t>методологии</a:t>
            </a:r>
            <a:r>
              <a:rPr lang="en-US" sz="2800" dirty="0" smtClean="0"/>
              <a:t> </a:t>
            </a:r>
            <a:r>
              <a:rPr lang="ru-RU" sz="2800" dirty="0" smtClean="0"/>
              <a:t>управления </a:t>
            </a:r>
            <a:r>
              <a:rPr lang="ru-RU" sz="2800" dirty="0"/>
              <a:t>проектами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Веха (контрольная точка, </a:t>
            </a:r>
            <a:r>
              <a:rPr lang="ru-RU" b="1" dirty="0" err="1"/>
              <a:t>milestone</a:t>
            </a:r>
            <a:r>
              <a:rPr lang="ru-RU" b="1" dirty="0"/>
              <a:t>):</a:t>
            </a:r>
            <a:r>
              <a:rPr lang="ru-RU" dirty="0"/>
              <a:t> Ключевое событие, обозначающее, например, конец этапа. На диаграмме </a:t>
            </a:r>
            <a:r>
              <a:rPr lang="ru-RU" dirty="0" err="1"/>
              <a:t>Гантта</a:t>
            </a:r>
            <a:r>
              <a:rPr lang="ru-RU" dirty="0"/>
              <a:t> обозначается задачей с нулевой длительностью.</a:t>
            </a:r>
          </a:p>
          <a:p>
            <a:r>
              <a:rPr lang="ru-RU" b="1" dirty="0"/>
              <a:t>Менеджер проекта (руководитель проекта, </a:t>
            </a:r>
            <a:r>
              <a:rPr lang="ru-RU" b="1" dirty="0" err="1"/>
              <a:t>project</a:t>
            </a:r>
            <a:r>
              <a:rPr lang="ru-RU" b="1" dirty="0"/>
              <a:t> </a:t>
            </a:r>
            <a:r>
              <a:rPr lang="ru-RU" b="1" dirty="0" err="1"/>
              <a:t>manager</a:t>
            </a:r>
            <a:r>
              <a:rPr lang="ru-RU" b="1" dirty="0"/>
              <a:t>, PM): </a:t>
            </a:r>
            <a:r>
              <a:rPr lang="ru-RU" dirty="0"/>
              <a:t>Руководитель команды проекта, ответственный за управление проектом (планирование, реализацию и закрытие проекта).</a:t>
            </a:r>
          </a:p>
          <a:p>
            <a:r>
              <a:rPr lang="ru-RU" b="1" dirty="0"/>
              <a:t>Ресурсы:</a:t>
            </a:r>
            <a:r>
              <a:rPr lang="ru-RU" dirty="0"/>
              <a:t> Элементы, необходимые для реализации проекта. Ресурсами являются время, оборудование, материалы, сотрудники и прочее.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2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Основные термины </a:t>
            </a:r>
            <a:r>
              <a:rPr lang="ru-RU" sz="2800" dirty="0" smtClean="0"/>
              <a:t>методологии</a:t>
            </a:r>
            <a:r>
              <a:rPr lang="en-US" sz="2800" dirty="0" smtClean="0"/>
              <a:t> </a:t>
            </a:r>
            <a:r>
              <a:rPr lang="ru-RU" sz="2800" dirty="0" smtClean="0"/>
              <a:t>управления </a:t>
            </a:r>
            <a:r>
              <a:rPr lang="ru-RU" sz="2800" dirty="0"/>
              <a:t>проектами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Содержание проекта (</a:t>
            </a:r>
            <a:r>
              <a:rPr lang="ru-RU" b="1" dirty="0" err="1"/>
              <a:t>Scope</a:t>
            </a:r>
            <a:r>
              <a:rPr lang="ru-RU" b="1" dirty="0"/>
              <a:t>):</a:t>
            </a:r>
            <a:r>
              <a:rPr lang="ru-RU" dirty="0"/>
              <a:t> Описание работ, которые необходимо выполнить, чтобы получить продукт.</a:t>
            </a:r>
          </a:p>
          <a:p>
            <a:r>
              <a:rPr lang="ru-RU" b="1" dirty="0"/>
              <a:t>Спринт (</a:t>
            </a:r>
            <a:r>
              <a:rPr lang="ru-RU" b="1" dirty="0" err="1"/>
              <a:t>Sprint</a:t>
            </a:r>
            <a:r>
              <a:rPr lang="ru-RU" b="1" dirty="0"/>
              <a:t>):</a:t>
            </a:r>
            <a:r>
              <a:rPr lang="ru-RU" dirty="0"/>
              <a:t> Итерация (рабочий цикл) в </a:t>
            </a:r>
            <a:r>
              <a:rPr lang="ru-RU" dirty="0" err="1"/>
              <a:t>Scrum</a:t>
            </a:r>
            <a:r>
              <a:rPr lang="ru-RU" dirty="0"/>
              <a:t>, длящаяся от недели до месяца, в ходе которой создаётся рабочая версия продукта или его элемент, представляющий ценность для заказчика.</a:t>
            </a:r>
          </a:p>
          <a:p>
            <a:r>
              <a:rPr lang="ru-RU" b="1" dirty="0"/>
              <a:t>«Классическое» или «традиционное» проектное управление:</a:t>
            </a:r>
            <a:r>
              <a:rPr lang="ru-RU" dirty="0"/>
              <a:t> Наиболее широко распространённый метод управления проектами, основанный на так называемом «водопадном» (</a:t>
            </a:r>
            <a:r>
              <a:rPr lang="ru-RU" dirty="0" err="1"/>
              <a:t>Waterfall</a:t>
            </a:r>
            <a:r>
              <a:rPr lang="ru-RU" dirty="0"/>
              <a:t>) или каскадном цикле, при котором задача передаётся последовательно по этапам, напоминающим поток.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3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Классический подход к управлению проектами</a:t>
            </a:r>
            <a:endParaRPr lang="ru-RU" sz="2800" dirty="0"/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9"/>
          <a:stretch/>
        </p:blipFill>
        <p:spPr>
          <a:xfrm>
            <a:off x="899592" y="1772816"/>
            <a:ext cx="7488831" cy="42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классического подхода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Этап 1. Инициация.</a:t>
            </a:r>
            <a:r>
              <a:rPr lang="ru-RU" dirty="0"/>
              <a:t> Руководитель проекта и команда определяют требования к проекту. </a:t>
            </a:r>
            <a:endParaRPr lang="ru-RU" dirty="0"/>
          </a:p>
          <a:p>
            <a:r>
              <a:rPr lang="ru-RU" b="1" dirty="0"/>
              <a:t>Этап 2. Планирование.</a:t>
            </a:r>
            <a:r>
              <a:rPr lang="ru-RU" dirty="0"/>
              <a:t> На данном этапе команда решает, как она будет достигать цели, поставленной на предыдущем этапе. На данном этапе команда уточняет и детализует цели и результаты проекта, а также состав работ по нему. На основании данной информации команда формирует календарный план и бюджет, оценивает риски и выявляет заинтересованные стороны.</a:t>
            </a:r>
          </a:p>
          <a:p>
            <a:r>
              <a:rPr lang="ru-RU" b="1" dirty="0"/>
              <a:t>Этап 3. Разработка</a:t>
            </a:r>
            <a:r>
              <a:rPr lang="ru-RU" b="1" dirty="0" smtClean="0"/>
              <a:t>. </a:t>
            </a:r>
            <a:r>
              <a:rPr lang="ru-RU" dirty="0"/>
              <a:t>О</a:t>
            </a:r>
            <a:r>
              <a:rPr lang="ru-RU" dirty="0" smtClean="0"/>
              <a:t>пределяется </a:t>
            </a:r>
            <a:r>
              <a:rPr lang="ru-RU" dirty="0"/>
              <a:t>конфигурация будущего проекта и/или продукта и технические способы его достижения. Например в ИТ-проектах на данном этапе выбирается язык программирования.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6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классического подхода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Этап 4. Реализация и тестирование.</a:t>
            </a:r>
            <a:r>
              <a:rPr lang="ru-RU" dirty="0"/>
              <a:t> На этой фазе происходит собственно основная работа по проекту – написание </a:t>
            </a:r>
            <a:r>
              <a:rPr lang="ru-RU" dirty="0" smtClean="0"/>
              <a:t>кода. </a:t>
            </a:r>
            <a:r>
              <a:rPr lang="ru-RU" dirty="0"/>
              <a:t>Следуя разработанным планам начинает создаваться содержание проекта, определённое ранее, проводится контроль по выбранным метрикам. Во второй части данной фазы происходит тестирование продукта, он проверяется на соответствие требованиям Заказчика и заинтересованных сторон. В части тестирования выявляются и исправляются недостатки продукта.</a:t>
            </a:r>
          </a:p>
          <a:p>
            <a:r>
              <a:rPr lang="ru-RU" b="1" dirty="0"/>
              <a:t>Этап 5. Мониторинг и завершение проекта.</a:t>
            </a:r>
            <a:r>
              <a:rPr lang="ru-RU" dirty="0"/>
              <a:t> В зависимости от проекта данная фаза может состоять из простой передачи Заказчику результатов проекта или же из длительного процесса взаимодействия с клиентами по улучшению проекта и повышению их удовлетворённости, и поддержке результатов проекта. Последнее относится к проектам в области клиентского сервиса и программного обеспечения.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58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Сильные стороны классического проектного </a:t>
            </a:r>
            <a:r>
              <a:rPr lang="ru-RU" sz="2800" dirty="0" smtClean="0"/>
              <a:t>менеджмента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Планирование целей и работ на начальной стадии приводят к стабильности проекта, позволяет чётко определить сроки реализации проекта, необходимые ресурсы и ожидаемые результаты.</a:t>
            </a:r>
          </a:p>
          <a:p>
            <a:r>
              <a:rPr lang="ru-RU" dirty="0" smtClean="0"/>
              <a:t>Повышается вероятность успешного завершения проекта в виду предсказуемости деятельности на каждой стадии реализации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178360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</TotalTime>
  <Words>764</Words>
  <Application>Microsoft Office PowerPoint</Application>
  <PresentationFormat>Экран (4:3)</PresentationFormat>
  <Paragraphs>93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Официальная</vt:lpstr>
      <vt:lpstr>Гибкие системы управления проектами</vt:lpstr>
      <vt:lpstr>Основные термины методологии управления проектами</vt:lpstr>
      <vt:lpstr>Основные термины методологии управления проектами</vt:lpstr>
      <vt:lpstr>Основные термины методологии управления проектами</vt:lpstr>
      <vt:lpstr>Основные термины методологии управления проектами</vt:lpstr>
      <vt:lpstr>Классический подход к управлению проектами</vt:lpstr>
      <vt:lpstr>Этапы классического подхода</vt:lpstr>
      <vt:lpstr>Этапы классического подхода</vt:lpstr>
      <vt:lpstr>Сильные стороны классического проектного менеджмента</vt:lpstr>
      <vt:lpstr>Слабые стороны классического проектного менеджмента</vt:lpstr>
      <vt:lpstr>Гибкие методы к управлению разработкой программного обеспечения (Agile)</vt:lpstr>
      <vt:lpstr>Схема работы по Agile</vt:lpstr>
      <vt:lpstr>Сильные и слабые стороны Agile</vt:lpstr>
      <vt:lpstr>SCRUM</vt:lpstr>
      <vt:lpstr>Схема процесса Scrum</vt:lpstr>
      <vt:lpstr>Роли в Scrum</vt:lpstr>
      <vt:lpstr>Виды коллективной работы в Scrum</vt:lpstr>
      <vt:lpstr>Виды коллективной работы в Scrum</vt:lpstr>
      <vt:lpstr>Виды коллективной работы в Scrum</vt:lpstr>
      <vt:lpstr>Scrum доска</vt:lpstr>
      <vt:lpstr>Бережливое управление проектами (LEAN)</vt:lpstr>
      <vt:lpstr>Схема работы по LEAN</vt:lpstr>
      <vt:lpstr>Описание LEAN</vt:lpstr>
      <vt:lpstr>Основные принципы LEAN</vt:lpstr>
      <vt:lpstr>KANBAN</vt:lpstr>
      <vt:lpstr>Описание KANBAN</vt:lpstr>
      <vt:lpstr>Принципы KANBAN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Гибкие системы управления проектами</dc:title>
  <dc:creator>Антон Ужаринский</dc:creator>
  <cp:lastModifiedBy>Антон Ужаринский</cp:lastModifiedBy>
  <cp:revision>8</cp:revision>
  <dcterms:created xsi:type="dcterms:W3CDTF">2017-09-07T11:01:31Z</dcterms:created>
  <dcterms:modified xsi:type="dcterms:W3CDTF">2017-09-07T12:01:43Z</dcterms:modified>
</cp:coreProperties>
</file>