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A5A174-0BA9-4979-B635-A89D5072E99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E77E288-F5C7-49E8-9287-85421378C2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F774C85-D2AD-440A-97B3-4D3DE529ABA7}"/>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9B40632F-05E0-4A3F-B3D9-B763CEBFD83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D6A9B5-5AD2-4B3F-9365-604678800CEB}"/>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43815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607250-7435-47D1-A234-2DF6F5B2DF9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6FA580B-2D20-4B01-B06A-3C121D3E32C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1FB5577-AB71-4106-94FE-E2C3A9525743}"/>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36FA18BA-E797-429F-A254-D05A80325B8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BAEBC01-6300-4C98-800E-11A1AC99AD1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25371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950C0B8-2D8C-4ED0-8E48-F472158460DE}"/>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B26559B-4E74-4EE6-8030-6DDE62DF0AB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C1BFE28-E447-4E8F-AFE9-AA945CBF8728}"/>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7318A342-C161-43B0-9D87-C53D051009A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F1F57E5-EFCC-4694-A601-F3EA2179CED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06036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9B900C-F04D-409E-9DBD-EA499729A77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A69A320-6DD6-4B7B-B8D0-74F54C6D77D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C988ABA-B4A5-42E1-9EE1-99F04ED32A3D}"/>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ACD80B58-E97C-45DA-A29B-95C92F1893B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62935E-BA71-4301-A762-E60CA71FEB11}"/>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896715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10BF78-82C4-4C85-B788-86D3FEF3025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1B04B61-6212-45DF-AC70-E9C98810FB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B1203E53-AAA3-444A-A877-2066DAB24E51}"/>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1BA19578-C321-421B-AD7B-92C1DAC04C9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8042B61-8AB2-41B9-A01B-E1B506922DEE}"/>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241227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C84491-023C-4DF7-A08A-F96CF99FEFA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2111638-34AD-4B2A-856C-59B9780FD8D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04F8B28-69E6-4DC3-B60C-8496186CCA1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546CEFA-3F7D-42E1-A1C6-F7D170865508}"/>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C4ABE0F0-016A-4A6A-9C8B-A909C0D9D8E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0830FC9-CEDF-4A53-877A-FD5186EC75B2}"/>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58044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B7D551-776C-466A-BAF4-E10F5E371EB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B3CBDF6-583F-48CD-B58B-F6466EB9A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E8A2958-F802-4C4F-AEE2-8190AC72980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83039870-F66B-4979-9C23-C3E05BF31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5399DF4-2B39-4732-AEEB-276CC858D00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34A6BB30-7816-4057-A003-A9C23C016BAF}"/>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8" name="Нижний колонтитул 7">
            <a:extLst>
              <a:ext uri="{FF2B5EF4-FFF2-40B4-BE49-F238E27FC236}">
                <a16:creationId xmlns:a16="http://schemas.microsoft.com/office/drawing/2014/main" id="{83A5FC17-5B2C-4E27-8318-F78109BB3DD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C90E9A5-A196-4806-8D9A-1E69A6865E26}"/>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280313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8C6949-C3C4-480E-BD82-A52D37409D8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E45EA763-0E5C-4155-80C7-A62FE4AF1036}"/>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4" name="Нижний колонтитул 3">
            <a:extLst>
              <a:ext uri="{FF2B5EF4-FFF2-40B4-BE49-F238E27FC236}">
                <a16:creationId xmlns:a16="http://schemas.microsoft.com/office/drawing/2014/main" id="{C58F810C-A45D-4C23-9A55-7133446A3A7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546F8C2F-E6D3-4835-9A3C-57E0C9DACDB2}"/>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128222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0BE6441-A0EF-4274-954E-7A47DC87588D}"/>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3" name="Нижний колонтитул 2">
            <a:extLst>
              <a:ext uri="{FF2B5EF4-FFF2-40B4-BE49-F238E27FC236}">
                <a16:creationId xmlns:a16="http://schemas.microsoft.com/office/drawing/2014/main" id="{85DAF812-D9C4-476E-AAA5-0599F2EF6B3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0C30F62-FFDA-4FC5-9640-0731B5890B7F}"/>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3887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EAC989-C9AB-4B6E-877F-BB8B9761DAE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D5AD70E8-4614-4D16-8204-2608EA9975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EDFA003-DD4B-473B-AF0D-32603C22C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6F801F1-99DF-4CCB-9FFE-CD6E322657B4}"/>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D8B800F8-0D44-4CDF-B9A4-F4323ACD071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3529F99-8D76-44BE-9A51-F9A213C6A334}"/>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81343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CD5A37-BF85-44AF-A635-013B3F31CF8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7E52B36-A220-478E-A8D8-AA87014304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D08CE75-4169-4BD6-9F84-27B29D2EC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EFB7366-3ED6-44B6-9456-DF97DC6443C2}"/>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8ACBF3FA-E7A0-4ECA-98A4-30E8DC19332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20C864E-A6F1-42E9-980E-B62B7A56897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81520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D5ACDA-03E2-4226-8A62-F4598BA766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152374D-6E49-435A-BB5D-FEADD725F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AC4B523-4B05-48B3-9322-5B308A6727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562E2F77-B001-405A-B70B-E6B7472393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21698E1-2F1A-42A1-9E3A-0C2335B31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1199-4A6D-438B-9CCC-743B9914ABEA}" type="slidenum">
              <a:rPr lang="ru-RU" smtClean="0"/>
              <a:t>‹#›</a:t>
            </a:fld>
            <a:endParaRPr lang="ru-RU"/>
          </a:p>
        </p:txBody>
      </p:sp>
    </p:spTree>
    <p:extLst>
      <p:ext uri="{BB962C8B-B14F-4D97-AF65-F5344CB8AC3E}">
        <p14:creationId xmlns:p14="http://schemas.microsoft.com/office/powerpoint/2010/main" val="305259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AD19CD-68D7-4A6C-A8C3-76007412713B}"/>
              </a:ext>
            </a:extLst>
          </p:cNvPr>
          <p:cNvSpPr>
            <a:spLocks noGrp="1"/>
          </p:cNvSpPr>
          <p:nvPr>
            <p:ph type="ctrTitle"/>
          </p:nvPr>
        </p:nvSpPr>
        <p:spPr>
          <a:xfrm>
            <a:off x="1524000" y="2851553"/>
            <a:ext cx="9144000" cy="1154894"/>
          </a:xfrm>
        </p:spPr>
        <p:txBody>
          <a:bodyPr>
            <a:noAutofit/>
          </a:bodyPr>
          <a:lstStyle/>
          <a:p>
            <a:r>
              <a:rPr lang="ru-RU" sz="3200" b="1" dirty="0">
                <a:latin typeface="Times New Roman" panose="02020603050405020304" pitchFamily="18" charset="0"/>
                <a:cs typeface="Times New Roman" panose="02020603050405020304" pitchFamily="18" charset="0"/>
              </a:rPr>
              <a:t>Презентация </a:t>
            </a:r>
            <a:br>
              <a:rPr lang="ru-RU" sz="3200" b="1" dirty="0">
                <a:latin typeface="Times New Roman" panose="02020603050405020304" pitchFamily="18" charset="0"/>
                <a:cs typeface="Times New Roman" panose="02020603050405020304" pitchFamily="18" charset="0"/>
              </a:rPr>
            </a:b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по дисциплине «Теория систем и системный анализ»</a:t>
            </a: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на тему «</a:t>
            </a:r>
            <a:r>
              <a:rPr lang="ru-RU" sz="3200" b="1" dirty="0">
                <a:effectLst/>
                <a:latin typeface="Times New Roman" panose="02020603050405020304" pitchFamily="18" charset="0"/>
                <a:ea typeface="Times New Roman" panose="02020603050405020304" pitchFamily="18" charset="0"/>
              </a:rPr>
              <a:t>Формирование методики системного анализа</a:t>
            </a:r>
            <a:r>
              <a:rPr lang="ru-RU" sz="3200" dirty="0">
                <a:latin typeface="Times New Roman" panose="02020603050405020304" pitchFamily="18" charset="0"/>
                <a:cs typeface="Times New Roman" panose="02020603050405020304" pitchFamily="18" charset="0"/>
              </a:rPr>
              <a:t>»</a:t>
            </a:r>
          </a:p>
        </p:txBody>
      </p:sp>
      <p:sp>
        <p:nvSpPr>
          <p:cNvPr id="3" name="Подзаголовок 2">
            <a:extLst>
              <a:ext uri="{FF2B5EF4-FFF2-40B4-BE49-F238E27FC236}">
                <a16:creationId xmlns:a16="http://schemas.microsoft.com/office/drawing/2014/main" id="{78D96FFB-8A78-4F1D-A602-0175CD1FEE65}"/>
              </a:ext>
            </a:extLst>
          </p:cNvPr>
          <p:cNvSpPr>
            <a:spLocks noGrp="1"/>
          </p:cNvSpPr>
          <p:nvPr>
            <p:ph type="subTitle" idx="1"/>
          </p:nvPr>
        </p:nvSpPr>
        <p:spPr>
          <a:xfrm>
            <a:off x="6945549" y="4419161"/>
            <a:ext cx="5246451" cy="2438839"/>
          </a:xfrm>
        </p:spPr>
        <p:txBody>
          <a:bodyPr>
            <a:normAutofit lnSpcReduction="10000"/>
          </a:bodyPr>
          <a:lstStyle/>
          <a:p>
            <a:pPr algn="r"/>
            <a:r>
              <a:rPr lang="ru-RU" sz="2400" dirty="0">
                <a:latin typeface="Times New Roman" panose="02020603050405020304" pitchFamily="18" charset="0"/>
                <a:cs typeface="Times New Roman" panose="02020603050405020304" pitchFamily="18" charset="0"/>
              </a:rPr>
              <a:t>Выполнил: Шорин В.Д.</a:t>
            </a:r>
          </a:p>
          <a:p>
            <a:pPr algn="r"/>
            <a:r>
              <a:rPr lang="ru-RU" sz="2400" dirty="0">
                <a:latin typeface="Times New Roman" panose="02020603050405020304" pitchFamily="18" charset="0"/>
                <a:cs typeface="Times New Roman" panose="02020603050405020304" pitchFamily="18" charset="0"/>
              </a:rPr>
              <a:t>ИПАИТ</a:t>
            </a:r>
          </a:p>
          <a:p>
            <a:pPr algn="r"/>
            <a:r>
              <a:rPr lang="ru-RU" sz="2400" dirty="0">
                <a:latin typeface="Times New Roman" panose="02020603050405020304" pitchFamily="18" charset="0"/>
                <a:cs typeface="Times New Roman" panose="02020603050405020304" pitchFamily="18" charset="0"/>
              </a:rPr>
              <a:t>Направление подготовки 09.03.04 Программная инженерия</a:t>
            </a:r>
          </a:p>
          <a:p>
            <a:pPr algn="r"/>
            <a:r>
              <a:rPr lang="ru-RU" sz="2400" dirty="0">
                <a:latin typeface="Times New Roman" panose="02020603050405020304" pitchFamily="18" charset="0"/>
                <a:cs typeface="Times New Roman" panose="02020603050405020304" pitchFamily="18" charset="0"/>
              </a:rPr>
              <a:t>Группа 71ПГ </a:t>
            </a:r>
          </a:p>
          <a:p>
            <a:pPr algn="r"/>
            <a:r>
              <a:rPr lang="ru-RU" sz="2400" dirty="0">
                <a:latin typeface="Times New Roman" panose="02020603050405020304" pitchFamily="18" charset="0"/>
                <a:cs typeface="Times New Roman" panose="02020603050405020304" pitchFamily="18" charset="0"/>
              </a:rPr>
              <a:t> </a:t>
            </a:r>
          </a:p>
          <a:p>
            <a:endParaRPr lang="ru-RU" dirty="0"/>
          </a:p>
        </p:txBody>
      </p:sp>
      <p:pic>
        <p:nvPicPr>
          <p:cNvPr id="4" name="Picture 2" descr="C:\Users\Design\Desktop\Презент\3.jpg">
            <a:extLst>
              <a:ext uri="{FF2B5EF4-FFF2-40B4-BE49-F238E27FC236}">
                <a16:creationId xmlns:a16="http://schemas.microsoft.com/office/drawing/2014/main" id="{8476580C-AB59-474E-9E68-072461D0FB23}"/>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Tree>
    <p:extLst>
      <p:ext uri="{BB962C8B-B14F-4D97-AF65-F5344CB8AC3E}">
        <p14:creationId xmlns:p14="http://schemas.microsoft.com/office/powerpoint/2010/main" val="3078293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49C06762-6F91-4050-B596-FC7D88E7D190}"/>
              </a:ext>
            </a:extLst>
          </p:cNvPr>
          <p:cNvSpPr txBox="1"/>
          <p:nvPr/>
        </p:nvSpPr>
        <p:spPr>
          <a:xfrm>
            <a:off x="142240" y="1310640"/>
            <a:ext cx="11805920" cy="2277547"/>
          </a:xfrm>
          <a:prstGeom prst="rect">
            <a:avLst/>
          </a:prstGeom>
          <a:noFill/>
        </p:spPr>
        <p:txBody>
          <a:bodyPr wrap="square">
            <a:spAutoFit/>
          </a:bodyPr>
          <a:lstStyle/>
          <a:p>
            <a:pPr algn="ctr"/>
            <a:r>
              <a:rPr lang="ru-RU" sz="2400" b="1" dirty="0">
                <a:effectLst/>
                <a:latin typeface="Times New Roman" panose="02020603050405020304" pitchFamily="18" charset="0"/>
                <a:ea typeface="Times New Roman" panose="02020603050405020304" pitchFamily="18" charset="0"/>
              </a:rPr>
              <a:t>Этапы методики системного анализа</a:t>
            </a:r>
            <a:endParaRPr lang="en-US" sz="2400" b="1" dirty="0">
              <a:effectLst/>
              <a:latin typeface="Times New Roman" panose="02020603050405020304" pitchFamily="18" charset="0"/>
              <a:ea typeface="Times New Roman" panose="02020603050405020304" pitchFamily="18" charset="0"/>
            </a:endParaRPr>
          </a:p>
          <a:p>
            <a:pPr algn="ctr"/>
            <a:endParaRPr lang="ru-RU" sz="1800" dirty="0">
              <a:effectLst/>
              <a:latin typeface="Times New Roman" panose="02020603050405020304" pitchFamily="18" charset="0"/>
              <a:ea typeface="Times New Roman" panose="02020603050405020304" pitchFamily="18" charset="0"/>
            </a:endParaRPr>
          </a:p>
          <a:p>
            <a:pPr indent="457200" algn="just"/>
            <a:r>
              <a:rPr lang="ru-RU" sz="2000" dirty="0">
                <a:effectLst/>
                <a:latin typeface="Times New Roman" panose="02020603050405020304" pitchFamily="18" charset="0"/>
                <a:ea typeface="Times New Roman" panose="02020603050405020304" pitchFamily="18" charset="0"/>
              </a:rPr>
              <a:t>Анализируя примеры выделения этапов в первых методиках системного анализа (Табл. 5- Табл. 9), можно увидеть, что в одних методиках больше внимания уделяется разработке и исследованию альтернатив принятия решений (</a:t>
            </a:r>
            <a:r>
              <a:rPr lang="ru-RU" sz="2000" dirty="0" err="1">
                <a:effectLst/>
                <a:latin typeface="Times New Roman" panose="02020603050405020304" pitchFamily="18" charset="0"/>
                <a:ea typeface="Times New Roman" panose="02020603050405020304" pitchFamily="18" charset="0"/>
              </a:rPr>
              <a:t>Э.Квейд</a:t>
            </a:r>
            <a:r>
              <a:rPr lang="ru-RU" sz="2000" dirty="0">
                <a:effectLst/>
                <a:latin typeface="Times New Roman" panose="02020603050405020304" pitchFamily="18" charset="0"/>
                <a:ea typeface="Times New Roman" panose="02020603050405020304" pitchFamily="18" charset="0"/>
              </a:rPr>
              <a:t>, С. </a:t>
            </a:r>
            <a:r>
              <a:rPr lang="ru-RU" sz="2000" dirty="0" err="1">
                <a:effectLst/>
                <a:latin typeface="Times New Roman" panose="02020603050405020304" pitchFamily="18" charset="0"/>
                <a:ea typeface="Times New Roman" panose="02020603050405020304" pitchFamily="18" charset="0"/>
              </a:rPr>
              <a:t>Оптнер</a:t>
            </a:r>
            <a:r>
              <a:rPr lang="ru-RU" sz="2000" dirty="0">
                <a:effectLst/>
                <a:latin typeface="Times New Roman" panose="02020603050405020304" pitchFamily="18" charset="0"/>
                <a:ea typeface="Times New Roman" panose="02020603050405020304" pitchFamily="18" charset="0"/>
              </a:rPr>
              <a:t>, Е.П. Голубков), а в других – определению и структуризации целей (Ю.И. Черняк), в третьих – процессу реализации уже принятого решения (</a:t>
            </a:r>
            <a:r>
              <a:rPr lang="ru-RU" sz="2000" dirty="0" err="1">
                <a:effectLst/>
                <a:latin typeface="Times New Roman" panose="02020603050405020304" pitchFamily="18" charset="0"/>
                <a:ea typeface="Times New Roman" panose="02020603050405020304" pitchFamily="18" charset="0"/>
              </a:rPr>
              <a:t>С.Янг</a:t>
            </a:r>
            <a:r>
              <a:rPr lang="ru-RU" sz="2000" dirty="0">
                <a:effectLst/>
                <a:latin typeface="Times New Roman" panose="02020603050405020304" pitchFamily="18" charset="0"/>
                <a:ea typeface="Times New Roman" panose="02020603050405020304" pitchFamily="18" charset="0"/>
              </a:rPr>
              <a:t>). Первые этапы часто связаны с обследованием существующей системы и выявлением проблемы.</a:t>
            </a:r>
            <a:endParaRPr lang="ru-RU"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43044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pic>
        <p:nvPicPr>
          <p:cNvPr id="2" name="Рисунок 1">
            <a:extLst>
              <a:ext uri="{FF2B5EF4-FFF2-40B4-BE49-F238E27FC236}">
                <a16:creationId xmlns:a16="http://schemas.microsoft.com/office/drawing/2014/main" id="{90DC5FFD-43AC-4658-9621-975A47A29CAE}"/>
              </a:ext>
            </a:extLst>
          </p:cNvPr>
          <p:cNvPicPr>
            <a:picLocks noChangeAspect="1"/>
          </p:cNvPicPr>
          <p:nvPr/>
        </p:nvPicPr>
        <p:blipFill>
          <a:blip r:embed="rId3"/>
          <a:stretch>
            <a:fillRect/>
          </a:stretch>
        </p:blipFill>
        <p:spPr>
          <a:xfrm>
            <a:off x="1141455" y="697694"/>
            <a:ext cx="9455425" cy="6064670"/>
          </a:xfrm>
          <a:prstGeom prst="rect">
            <a:avLst/>
          </a:prstGeom>
        </p:spPr>
      </p:pic>
    </p:spTree>
    <p:extLst>
      <p:ext uri="{BB962C8B-B14F-4D97-AF65-F5344CB8AC3E}">
        <p14:creationId xmlns:p14="http://schemas.microsoft.com/office/powerpoint/2010/main" val="3254648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pic>
        <p:nvPicPr>
          <p:cNvPr id="2" name="Рисунок 1">
            <a:extLst>
              <a:ext uri="{FF2B5EF4-FFF2-40B4-BE49-F238E27FC236}">
                <a16:creationId xmlns:a16="http://schemas.microsoft.com/office/drawing/2014/main" id="{C81CA385-C7B5-465B-A363-151909C7DB6D}"/>
              </a:ext>
            </a:extLst>
          </p:cNvPr>
          <p:cNvPicPr>
            <a:picLocks noChangeAspect="1"/>
          </p:cNvPicPr>
          <p:nvPr/>
        </p:nvPicPr>
        <p:blipFill>
          <a:blip r:embed="rId3"/>
          <a:stretch>
            <a:fillRect/>
          </a:stretch>
        </p:blipFill>
        <p:spPr>
          <a:xfrm>
            <a:off x="441198" y="1490174"/>
            <a:ext cx="11309604" cy="4290866"/>
          </a:xfrm>
          <a:prstGeom prst="rect">
            <a:avLst/>
          </a:prstGeom>
        </p:spPr>
      </p:pic>
    </p:spTree>
    <p:extLst>
      <p:ext uri="{BB962C8B-B14F-4D97-AF65-F5344CB8AC3E}">
        <p14:creationId xmlns:p14="http://schemas.microsoft.com/office/powerpoint/2010/main" val="608924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pic>
        <p:nvPicPr>
          <p:cNvPr id="2" name="Рисунок 1">
            <a:extLst>
              <a:ext uri="{FF2B5EF4-FFF2-40B4-BE49-F238E27FC236}">
                <a16:creationId xmlns:a16="http://schemas.microsoft.com/office/drawing/2014/main" id="{870B4C3C-8721-4489-B10C-0C780C1CF740}"/>
              </a:ext>
            </a:extLst>
          </p:cNvPr>
          <p:cNvPicPr>
            <a:picLocks noChangeAspect="1"/>
          </p:cNvPicPr>
          <p:nvPr/>
        </p:nvPicPr>
        <p:blipFill>
          <a:blip r:embed="rId3"/>
          <a:stretch>
            <a:fillRect/>
          </a:stretch>
        </p:blipFill>
        <p:spPr>
          <a:xfrm>
            <a:off x="863344" y="1426077"/>
            <a:ext cx="9824976" cy="5102404"/>
          </a:xfrm>
          <a:prstGeom prst="rect">
            <a:avLst/>
          </a:prstGeom>
        </p:spPr>
      </p:pic>
    </p:spTree>
    <p:extLst>
      <p:ext uri="{BB962C8B-B14F-4D97-AF65-F5344CB8AC3E}">
        <p14:creationId xmlns:p14="http://schemas.microsoft.com/office/powerpoint/2010/main" val="3913325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pic>
        <p:nvPicPr>
          <p:cNvPr id="2" name="Рисунок 1">
            <a:extLst>
              <a:ext uri="{FF2B5EF4-FFF2-40B4-BE49-F238E27FC236}">
                <a16:creationId xmlns:a16="http://schemas.microsoft.com/office/drawing/2014/main" id="{0E0F0CC0-73C0-481E-B323-B6A3296EB9FE}"/>
              </a:ext>
            </a:extLst>
          </p:cNvPr>
          <p:cNvPicPr>
            <a:picLocks noChangeAspect="1"/>
          </p:cNvPicPr>
          <p:nvPr/>
        </p:nvPicPr>
        <p:blipFill>
          <a:blip r:embed="rId3"/>
          <a:stretch>
            <a:fillRect/>
          </a:stretch>
        </p:blipFill>
        <p:spPr>
          <a:xfrm>
            <a:off x="1551683" y="1297345"/>
            <a:ext cx="9088634" cy="5560655"/>
          </a:xfrm>
          <a:prstGeom prst="rect">
            <a:avLst/>
          </a:prstGeom>
        </p:spPr>
      </p:pic>
    </p:spTree>
    <p:extLst>
      <p:ext uri="{BB962C8B-B14F-4D97-AF65-F5344CB8AC3E}">
        <p14:creationId xmlns:p14="http://schemas.microsoft.com/office/powerpoint/2010/main" val="2353027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pic>
        <p:nvPicPr>
          <p:cNvPr id="2" name="Рисунок 1">
            <a:extLst>
              <a:ext uri="{FF2B5EF4-FFF2-40B4-BE49-F238E27FC236}">
                <a16:creationId xmlns:a16="http://schemas.microsoft.com/office/drawing/2014/main" id="{E4743D8F-5F11-44AB-B4D2-54C7530266D7}"/>
              </a:ext>
            </a:extLst>
          </p:cNvPr>
          <p:cNvPicPr>
            <a:picLocks noChangeAspect="1"/>
          </p:cNvPicPr>
          <p:nvPr/>
        </p:nvPicPr>
        <p:blipFill>
          <a:blip r:embed="rId3"/>
          <a:stretch>
            <a:fillRect/>
          </a:stretch>
        </p:blipFill>
        <p:spPr>
          <a:xfrm>
            <a:off x="0" y="1347934"/>
            <a:ext cx="11640131" cy="4585506"/>
          </a:xfrm>
          <a:prstGeom prst="rect">
            <a:avLst/>
          </a:prstGeom>
        </p:spPr>
      </p:pic>
    </p:spTree>
    <p:extLst>
      <p:ext uri="{BB962C8B-B14F-4D97-AF65-F5344CB8AC3E}">
        <p14:creationId xmlns:p14="http://schemas.microsoft.com/office/powerpoint/2010/main" val="807739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0428AE00-163B-4FA8-BA5C-36813CDAE3BF}"/>
              </a:ext>
            </a:extLst>
          </p:cNvPr>
          <p:cNvSpPr txBox="1"/>
          <p:nvPr/>
        </p:nvSpPr>
        <p:spPr>
          <a:xfrm>
            <a:off x="236220" y="1310144"/>
            <a:ext cx="11590020" cy="3477875"/>
          </a:xfrm>
          <a:prstGeom prst="rect">
            <a:avLst/>
          </a:prstGeom>
          <a:noFill/>
        </p:spPr>
        <p:txBody>
          <a:bodyPr wrap="square">
            <a:spAutoFit/>
          </a:bodyPr>
          <a:lstStyle/>
          <a:p>
            <a:pPr indent="457200" algn="just"/>
            <a:r>
              <a:rPr lang="ru-RU" sz="2000" dirty="0">
                <a:effectLst/>
                <a:latin typeface="Times New Roman" panose="02020603050405020304" pitchFamily="18" charset="0"/>
                <a:ea typeface="Times New Roman" panose="02020603050405020304" pitchFamily="18" charset="0"/>
              </a:rPr>
              <a:t>Часто весь процесс принятия решения делят на подзадачи и отдельно разрабатывают методику анализа целей, методику формирования и исследования альтернативных путей достижения целей, методику реализации принятых управленческих (или проектных) решений. При совершенствовании систем управления в качестве самостоятельной часто рассматривают методику разработки (или корректировки) организационной структуры как средств реализации целей.</a:t>
            </a:r>
          </a:p>
          <a:p>
            <a:pPr indent="457200" algn="just"/>
            <a:r>
              <a:rPr lang="ru-RU" sz="2000" dirty="0">
                <a:effectLst/>
                <a:latin typeface="Times New Roman" panose="02020603050405020304" pitchFamily="18" charset="0"/>
                <a:ea typeface="Times New Roman" panose="02020603050405020304" pitchFamily="18" charset="0"/>
              </a:rPr>
              <a:t>Обобщая опыт системного анализа, можно рекомендовать при разработке методик, ориентированных на решение одной из задач всего процесса принятия решения, вначале выделять два крупных этапа, которые отделяют процесс собственно формирования модели и процедуру её оценки и анализа, так как эти этапы обычно выполняются с использованием разных методов. Наименования этапов применительно к конкретным задачам - анализа целей, разработки </a:t>
            </a:r>
            <a:r>
              <a:rPr lang="ru-RU" sz="2000" dirty="0" err="1">
                <a:effectLst/>
                <a:latin typeface="Times New Roman" panose="02020603050405020304" pitchFamily="18" charset="0"/>
                <a:ea typeface="Times New Roman" panose="02020603050405020304" pitchFamily="18" charset="0"/>
              </a:rPr>
              <a:t>оргструктуры</a:t>
            </a:r>
            <a:r>
              <a:rPr lang="ru-RU" sz="2000" dirty="0">
                <a:effectLst/>
                <a:latin typeface="Times New Roman" panose="02020603050405020304" pitchFamily="18" charset="0"/>
                <a:ea typeface="Times New Roman" panose="02020603050405020304" pitchFamily="18" charset="0"/>
              </a:rPr>
              <a:t> и т.п. приведены в таблицах (Табл. 10 – Табл. 11).</a:t>
            </a:r>
          </a:p>
        </p:txBody>
      </p:sp>
    </p:spTree>
    <p:extLst>
      <p:ext uri="{BB962C8B-B14F-4D97-AF65-F5344CB8AC3E}">
        <p14:creationId xmlns:p14="http://schemas.microsoft.com/office/powerpoint/2010/main" val="1636948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7E7AB027-39F6-43B8-AE89-0C3C90C48611}"/>
              </a:ext>
            </a:extLst>
          </p:cNvPr>
          <p:cNvSpPr txBox="1"/>
          <p:nvPr/>
        </p:nvSpPr>
        <p:spPr>
          <a:xfrm>
            <a:off x="233680" y="1341120"/>
            <a:ext cx="11785600" cy="3785652"/>
          </a:xfrm>
          <a:prstGeom prst="rect">
            <a:avLst/>
          </a:prstGeom>
          <a:noFill/>
        </p:spPr>
        <p:txBody>
          <a:bodyPr wrap="square">
            <a:spAutoFit/>
          </a:bodyPr>
          <a:lstStyle/>
          <a:p>
            <a:pPr indent="457200" algn="just"/>
            <a:r>
              <a:rPr lang="ru-RU" sz="2000" dirty="0">
                <a:effectLst/>
                <a:latin typeface="Times New Roman" panose="02020603050405020304" pitchFamily="18" charset="0"/>
                <a:ea typeface="Times New Roman" panose="02020603050405020304" pitchFamily="18" charset="0"/>
              </a:rPr>
              <a:t>В обобщенном виде эти этапы можно назвать следующим образом:</a:t>
            </a:r>
          </a:p>
          <a:p>
            <a:pPr indent="457200" algn="just"/>
            <a:r>
              <a:rPr lang="ru-RU" sz="2000" b="1" dirty="0">
                <a:effectLst/>
                <a:latin typeface="Times New Roman" panose="02020603050405020304" pitchFamily="18" charset="0"/>
                <a:ea typeface="Times New Roman" panose="02020603050405020304" pitchFamily="18" charset="0"/>
              </a:rPr>
              <a:t>Этап 1. </a:t>
            </a:r>
            <a:r>
              <a:rPr lang="ru-RU" sz="2000" dirty="0">
                <a:effectLst/>
                <a:latin typeface="Times New Roman" panose="02020603050405020304" pitchFamily="18" charset="0"/>
                <a:ea typeface="Times New Roman" panose="02020603050405020304" pitchFamily="18" charset="0"/>
              </a:rPr>
              <a:t>Формирование первоначального варианта (вариантов) модели принятия решения (структуры целей, </a:t>
            </a:r>
            <a:r>
              <a:rPr lang="ru-RU" sz="2000" dirty="0" err="1">
                <a:effectLst/>
                <a:latin typeface="Times New Roman" panose="02020603050405020304" pitchFamily="18" charset="0"/>
                <a:ea typeface="Times New Roman" panose="02020603050405020304" pitchFamily="18" charset="0"/>
              </a:rPr>
              <a:t>оргструктуры</a:t>
            </a:r>
            <a:r>
              <a:rPr lang="ru-RU" sz="2000" dirty="0">
                <a:effectLst/>
                <a:latin typeface="Times New Roman" panose="02020603050405020304" pitchFamily="18" charset="0"/>
                <a:ea typeface="Times New Roman" panose="02020603050405020304" pitchFamily="18" charset="0"/>
              </a:rPr>
              <a:t>, сетевой или другого вида модели альтернатив и т.п.).</a:t>
            </a:r>
          </a:p>
          <a:p>
            <a:pPr indent="457200" algn="just"/>
            <a:r>
              <a:rPr lang="ru-RU" sz="2000" b="1" dirty="0">
                <a:effectLst/>
                <a:latin typeface="Times New Roman" panose="02020603050405020304" pitchFamily="18" charset="0"/>
                <a:ea typeface="Times New Roman" panose="02020603050405020304" pitchFamily="18" charset="0"/>
              </a:rPr>
              <a:t>Этап 2. </a:t>
            </a:r>
            <a:r>
              <a:rPr lang="ru-RU" sz="2000" dirty="0">
                <a:effectLst/>
                <a:latin typeface="Times New Roman" panose="02020603050405020304" pitchFamily="18" charset="0"/>
                <a:ea typeface="Times New Roman" panose="02020603050405020304" pitchFamily="18" charset="0"/>
              </a:rPr>
              <a:t>О оценка, анализ первоначального варианта (вариантов) модели и выбор наилучшего варианта или корректировка первоначального (если он был единственным).</a:t>
            </a:r>
          </a:p>
          <a:p>
            <a:pPr indent="457200" algn="just"/>
            <a:r>
              <a:rPr lang="ru-RU" sz="2000" dirty="0">
                <a:effectLst/>
                <a:latin typeface="Times New Roman" panose="02020603050405020304" pitchFamily="18" charset="0"/>
                <a:ea typeface="Times New Roman" panose="02020603050405020304" pitchFamily="18" charset="0"/>
              </a:rPr>
              <a:t>Далее при разработке методики эти два этапа делятся на </a:t>
            </a:r>
            <a:r>
              <a:rPr lang="ru-RU" sz="2000" dirty="0" err="1">
                <a:effectLst/>
                <a:latin typeface="Times New Roman" panose="02020603050405020304" pitchFamily="18" charset="0"/>
                <a:ea typeface="Times New Roman" panose="02020603050405020304" pitchFamily="18" charset="0"/>
              </a:rPr>
              <a:t>подэтапы</a:t>
            </a:r>
            <a:r>
              <a:rPr lang="ru-RU" sz="2000" dirty="0">
                <a:effectLst/>
                <a:latin typeface="Times New Roman" panose="02020603050405020304" pitchFamily="18" charset="0"/>
                <a:ea typeface="Times New Roman" panose="02020603050405020304" pitchFamily="18" charset="0"/>
              </a:rPr>
              <a:t>. Разделение на </a:t>
            </a:r>
            <a:r>
              <a:rPr lang="ru-RU" sz="2000" dirty="0" err="1">
                <a:effectLst/>
                <a:latin typeface="Times New Roman" panose="02020603050405020304" pitchFamily="18" charset="0"/>
                <a:ea typeface="Times New Roman" panose="02020603050405020304" pitchFamily="18" charset="0"/>
              </a:rPr>
              <a:t>подэтапы</a:t>
            </a:r>
            <a:r>
              <a:rPr lang="ru-RU" sz="2000" dirty="0">
                <a:effectLst/>
                <a:latin typeface="Times New Roman" panose="02020603050405020304" pitchFamily="18" charset="0"/>
                <a:ea typeface="Times New Roman" panose="02020603050405020304" pitchFamily="18" charset="0"/>
              </a:rPr>
              <a:t> зависит от задачи и от выбранных методов реализации этапов. </a:t>
            </a:r>
          </a:p>
          <a:p>
            <a:pPr indent="457200" algn="just"/>
            <a:r>
              <a:rPr lang="ru-RU" sz="2000" dirty="0">
                <a:effectLst/>
                <a:latin typeface="Times New Roman" panose="02020603050405020304" pitchFamily="18" charset="0"/>
                <a:ea typeface="Times New Roman" panose="02020603050405020304" pitchFamily="18" charset="0"/>
              </a:rPr>
              <a:t>Особое внимание надо обратить на проблему обследования существующей системы ( если таковая есть). В некоторых методиках этап обследования выносится как самостоятельный перед названными двумя этапами. Однако часто удобно предусмотреть </a:t>
            </a:r>
            <a:r>
              <a:rPr lang="ru-RU" sz="2000" dirty="0" err="1">
                <a:effectLst/>
                <a:latin typeface="Times New Roman" panose="02020603050405020304" pitchFamily="18" charset="0"/>
                <a:ea typeface="Times New Roman" panose="02020603050405020304" pitchFamily="18" charset="0"/>
              </a:rPr>
              <a:t>подэтапы</a:t>
            </a:r>
            <a:r>
              <a:rPr lang="ru-RU" sz="2000" dirty="0">
                <a:effectLst/>
                <a:latin typeface="Times New Roman" panose="02020603050405020304" pitchFamily="18" charset="0"/>
                <a:ea typeface="Times New Roman" panose="02020603050405020304" pitchFamily="18" charset="0"/>
              </a:rPr>
              <a:t> обследования и при формировании первоначальной модели, и при её оценке, так как в первом случае на основе обследования выявляется элементный состав модели, а во втором – осуществляется выбор критериев и ограничений.</a:t>
            </a:r>
          </a:p>
        </p:txBody>
      </p:sp>
    </p:spTree>
    <p:extLst>
      <p:ext uri="{BB962C8B-B14F-4D97-AF65-F5344CB8AC3E}">
        <p14:creationId xmlns:p14="http://schemas.microsoft.com/office/powerpoint/2010/main" val="2568732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pic>
        <p:nvPicPr>
          <p:cNvPr id="2" name="Рисунок 1">
            <a:extLst>
              <a:ext uri="{FF2B5EF4-FFF2-40B4-BE49-F238E27FC236}">
                <a16:creationId xmlns:a16="http://schemas.microsoft.com/office/drawing/2014/main" id="{61BAAAE7-F604-4579-BFDC-4374285B909F}"/>
              </a:ext>
            </a:extLst>
          </p:cNvPr>
          <p:cNvPicPr>
            <a:picLocks noChangeAspect="1"/>
          </p:cNvPicPr>
          <p:nvPr/>
        </p:nvPicPr>
        <p:blipFill>
          <a:blip r:embed="rId3"/>
          <a:stretch>
            <a:fillRect/>
          </a:stretch>
        </p:blipFill>
        <p:spPr>
          <a:xfrm>
            <a:off x="1347362" y="1075526"/>
            <a:ext cx="9497275" cy="5782474"/>
          </a:xfrm>
          <a:prstGeom prst="rect">
            <a:avLst/>
          </a:prstGeom>
        </p:spPr>
      </p:pic>
    </p:spTree>
    <p:extLst>
      <p:ext uri="{BB962C8B-B14F-4D97-AF65-F5344CB8AC3E}">
        <p14:creationId xmlns:p14="http://schemas.microsoft.com/office/powerpoint/2010/main" val="1015986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E30C228C-F23D-476A-8501-4626EFB3D6C6}"/>
              </a:ext>
            </a:extLst>
          </p:cNvPr>
          <p:cNvSpPr txBox="1"/>
          <p:nvPr/>
        </p:nvSpPr>
        <p:spPr>
          <a:xfrm>
            <a:off x="203200" y="1280160"/>
            <a:ext cx="11724640" cy="4708981"/>
          </a:xfrm>
          <a:prstGeom prst="rect">
            <a:avLst/>
          </a:prstGeom>
          <a:noFill/>
        </p:spPr>
        <p:txBody>
          <a:bodyPr wrap="square">
            <a:spAutoFit/>
          </a:bodyPr>
          <a:lstStyle/>
          <a:p>
            <a:pPr indent="457200" algn="just"/>
            <a:r>
              <a:rPr lang="ru-RU" sz="2000" dirty="0">
                <a:effectLst/>
                <a:latin typeface="Times New Roman" panose="02020603050405020304" pitchFamily="18" charset="0"/>
                <a:ea typeface="Times New Roman" panose="02020603050405020304" pitchFamily="18" charset="0"/>
              </a:rPr>
              <a:t>Следует также отметить, что в некоторых методиках первый и второй из рассматриваемых этапов могут повторяться поочерёдно, так как решение, принятое на втором этапе, помогает уточнить модель, формируемую на первом.</a:t>
            </a:r>
          </a:p>
          <a:p>
            <a:pPr indent="457200" algn="just"/>
            <a:r>
              <a:rPr lang="ru-RU" sz="2000" dirty="0">
                <a:effectLst/>
                <a:latin typeface="Times New Roman" panose="02020603050405020304" pitchFamily="18" charset="0"/>
                <a:ea typeface="Times New Roman" panose="02020603050405020304" pitchFamily="18" charset="0"/>
              </a:rPr>
              <a:t>В общем принято рекомендовать при разработке методики системного анализа прежде всего определить тип решаемой задачи (проблемы). Затем, если проблема охватывает несколько областей – и выбор целей, и совершенствование </a:t>
            </a:r>
            <a:r>
              <a:rPr lang="ru-RU" sz="2000" dirty="0" err="1">
                <a:effectLst/>
                <a:latin typeface="Times New Roman" panose="02020603050405020304" pitchFamily="18" charset="0"/>
                <a:ea typeface="Times New Roman" panose="02020603050405020304" pitchFamily="18" charset="0"/>
              </a:rPr>
              <a:t>оргструктуры</a:t>
            </a:r>
            <a:r>
              <a:rPr lang="ru-RU" sz="2000" dirty="0">
                <a:effectLst/>
                <a:latin typeface="Times New Roman" panose="02020603050405020304" pitchFamily="18" charset="0"/>
                <a:ea typeface="Times New Roman" panose="02020603050405020304" pitchFamily="18" charset="0"/>
              </a:rPr>
              <a:t>, и организацию процесса принятия решения и реализации решений, - то выделить в ней эти задачи, а разработку методики для каждой из них начинать с выделения двух названных выше крупных этапов.</a:t>
            </a:r>
          </a:p>
          <a:p>
            <a:pPr indent="457200" algn="just"/>
            <a:r>
              <a:rPr lang="ru-RU" sz="2000" dirty="0">
                <a:effectLst/>
                <a:latin typeface="Times New Roman" panose="02020603050405020304" pitchFamily="18" charset="0"/>
                <a:ea typeface="Times New Roman" panose="02020603050405020304" pitchFamily="18" charset="0"/>
              </a:rPr>
              <a:t>Предварительный выбор подходов и методов выполнения этапов может быть отражён в методике сразу (в формулировках </a:t>
            </a:r>
            <a:r>
              <a:rPr lang="ru-RU" sz="2000" dirty="0" err="1">
                <a:effectLst/>
                <a:latin typeface="Times New Roman" panose="02020603050405020304" pitchFamily="18" charset="0"/>
                <a:ea typeface="Times New Roman" panose="02020603050405020304" pitchFamily="18" charset="0"/>
              </a:rPr>
              <a:t>подэтапов</a:t>
            </a:r>
            <a:r>
              <a:rPr lang="ru-RU" sz="2000" dirty="0">
                <a:effectLst/>
                <a:latin typeface="Times New Roman" panose="02020603050405020304" pitchFamily="18" charset="0"/>
                <a:ea typeface="Times New Roman" panose="02020603050405020304" pitchFamily="18" charset="0"/>
              </a:rPr>
              <a:t>), но часто желательно предусмотреть в методике несколько подходов (методов) выполнения этапов и </a:t>
            </a:r>
            <a:r>
              <a:rPr lang="ru-RU" sz="2000" dirty="0" err="1">
                <a:effectLst/>
                <a:latin typeface="Times New Roman" panose="02020603050405020304" pitchFamily="18" charset="0"/>
                <a:ea typeface="Times New Roman" panose="02020603050405020304" pitchFamily="18" charset="0"/>
              </a:rPr>
              <a:t>подэтапов</a:t>
            </a:r>
            <a:r>
              <a:rPr lang="ru-RU" sz="2000" dirty="0">
                <a:effectLst/>
                <a:latin typeface="Times New Roman" panose="02020603050405020304" pitchFamily="18" charset="0"/>
                <a:ea typeface="Times New Roman" panose="02020603050405020304" pitchFamily="18" charset="0"/>
              </a:rPr>
              <a:t> и возможность выбора удобных путей реализации методики для ЛПР в конкретных условиях её применения.</a:t>
            </a:r>
          </a:p>
          <a:p>
            <a:pPr indent="457200" algn="just"/>
            <a:r>
              <a:rPr lang="ru-RU" sz="2000" dirty="0">
                <a:effectLst/>
                <a:latin typeface="Times New Roman" panose="02020603050405020304" pitchFamily="18" charset="0"/>
                <a:ea typeface="Times New Roman" panose="02020603050405020304" pitchFamily="18" charset="0"/>
              </a:rPr>
              <a:t>Некоторые </a:t>
            </a:r>
            <a:r>
              <a:rPr lang="ru-RU" sz="2000" dirty="0" err="1">
                <a:effectLst/>
                <a:latin typeface="Times New Roman" panose="02020603050405020304" pitchFamily="18" charset="0"/>
                <a:ea typeface="Times New Roman" panose="02020603050405020304" pitchFamily="18" charset="0"/>
              </a:rPr>
              <a:t>подэтапы</a:t>
            </a:r>
            <a:r>
              <a:rPr lang="ru-RU" sz="2000" dirty="0">
                <a:effectLst/>
                <a:latin typeface="Times New Roman" panose="02020603050405020304" pitchFamily="18" charset="0"/>
                <a:ea typeface="Times New Roman" panose="02020603050405020304" pitchFamily="18" charset="0"/>
              </a:rPr>
              <a:t> в методике могут выполняться параллельно, и тогда методику удобно представлять в виде сетевой модели, в которой легко отразить возможность возврата к предыдущим </a:t>
            </a:r>
            <a:r>
              <a:rPr lang="ru-RU" sz="2000" dirty="0" err="1">
                <a:effectLst/>
                <a:latin typeface="Times New Roman" panose="02020603050405020304" pitchFamily="18" charset="0"/>
                <a:ea typeface="Times New Roman" panose="02020603050405020304" pitchFamily="18" charset="0"/>
              </a:rPr>
              <a:t>подэтапам</a:t>
            </a:r>
            <a:r>
              <a:rPr lang="ru-RU" sz="2000" dirty="0">
                <a:effectLst/>
                <a:latin typeface="Times New Roman" panose="02020603050405020304" pitchFamily="18" charset="0"/>
                <a:ea typeface="Times New Roman" panose="02020603050405020304" pitchFamily="18" charset="0"/>
              </a:rPr>
              <a:t> и соответствующие </a:t>
            </a:r>
            <a:r>
              <a:rPr lang="ru-RU" sz="2000" dirty="0" err="1">
                <a:effectLst/>
                <a:latin typeface="Times New Roman" panose="02020603050405020304" pitchFamily="18" charset="0"/>
                <a:ea typeface="Times New Roman" panose="02020603050405020304" pitchFamily="18" charset="0"/>
              </a:rPr>
              <a:t>подэтапы</a:t>
            </a:r>
            <a:r>
              <a:rPr lang="ru-RU" sz="2000" dirty="0">
                <a:effectLst/>
                <a:latin typeface="Times New Roman" panose="02020603050405020304" pitchFamily="18" charset="0"/>
                <a:ea typeface="Times New Roman" panose="02020603050405020304" pitchFamily="18" charset="0"/>
              </a:rPr>
              <a:t> выбора дальнейшего пути.</a:t>
            </a:r>
          </a:p>
        </p:txBody>
      </p:sp>
    </p:spTree>
    <p:extLst>
      <p:ext uri="{BB962C8B-B14F-4D97-AF65-F5344CB8AC3E}">
        <p14:creationId xmlns:p14="http://schemas.microsoft.com/office/powerpoint/2010/main" val="264367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8" name="TextBox 7">
            <a:extLst>
              <a:ext uri="{FF2B5EF4-FFF2-40B4-BE49-F238E27FC236}">
                <a16:creationId xmlns:a16="http://schemas.microsoft.com/office/drawing/2014/main" id="{37CA3289-EA53-4634-AFA2-7A39484ADBB1}"/>
              </a:ext>
            </a:extLst>
          </p:cNvPr>
          <p:cNvSpPr txBox="1"/>
          <p:nvPr/>
        </p:nvSpPr>
        <p:spPr>
          <a:xfrm>
            <a:off x="213360" y="1290318"/>
            <a:ext cx="11795760" cy="4893647"/>
          </a:xfrm>
          <a:prstGeom prst="rect">
            <a:avLst/>
          </a:prstGeom>
          <a:noFill/>
        </p:spPr>
        <p:txBody>
          <a:bodyPr wrap="square">
            <a:spAutoFit/>
          </a:bodyPr>
          <a:lstStyle/>
          <a:p>
            <a:pPr indent="457200" algn="just"/>
            <a:r>
              <a:rPr lang="ru-RU" sz="2400" i="1" dirty="0">
                <a:effectLst/>
                <a:latin typeface="Times New Roman" panose="02020603050405020304" pitchFamily="18" charset="0"/>
                <a:ea typeface="Times New Roman" panose="02020603050405020304" pitchFamily="18" charset="0"/>
              </a:rPr>
              <a:t>Осознание</a:t>
            </a:r>
            <a:r>
              <a:rPr lang="ru-RU" sz="2400" dirty="0">
                <a:effectLst/>
                <a:latin typeface="Times New Roman" panose="02020603050405020304" pitchFamily="18" charset="0"/>
                <a:ea typeface="Times New Roman" panose="02020603050405020304" pitchFamily="18" charset="0"/>
              </a:rPr>
              <a:t> наличия проблемных обстоятельств протекает </a:t>
            </a:r>
            <a:r>
              <a:rPr lang="ru-RU" sz="2400" i="1" dirty="0">
                <a:effectLst/>
                <a:latin typeface="Times New Roman" panose="02020603050405020304" pitchFamily="18" charset="0"/>
                <a:ea typeface="Times New Roman" panose="02020603050405020304" pitchFamily="18" charset="0"/>
              </a:rPr>
              <a:t>в модельном процессе </a:t>
            </a:r>
            <a:r>
              <a:rPr lang="ru-RU" sz="2400" dirty="0">
                <a:effectLst/>
                <a:latin typeface="Times New Roman" panose="02020603050405020304" pitchFamily="18" charset="0"/>
                <a:ea typeface="Times New Roman" panose="02020603050405020304" pitchFamily="18" charset="0"/>
              </a:rPr>
              <a:t>от начальной лингвистической модели как формулировки, несущей смысл </a:t>
            </a:r>
            <a:r>
              <a:rPr lang="ru-RU" sz="2400" i="1" dirty="0">
                <a:effectLst/>
                <a:latin typeface="Times New Roman" panose="02020603050405020304" pitchFamily="18" charset="0"/>
                <a:ea typeface="Times New Roman" panose="02020603050405020304" pitchFamily="18" charset="0"/>
              </a:rPr>
              <a:t>отличий</a:t>
            </a:r>
            <a:r>
              <a:rPr lang="ru-RU" sz="2400" dirty="0">
                <a:effectLst/>
                <a:latin typeface="Times New Roman" panose="02020603050405020304" pitchFamily="18" charset="0"/>
                <a:ea typeface="Times New Roman" panose="02020603050405020304" pitchFamily="18" charset="0"/>
              </a:rPr>
              <a:t> </a:t>
            </a:r>
            <a:r>
              <a:rPr lang="ru-RU" sz="2400" i="1" dirty="0">
                <a:effectLst/>
                <a:latin typeface="Times New Roman" panose="02020603050405020304" pitchFamily="18" charset="0"/>
                <a:ea typeface="Times New Roman" panose="02020603050405020304" pitchFamily="18" charset="0"/>
              </a:rPr>
              <a:t>в описании</a:t>
            </a:r>
            <a:r>
              <a:rPr lang="ru-RU" sz="2400" dirty="0">
                <a:effectLst/>
                <a:latin typeface="Times New Roman" panose="02020603050405020304" pitchFamily="18" charset="0"/>
                <a:ea typeface="Times New Roman" panose="02020603050405020304" pitchFamily="18" charset="0"/>
              </a:rPr>
              <a:t> функционирования, до заключительной лингвистической модели как формулировки, выражающей смысл</a:t>
            </a:r>
            <a:r>
              <a:rPr lang="ru-RU" sz="2400" i="1" dirty="0">
                <a:effectLst/>
                <a:latin typeface="Times New Roman" panose="02020603050405020304" pitchFamily="18" charset="0"/>
                <a:ea typeface="Times New Roman" panose="02020603050405020304" pitchFamily="18" charset="0"/>
              </a:rPr>
              <a:t> проблемы по существу нарушения процесса функционирования</a:t>
            </a:r>
            <a:r>
              <a:rPr lang="ru-RU" sz="2400" dirty="0">
                <a:effectLst/>
                <a:latin typeface="Times New Roman" panose="02020603050405020304" pitchFamily="18" charset="0"/>
                <a:ea typeface="Times New Roman" panose="02020603050405020304" pitchFamily="18" charset="0"/>
              </a:rPr>
              <a:t>.</a:t>
            </a:r>
          </a:p>
          <a:p>
            <a:pPr indent="457200" algn="just"/>
            <a:r>
              <a:rPr lang="ru-RU" sz="2400" dirty="0">
                <a:effectLst/>
                <a:latin typeface="Times New Roman" panose="02020603050405020304" pitchFamily="18" charset="0"/>
                <a:ea typeface="Times New Roman" panose="02020603050405020304" pitchFamily="18" charset="0"/>
              </a:rPr>
              <a:t>Трансформация моделей как построение промежуточной (между начальной и заключительной моделями) </a:t>
            </a:r>
            <a:r>
              <a:rPr lang="ru-RU" sz="2400" i="1" dirty="0">
                <a:effectLst/>
                <a:latin typeface="Times New Roman" panose="02020603050405020304" pitchFamily="18" charset="0"/>
                <a:ea typeface="Times New Roman" panose="02020603050405020304" pitchFamily="18" charset="0"/>
              </a:rPr>
              <a:t>последовательности различных формулировок </a:t>
            </a:r>
            <a:r>
              <a:rPr lang="ru-RU" sz="2400" dirty="0">
                <a:effectLst/>
                <a:latin typeface="Times New Roman" panose="02020603050405020304" pitchFamily="18" charset="0"/>
                <a:ea typeface="Times New Roman" panose="02020603050405020304" pitchFamily="18" charset="0"/>
              </a:rPr>
              <a:t>так или иначе реализует процесс построения лингвистических моделей, каждая последующая из которых обладает </a:t>
            </a:r>
            <a:r>
              <a:rPr lang="ru-RU" sz="2400" i="1" dirty="0">
                <a:effectLst/>
                <a:latin typeface="Times New Roman" panose="02020603050405020304" pitchFamily="18" charset="0"/>
                <a:ea typeface="Times New Roman" panose="02020603050405020304" pitchFamily="18" charset="0"/>
              </a:rPr>
              <a:t>меньшей смысловой неопределенностью</a:t>
            </a:r>
            <a:r>
              <a:rPr lang="ru-RU" sz="2400" dirty="0">
                <a:effectLst/>
                <a:latin typeface="Times New Roman" panose="02020603050405020304" pitchFamily="18" charset="0"/>
                <a:ea typeface="Times New Roman" panose="02020603050405020304" pitchFamily="18" charset="0"/>
              </a:rPr>
              <a:t>. </a:t>
            </a:r>
          </a:p>
          <a:p>
            <a:pPr indent="457200" algn="just"/>
            <a:r>
              <a:rPr lang="ru-RU" sz="2400" dirty="0">
                <a:effectLst/>
                <a:latin typeface="Times New Roman" panose="02020603050405020304" pitchFamily="18" charset="0"/>
                <a:ea typeface="Times New Roman" panose="02020603050405020304" pitchFamily="18" charset="0"/>
              </a:rPr>
              <a:t>Посредством этого процесса достигается </a:t>
            </a:r>
            <a:r>
              <a:rPr lang="ru-RU" sz="2400" i="1" dirty="0">
                <a:effectLst/>
                <a:latin typeface="Times New Roman" panose="02020603050405020304" pitchFamily="18" charset="0"/>
                <a:ea typeface="Times New Roman" panose="02020603050405020304" pitchFamily="18" charset="0"/>
              </a:rPr>
              <a:t>понимание</a:t>
            </a:r>
            <a:r>
              <a:rPr lang="ru-RU" sz="2400" dirty="0">
                <a:effectLst/>
                <a:latin typeface="Times New Roman" panose="02020603050405020304" pitchFamily="18" charset="0"/>
                <a:ea typeface="Times New Roman" panose="02020603050405020304" pitchFamily="18" charset="0"/>
              </a:rPr>
              <a:t> (человеком) существа проблемных обстоятельств и осуществляется </a:t>
            </a:r>
            <a:r>
              <a:rPr lang="ru-RU" sz="2400" i="1" dirty="0">
                <a:effectLst/>
                <a:latin typeface="Times New Roman" panose="02020603050405020304" pitchFamily="18" charset="0"/>
                <a:ea typeface="Times New Roman" panose="02020603050405020304" pitchFamily="18" charset="0"/>
              </a:rPr>
              <a:t>переориентации понимания</a:t>
            </a:r>
            <a:r>
              <a:rPr lang="ru-RU" sz="2400" dirty="0">
                <a:effectLst/>
                <a:latin typeface="Times New Roman" panose="02020603050405020304" pitchFamily="18" charset="0"/>
                <a:ea typeface="Times New Roman" panose="02020603050405020304" pitchFamily="18" charset="0"/>
              </a:rPr>
              <a:t> с описательной сущности на существо проблематики функционирования сложного объекта. </a:t>
            </a:r>
          </a:p>
        </p:txBody>
      </p:sp>
    </p:spTree>
    <p:extLst>
      <p:ext uri="{BB962C8B-B14F-4D97-AF65-F5344CB8AC3E}">
        <p14:creationId xmlns:p14="http://schemas.microsoft.com/office/powerpoint/2010/main" val="1595569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pic>
        <p:nvPicPr>
          <p:cNvPr id="2" name="Рисунок 1">
            <a:extLst>
              <a:ext uri="{FF2B5EF4-FFF2-40B4-BE49-F238E27FC236}">
                <a16:creationId xmlns:a16="http://schemas.microsoft.com/office/drawing/2014/main" id="{DBB1110F-F21F-4E00-8929-DB5A7E56C440}"/>
              </a:ext>
            </a:extLst>
          </p:cNvPr>
          <p:cNvPicPr>
            <a:picLocks noChangeAspect="1"/>
          </p:cNvPicPr>
          <p:nvPr/>
        </p:nvPicPr>
        <p:blipFill>
          <a:blip r:embed="rId3"/>
          <a:stretch>
            <a:fillRect/>
          </a:stretch>
        </p:blipFill>
        <p:spPr>
          <a:xfrm>
            <a:off x="1239520" y="1297134"/>
            <a:ext cx="9316720" cy="5455634"/>
          </a:xfrm>
          <a:prstGeom prst="rect">
            <a:avLst/>
          </a:prstGeom>
        </p:spPr>
      </p:pic>
    </p:spTree>
    <p:extLst>
      <p:ext uri="{BB962C8B-B14F-4D97-AF65-F5344CB8AC3E}">
        <p14:creationId xmlns:p14="http://schemas.microsoft.com/office/powerpoint/2010/main" val="709828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F46E2BC9-125C-4B52-A880-B977F8CBA009}"/>
              </a:ext>
            </a:extLst>
          </p:cNvPr>
          <p:cNvSpPr txBox="1"/>
          <p:nvPr/>
        </p:nvSpPr>
        <p:spPr>
          <a:xfrm>
            <a:off x="375920" y="2103120"/>
            <a:ext cx="11267440" cy="2426626"/>
          </a:xfrm>
          <a:prstGeom prst="rect">
            <a:avLst/>
          </a:prstGeom>
          <a:noFill/>
        </p:spPr>
        <p:txBody>
          <a:bodyPr wrap="square">
            <a:spAutoFit/>
          </a:bodyPr>
          <a:lstStyle/>
          <a:p>
            <a:pPr algn="ctr"/>
            <a:r>
              <a:rPr lang="ru-RU" sz="2400" dirty="0">
                <a:effectLst/>
                <a:latin typeface="Times New Roman" panose="02020603050405020304" pitchFamily="18" charset="0"/>
                <a:ea typeface="Times New Roman" panose="02020603050405020304" pitchFamily="18" charset="0"/>
              </a:rPr>
              <a:t>Таким образом «техническое» представление методики расширяется: от методики как последовательности действий, методики как всего того, посредством чего реализуется презумпция управления, методики для поэтапного проектирования моделей принятия решений и т.п. до методики системного анализа, представленной этапами (</a:t>
            </a:r>
            <a:r>
              <a:rPr lang="ru-RU" sz="2400" dirty="0" err="1">
                <a:effectLst/>
                <a:latin typeface="Times New Roman" panose="02020603050405020304" pitchFamily="18" charset="0"/>
                <a:ea typeface="Times New Roman" panose="02020603050405020304" pitchFamily="18" charset="0"/>
              </a:rPr>
              <a:t>подэтапами</a:t>
            </a:r>
            <a:r>
              <a:rPr lang="ru-RU" sz="2400" dirty="0">
                <a:effectLst/>
                <a:latin typeface="Times New Roman" panose="02020603050405020304" pitchFamily="18" charset="0"/>
                <a:ea typeface="Times New Roman" panose="02020603050405020304" pitchFamily="18" charset="0"/>
              </a:rPr>
              <a:t>) разработки и реализации. </a:t>
            </a:r>
          </a:p>
          <a:p>
            <a:pPr indent="252095" algn="ctr">
              <a:lnSpc>
                <a:spcPct val="150000"/>
              </a:lnSpc>
            </a:pPr>
            <a:r>
              <a:rPr lang="ru-RU" sz="2400" b="1" i="1" dirty="0">
                <a:effectLst/>
                <a:latin typeface="Times New Roman" panose="02020603050405020304" pitchFamily="18" charset="0"/>
                <a:ea typeface="Times New Roman" panose="02020603050405020304" pitchFamily="18" charset="0"/>
              </a:rPr>
              <a:t> </a:t>
            </a:r>
            <a:endParaRPr lang="ru-RU"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17199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8C976564-5978-4D96-97DA-D7D1F19C430D}"/>
              </a:ext>
            </a:extLst>
          </p:cNvPr>
          <p:cNvSpPr txBox="1"/>
          <p:nvPr/>
        </p:nvSpPr>
        <p:spPr>
          <a:xfrm>
            <a:off x="162560" y="1225689"/>
            <a:ext cx="11866880" cy="5016758"/>
          </a:xfrm>
          <a:prstGeom prst="rect">
            <a:avLst/>
          </a:prstGeom>
          <a:noFill/>
        </p:spPr>
        <p:txBody>
          <a:bodyPr wrap="square">
            <a:spAutoFit/>
          </a:bodyPr>
          <a:lstStyle/>
          <a:p>
            <a:pPr algn="just"/>
            <a:r>
              <a:rPr lang="ru-RU" sz="2000" i="1" dirty="0">
                <a:effectLst/>
                <a:latin typeface="Times New Roman" panose="02020603050405020304" pitchFamily="18" charset="0"/>
                <a:ea typeface="Times New Roman" panose="02020603050405020304" pitchFamily="18" charset="0"/>
              </a:rPr>
              <a:t>Заключительная</a:t>
            </a:r>
            <a:r>
              <a:rPr lang="ru-RU" sz="2000" dirty="0">
                <a:effectLst/>
                <a:latin typeface="Times New Roman" panose="02020603050405020304" pitchFamily="18" charset="0"/>
                <a:ea typeface="Times New Roman" panose="02020603050405020304" pitchFamily="18" charset="0"/>
              </a:rPr>
              <a:t> формулировка может иметь ряд </a:t>
            </a:r>
            <a:r>
              <a:rPr lang="ru-RU" sz="2000" b="1" i="1" dirty="0">
                <a:effectLst/>
                <a:latin typeface="Times New Roman" panose="02020603050405020304" pitchFamily="18" charset="0"/>
                <a:ea typeface="Times New Roman" panose="02020603050405020304" pitchFamily="18" charset="0"/>
              </a:rPr>
              <a:t>существенно важных признаков</a:t>
            </a:r>
            <a:r>
              <a:rPr lang="ru-RU" sz="2000" dirty="0">
                <a:effectLst/>
                <a:latin typeface="Times New Roman" panose="02020603050405020304" pitchFamily="18" charset="0"/>
                <a:ea typeface="Times New Roman" panose="02020603050405020304" pitchFamily="18" charset="0"/>
              </a:rPr>
              <a:t>:</a:t>
            </a:r>
          </a:p>
          <a:p>
            <a:pPr algn="just"/>
            <a:r>
              <a:rPr lang="ru-RU" sz="2000" dirty="0">
                <a:effectLst/>
                <a:latin typeface="Times New Roman" panose="02020603050405020304" pitchFamily="18" charset="0"/>
                <a:ea typeface="Times New Roman" panose="02020603050405020304" pitchFamily="18" charset="0"/>
              </a:rPr>
              <a:t>- её смысловая содержательность находится в границах целевого назначения </a:t>
            </a:r>
            <a:r>
              <a:rPr lang="ru-RU" sz="2000" i="1" dirty="0">
                <a:effectLst/>
                <a:latin typeface="Times New Roman" panose="02020603050405020304" pitchFamily="18" charset="0"/>
                <a:ea typeface="Times New Roman" panose="02020603050405020304" pitchFamily="18" charset="0"/>
              </a:rPr>
              <a:t>организационной структуры</a:t>
            </a:r>
            <a:r>
              <a:rPr lang="ru-RU" sz="2000" dirty="0">
                <a:effectLst/>
                <a:latin typeface="Times New Roman" panose="02020603050405020304" pitchFamily="18" charset="0"/>
                <a:ea typeface="Times New Roman" panose="02020603050405020304" pitchFamily="18" charset="0"/>
              </a:rPr>
              <a:t> сложной системы,</a:t>
            </a:r>
          </a:p>
          <a:p>
            <a:pPr algn="just"/>
            <a:r>
              <a:rPr lang="ru-RU" sz="2000" dirty="0">
                <a:effectLst/>
                <a:latin typeface="Times New Roman" panose="02020603050405020304" pitchFamily="18" charset="0"/>
                <a:ea typeface="Times New Roman" panose="02020603050405020304" pitchFamily="18" charset="0"/>
              </a:rPr>
              <a:t>- она обуславливается не только рамками </a:t>
            </a:r>
            <a:r>
              <a:rPr lang="ru-RU" sz="2000" dirty="0" err="1">
                <a:effectLst/>
                <a:latin typeface="Times New Roman" panose="02020603050405020304" pitchFamily="18" charset="0"/>
                <a:ea typeface="Times New Roman" panose="02020603050405020304" pitchFamily="18" charset="0"/>
              </a:rPr>
              <a:t>целеположения</a:t>
            </a:r>
            <a:r>
              <a:rPr lang="ru-RU" sz="2000" dirty="0">
                <a:effectLst/>
                <a:latin typeface="Times New Roman" panose="02020603050405020304" pitchFamily="18" charset="0"/>
                <a:ea typeface="Times New Roman" panose="02020603050405020304" pitchFamily="18" charset="0"/>
              </a:rPr>
              <a:t> сложной системы, но и общественно значимыми оценками деятельности,</a:t>
            </a:r>
          </a:p>
          <a:p>
            <a:pPr algn="just"/>
            <a:r>
              <a:rPr lang="ru-RU" sz="2000" dirty="0">
                <a:effectLst/>
                <a:latin typeface="Times New Roman" panose="02020603050405020304" pitchFamily="18" charset="0"/>
                <a:ea typeface="Times New Roman" panose="02020603050405020304" pitchFamily="18" charset="0"/>
              </a:rPr>
              <a:t>- в ней выражается приоритетное концептуальное воззрение экспертов организационной структуры, </a:t>
            </a:r>
          </a:p>
          <a:p>
            <a:pPr algn="just"/>
            <a:r>
              <a:rPr lang="ru-RU" sz="2000" dirty="0">
                <a:effectLst/>
                <a:latin typeface="Times New Roman" panose="02020603050405020304" pitchFamily="18" charset="0"/>
                <a:ea typeface="Times New Roman" panose="02020603050405020304" pitchFamily="18" charset="0"/>
              </a:rPr>
              <a:t>- в ней отражается та конкретная функциональная система (как одно из промежуточных состояний сложной системы), от которой должно начаться разрешение проблемы,</a:t>
            </a:r>
          </a:p>
          <a:p>
            <a:pPr algn="just"/>
            <a:r>
              <a:rPr lang="ru-RU" sz="2000" dirty="0">
                <a:effectLst/>
                <a:latin typeface="Times New Roman" panose="02020603050405020304" pitchFamily="18" charset="0"/>
                <a:ea typeface="Times New Roman" panose="02020603050405020304" pitchFamily="18" charset="0"/>
              </a:rPr>
              <a:t>- в ней выражается соответствующая обстоятельствам иерархия </a:t>
            </a:r>
            <a:r>
              <a:rPr lang="ru-RU" sz="2000" dirty="0" err="1">
                <a:effectLst/>
                <a:latin typeface="Times New Roman" panose="02020603050405020304" pitchFamily="18" charset="0"/>
                <a:ea typeface="Times New Roman" panose="02020603050405020304" pitchFamily="18" charset="0"/>
              </a:rPr>
              <a:t>целеобразования</a:t>
            </a:r>
            <a:r>
              <a:rPr lang="ru-RU" sz="2000" dirty="0">
                <a:effectLst/>
                <a:latin typeface="Times New Roman" panose="02020603050405020304" pitchFamily="18" charset="0"/>
                <a:ea typeface="Times New Roman" panose="02020603050405020304" pitchFamily="18" charset="0"/>
              </a:rPr>
              <a:t> организационной структуры,</a:t>
            </a:r>
          </a:p>
          <a:p>
            <a:pPr algn="just"/>
            <a:r>
              <a:rPr lang="ru-RU" sz="2000" dirty="0">
                <a:effectLst/>
                <a:latin typeface="Times New Roman" panose="02020603050405020304" pitchFamily="18" charset="0"/>
                <a:ea typeface="Times New Roman" panose="02020603050405020304" pitchFamily="18" charset="0"/>
              </a:rPr>
              <a:t>- она указывает на конкретных исполнителей,</a:t>
            </a:r>
          </a:p>
          <a:p>
            <a:pPr algn="just"/>
            <a:r>
              <a:rPr lang="ru-RU" sz="2000" dirty="0">
                <a:effectLst/>
                <a:latin typeface="Times New Roman" panose="02020603050405020304" pitchFamily="18" charset="0"/>
                <a:ea typeface="Times New Roman" panose="02020603050405020304" pitchFamily="18" charset="0"/>
              </a:rPr>
              <a:t>- она ориентирована на определённые методологические установки, конкретные подходы, в том числе и методы решения проблемы,</a:t>
            </a:r>
          </a:p>
          <a:p>
            <a:pPr algn="just"/>
            <a:r>
              <a:rPr lang="ru-RU" sz="2000" dirty="0">
                <a:effectLst/>
                <a:latin typeface="Times New Roman" panose="02020603050405020304" pitchFamily="18" charset="0"/>
                <a:ea typeface="Times New Roman" panose="02020603050405020304" pitchFamily="18" charset="0"/>
              </a:rPr>
              <a:t>- она выражает требуемые инструментальные средства решения проблемы или определяет правила их выбора или построения, </a:t>
            </a:r>
          </a:p>
          <a:p>
            <a:pPr algn="just"/>
            <a:r>
              <a:rPr lang="ru-RU" sz="2000" dirty="0">
                <a:effectLst/>
                <a:latin typeface="Times New Roman" panose="02020603050405020304" pitchFamily="18" charset="0"/>
                <a:ea typeface="Times New Roman" panose="02020603050405020304" pitchFamily="18" charset="0"/>
              </a:rPr>
              <a:t>- формулировка обуславливает </a:t>
            </a:r>
            <a:r>
              <a:rPr lang="ru-RU" sz="2000" i="1" dirty="0">
                <a:effectLst/>
                <a:latin typeface="Times New Roman" panose="02020603050405020304" pitchFamily="18" charset="0"/>
                <a:ea typeface="Times New Roman" panose="02020603050405020304" pitchFamily="18" charset="0"/>
              </a:rPr>
              <a:t>интерактивный</a:t>
            </a:r>
            <a:r>
              <a:rPr lang="ru-RU" sz="2000" dirty="0">
                <a:effectLst/>
                <a:latin typeface="Times New Roman" panose="02020603050405020304" pitchFamily="18" charset="0"/>
                <a:ea typeface="Times New Roman" panose="02020603050405020304" pitchFamily="18" charset="0"/>
              </a:rPr>
              <a:t> характер процесса решения.</a:t>
            </a:r>
          </a:p>
        </p:txBody>
      </p:sp>
    </p:spTree>
    <p:extLst>
      <p:ext uri="{BB962C8B-B14F-4D97-AF65-F5344CB8AC3E}">
        <p14:creationId xmlns:p14="http://schemas.microsoft.com/office/powerpoint/2010/main" val="2045171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E4C7BA5C-9488-41C7-977B-724237A514E1}"/>
              </a:ext>
            </a:extLst>
          </p:cNvPr>
          <p:cNvSpPr txBox="1"/>
          <p:nvPr/>
        </p:nvSpPr>
        <p:spPr>
          <a:xfrm>
            <a:off x="283147" y="1274564"/>
            <a:ext cx="11612880" cy="4308872"/>
          </a:xfrm>
          <a:prstGeom prst="rect">
            <a:avLst/>
          </a:prstGeom>
          <a:noFill/>
        </p:spPr>
        <p:txBody>
          <a:bodyPr wrap="square">
            <a:spAutoFit/>
          </a:bodyPr>
          <a:lstStyle/>
          <a:p>
            <a:pPr indent="457200" algn="just"/>
            <a:r>
              <a:rPr lang="ru-RU" sz="2400" dirty="0">
                <a:effectLst/>
                <a:latin typeface="Times New Roman" panose="02020603050405020304" pitchFamily="18" charset="0"/>
                <a:ea typeface="Times New Roman" panose="02020603050405020304" pitchFamily="18" charset="0"/>
              </a:rPr>
              <a:t>Кроме того, заключительная формулировка должна выражать несколько важных </a:t>
            </a:r>
            <a:r>
              <a:rPr lang="ru-RU" sz="2400" b="1" i="1" dirty="0">
                <a:effectLst/>
                <a:latin typeface="Times New Roman" panose="02020603050405020304" pitchFamily="18" charset="0"/>
                <a:ea typeface="Times New Roman" panose="02020603050405020304" pitchFamily="18" charset="0"/>
              </a:rPr>
              <a:t>системных свойств</a:t>
            </a:r>
            <a:r>
              <a:rPr lang="ru-RU" sz="2400" dirty="0">
                <a:effectLst/>
                <a:latin typeface="Times New Roman" panose="02020603050405020304" pitchFamily="18" charset="0"/>
                <a:ea typeface="Times New Roman" panose="02020603050405020304" pitchFamily="18" charset="0"/>
              </a:rPr>
              <a:t>. </a:t>
            </a:r>
          </a:p>
          <a:p>
            <a:pPr marL="179705" indent="457200" algn="just">
              <a:spcAft>
                <a:spcPts val="600"/>
              </a:spcAft>
            </a:pPr>
            <a:r>
              <a:rPr lang="ru-RU" sz="2400" i="1" dirty="0">
                <a:effectLst/>
                <a:latin typeface="Times New Roman" panose="02020603050405020304" pitchFamily="18" charset="0"/>
                <a:ea typeface="Times New Roman" panose="02020603050405020304" pitchFamily="18" charset="0"/>
              </a:rPr>
              <a:t>Во-первых</a:t>
            </a:r>
            <a:r>
              <a:rPr lang="ru-RU" sz="2400" dirty="0">
                <a:effectLst/>
                <a:latin typeface="Times New Roman" panose="02020603050405020304" pitchFamily="18" charset="0"/>
                <a:ea typeface="Times New Roman" panose="02020603050405020304" pitchFamily="18" charset="0"/>
              </a:rPr>
              <a:t>, она должна быть </a:t>
            </a:r>
            <a:r>
              <a:rPr lang="ru-RU" sz="2400" i="1" dirty="0">
                <a:effectLst/>
                <a:latin typeface="Times New Roman" panose="02020603050405020304" pitchFamily="18" charset="0"/>
                <a:ea typeface="Times New Roman" panose="02020603050405020304" pitchFamily="18" charset="0"/>
              </a:rPr>
              <a:t>конкретной </a:t>
            </a:r>
            <a:r>
              <a:rPr lang="ru-RU" sz="2400" dirty="0">
                <a:effectLst/>
                <a:latin typeface="Times New Roman" panose="02020603050405020304" pitchFamily="18" charset="0"/>
                <a:ea typeface="Times New Roman" panose="02020603050405020304" pitchFamily="18" charset="0"/>
              </a:rPr>
              <a:t>по своей содержательности, определенной конкретностью конфликтных (сложных, проблемных) обстоятельств.</a:t>
            </a:r>
          </a:p>
          <a:p>
            <a:pPr marL="179705" indent="457200" algn="just">
              <a:spcAft>
                <a:spcPts val="600"/>
              </a:spcAft>
            </a:pPr>
            <a:r>
              <a:rPr lang="ru-RU" sz="2400" i="1" dirty="0">
                <a:effectLst/>
                <a:latin typeface="Times New Roman" panose="02020603050405020304" pitchFamily="18" charset="0"/>
                <a:ea typeface="Times New Roman" panose="02020603050405020304" pitchFamily="18" charset="0"/>
              </a:rPr>
              <a:t>Во-вторых</a:t>
            </a:r>
            <a:r>
              <a:rPr lang="ru-RU" sz="2400" dirty="0">
                <a:effectLst/>
                <a:latin typeface="Times New Roman" panose="02020603050405020304" pitchFamily="18" charset="0"/>
                <a:ea typeface="Times New Roman" panose="02020603050405020304" pitchFamily="18" charset="0"/>
              </a:rPr>
              <a:t>, она должна представлять </a:t>
            </a:r>
            <a:r>
              <a:rPr lang="ru-RU" sz="2400" i="1" dirty="0">
                <a:effectLst/>
                <a:latin typeface="Times New Roman" panose="02020603050405020304" pitchFamily="18" charset="0"/>
                <a:ea typeface="Times New Roman" panose="02020603050405020304" pitchFamily="18" charset="0"/>
              </a:rPr>
              <a:t>достаточный</a:t>
            </a:r>
            <a:r>
              <a:rPr lang="ru-RU" sz="2400" dirty="0">
                <a:effectLst/>
                <a:latin typeface="Times New Roman" panose="02020603050405020304" pitchFamily="18" charset="0"/>
                <a:ea typeface="Times New Roman" panose="02020603050405020304" pitchFamily="18" charset="0"/>
              </a:rPr>
              <a:t> по содержательности материал для осуществления требуемых процессов </a:t>
            </a:r>
            <a:r>
              <a:rPr lang="ru-RU" sz="2400" i="1" dirty="0">
                <a:effectLst/>
                <a:latin typeface="Times New Roman" panose="02020603050405020304" pitchFamily="18" charset="0"/>
                <a:ea typeface="Times New Roman" panose="02020603050405020304" pitchFamily="18" charset="0"/>
              </a:rPr>
              <a:t>регулирования порядка деятельности системы </a:t>
            </a:r>
            <a:r>
              <a:rPr lang="ru-RU" sz="2400" dirty="0">
                <a:effectLst/>
                <a:latin typeface="Times New Roman" panose="02020603050405020304" pitchFamily="18" charset="0"/>
                <a:ea typeface="Times New Roman" panose="02020603050405020304" pitchFamily="18" charset="0"/>
              </a:rPr>
              <a:t>в конкретных проблемных обстоятельствах посредством реализации идей презумпции управления [лекция 2]. </a:t>
            </a:r>
          </a:p>
          <a:p>
            <a:pPr marL="179705" indent="457200" algn="just">
              <a:spcAft>
                <a:spcPts val="600"/>
              </a:spcAft>
            </a:pPr>
            <a:r>
              <a:rPr lang="ru-RU" sz="2400" i="1" dirty="0">
                <a:effectLst/>
                <a:latin typeface="Times New Roman" panose="02020603050405020304" pitchFamily="18" charset="0"/>
                <a:ea typeface="Times New Roman" panose="02020603050405020304" pitchFamily="18" charset="0"/>
              </a:rPr>
              <a:t>В-третьих</a:t>
            </a:r>
            <a:r>
              <a:rPr lang="ru-RU" sz="2400" dirty="0">
                <a:effectLst/>
                <a:latin typeface="Times New Roman" panose="02020603050405020304" pitchFamily="18" charset="0"/>
                <a:ea typeface="Times New Roman" panose="02020603050405020304" pitchFamily="18" charset="0"/>
              </a:rPr>
              <a:t>, содержательность формулировки должна быть </a:t>
            </a:r>
            <a:r>
              <a:rPr lang="ru-RU" sz="2400" i="1" dirty="0">
                <a:effectLst/>
                <a:latin typeface="Times New Roman" panose="02020603050405020304" pitchFamily="18" charset="0"/>
                <a:ea typeface="Times New Roman" panose="02020603050405020304" pitchFamily="18" charset="0"/>
              </a:rPr>
              <a:t>адекватно выражаема на языке представления знаний</a:t>
            </a:r>
            <a:r>
              <a:rPr lang="ru-RU" sz="2400" dirty="0">
                <a:effectLst/>
                <a:latin typeface="Times New Roman" panose="02020603050405020304" pitchFamily="18" charset="0"/>
                <a:ea typeface="Times New Roman" panose="02020603050405020304" pitchFamily="18" charset="0"/>
              </a:rPr>
              <a:t>, обеспечивая отсутствие смысловых неопределенностей и прагматической </a:t>
            </a:r>
            <a:r>
              <a:rPr lang="ru-RU" sz="2400" dirty="0" err="1">
                <a:effectLst/>
                <a:latin typeface="Times New Roman" panose="02020603050405020304" pitchFamily="18" charset="0"/>
                <a:ea typeface="Times New Roman" panose="02020603050405020304" pitchFamily="18" charset="0"/>
              </a:rPr>
              <a:t>многосмысленности</a:t>
            </a:r>
            <a:r>
              <a:rPr lang="ru-RU" sz="24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01922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7E26A397-580F-4A6A-9CEC-D24BB0A25057}"/>
              </a:ext>
            </a:extLst>
          </p:cNvPr>
          <p:cNvSpPr txBox="1"/>
          <p:nvPr/>
        </p:nvSpPr>
        <p:spPr>
          <a:xfrm>
            <a:off x="203200" y="1371599"/>
            <a:ext cx="11744960" cy="4154984"/>
          </a:xfrm>
          <a:prstGeom prst="rect">
            <a:avLst/>
          </a:prstGeom>
          <a:noFill/>
        </p:spPr>
        <p:txBody>
          <a:bodyPr wrap="square">
            <a:spAutoFit/>
          </a:bodyPr>
          <a:lstStyle/>
          <a:p>
            <a:pPr indent="457200" algn="just"/>
            <a:r>
              <a:rPr lang="ru-RU" sz="2400" dirty="0">
                <a:effectLst/>
                <a:latin typeface="Times New Roman" panose="02020603050405020304" pitchFamily="18" charset="0"/>
                <a:ea typeface="Times New Roman" panose="02020603050405020304" pitchFamily="18" charset="0"/>
              </a:rPr>
              <a:t>После формулирования проблемных обстоятельств начинается разрешение проблемы. И оно начинается с создания </a:t>
            </a:r>
            <a:r>
              <a:rPr lang="ru-RU" sz="2400" i="1" dirty="0">
                <a:effectLst/>
                <a:latin typeface="Times New Roman" panose="02020603050405020304" pitchFamily="18" charset="0"/>
                <a:ea typeface="Times New Roman" panose="02020603050405020304" pitchFamily="18" charset="0"/>
              </a:rPr>
              <a:t>методики</a:t>
            </a:r>
            <a:r>
              <a:rPr lang="ru-RU" sz="2400" dirty="0">
                <a:effectLst/>
                <a:latin typeface="Times New Roman" panose="02020603050405020304" pitchFamily="18" charset="0"/>
                <a:ea typeface="Times New Roman" panose="02020603050405020304" pitchFamily="18" charset="0"/>
              </a:rPr>
              <a:t> системного анализа для </a:t>
            </a:r>
            <a:r>
              <a:rPr lang="ru-RU" sz="2400" i="1" dirty="0">
                <a:effectLst/>
                <a:latin typeface="Times New Roman" panose="02020603050405020304" pitchFamily="18" charset="0"/>
                <a:ea typeface="Times New Roman" panose="02020603050405020304" pitchFamily="18" charset="0"/>
              </a:rPr>
              <a:t>конкретных </a:t>
            </a:r>
            <a:r>
              <a:rPr lang="ru-RU" sz="2400" dirty="0">
                <a:effectLst/>
                <a:latin typeface="Times New Roman" panose="02020603050405020304" pitchFamily="18" charset="0"/>
                <a:ea typeface="Times New Roman" panose="02020603050405020304" pitchFamily="18" charset="0"/>
              </a:rPr>
              <a:t>проблемных обстоятельств </a:t>
            </a:r>
            <a:r>
              <a:rPr lang="ru-RU" sz="2400" i="1" dirty="0">
                <a:effectLst/>
                <a:latin typeface="Times New Roman" panose="02020603050405020304" pitchFamily="18" charset="0"/>
                <a:ea typeface="Times New Roman" panose="02020603050405020304" pitchFamily="18" charset="0"/>
              </a:rPr>
              <a:t>конкретного периода</a:t>
            </a:r>
            <a:r>
              <a:rPr lang="ru-RU" sz="2400" dirty="0">
                <a:effectLst/>
                <a:latin typeface="Times New Roman" panose="02020603050405020304" pitchFamily="18" charset="0"/>
                <a:ea typeface="Times New Roman" panose="02020603050405020304" pitchFamily="18" charset="0"/>
              </a:rPr>
              <a:t> жизнедеятельности </a:t>
            </a:r>
            <a:r>
              <a:rPr lang="ru-RU" sz="2400" i="1" dirty="0">
                <a:effectLst/>
                <a:latin typeface="Times New Roman" panose="02020603050405020304" pitchFamily="18" charset="0"/>
                <a:ea typeface="Times New Roman" panose="02020603050405020304" pitchFamily="18" charset="0"/>
              </a:rPr>
              <a:t>конкретной сложной системы</a:t>
            </a:r>
            <a:r>
              <a:rPr lang="ru-RU" sz="2400" dirty="0">
                <a:effectLst/>
                <a:latin typeface="Times New Roman" panose="02020603050405020304" pitchFamily="18" charset="0"/>
                <a:ea typeface="Times New Roman" panose="02020603050405020304" pitchFamily="18" charset="0"/>
              </a:rPr>
              <a:t>. Будем кратко «методику системного анализа для конкретных проблемных обстоятельств» именовать термином </a:t>
            </a:r>
            <a:r>
              <a:rPr lang="ru-RU" sz="2400" i="1" dirty="0">
                <a:effectLst/>
                <a:latin typeface="Times New Roman" panose="02020603050405020304" pitchFamily="18" charset="0"/>
                <a:ea typeface="Times New Roman" panose="02020603050405020304" pitchFamily="18" charset="0"/>
              </a:rPr>
              <a:t>методика, </a:t>
            </a:r>
            <a:r>
              <a:rPr lang="ru-RU" sz="2400" dirty="0">
                <a:effectLst/>
                <a:latin typeface="Times New Roman" panose="02020603050405020304" pitchFamily="18" charset="0"/>
                <a:ea typeface="Times New Roman" panose="02020603050405020304" pitchFamily="18" charset="0"/>
              </a:rPr>
              <a:t>подчёркивая тем самым её отличие от общепринятого понимания терминов </a:t>
            </a:r>
            <a:r>
              <a:rPr lang="ru-RU" sz="2400" i="1" dirty="0">
                <a:effectLst/>
                <a:latin typeface="Times New Roman" panose="02020603050405020304" pitchFamily="18" charset="0"/>
                <a:ea typeface="Times New Roman" panose="02020603050405020304" pitchFamily="18" charset="0"/>
              </a:rPr>
              <a:t>метод</a:t>
            </a:r>
            <a:r>
              <a:rPr lang="ru-RU" sz="2400" dirty="0">
                <a:effectLst/>
                <a:latin typeface="Times New Roman" panose="02020603050405020304" pitchFamily="18" charset="0"/>
                <a:ea typeface="Times New Roman" panose="02020603050405020304" pitchFamily="18" charset="0"/>
              </a:rPr>
              <a:t> или </a:t>
            </a:r>
            <a:r>
              <a:rPr lang="ru-RU" sz="2400" i="1" dirty="0">
                <a:effectLst/>
                <a:latin typeface="Times New Roman" panose="02020603050405020304" pitchFamily="18" charset="0"/>
                <a:ea typeface="Times New Roman" panose="02020603050405020304" pitchFamily="18" charset="0"/>
              </a:rPr>
              <a:t>способ</a:t>
            </a:r>
            <a:r>
              <a:rPr lang="ru-RU" sz="2400" dirty="0">
                <a:effectLst/>
                <a:latin typeface="Times New Roman" panose="02020603050405020304" pitchFamily="18" charset="0"/>
                <a:ea typeface="Times New Roman" panose="02020603050405020304" pitchFamily="18" charset="0"/>
              </a:rPr>
              <a:t>.</a:t>
            </a:r>
          </a:p>
          <a:p>
            <a:pPr indent="457200" algn="just"/>
            <a:r>
              <a:rPr lang="ru-RU" sz="2400" dirty="0">
                <a:effectLst/>
                <a:latin typeface="Times New Roman" panose="02020603050405020304" pitchFamily="18" charset="0"/>
                <a:ea typeface="Times New Roman" panose="02020603050405020304" pitchFamily="18" charset="0"/>
              </a:rPr>
              <a:t>Методика предназначена для организация процессов </a:t>
            </a:r>
            <a:r>
              <a:rPr lang="ru-RU" sz="2400" i="1" dirty="0">
                <a:effectLst/>
                <a:latin typeface="Times New Roman" panose="02020603050405020304" pitchFamily="18" charset="0"/>
                <a:ea typeface="Times New Roman" panose="02020603050405020304" pitchFamily="18" charset="0"/>
              </a:rPr>
              <a:t>регулирования порядка деятельности системы</a:t>
            </a:r>
            <a:r>
              <a:rPr lang="ru-RU" sz="2400" dirty="0">
                <a:effectLst/>
                <a:latin typeface="Times New Roman" panose="02020603050405020304" pitchFamily="18" charset="0"/>
                <a:ea typeface="Times New Roman" panose="02020603050405020304" pitchFamily="18" charset="0"/>
              </a:rPr>
              <a:t> на её каждом «системном кванте» жизнедеятельности (лекция 10). Поэтому вполне естественно, что методика зависит не только от проблемной обстановки, но и от соответствующего «</a:t>
            </a:r>
            <a:r>
              <a:rPr lang="ru-RU" sz="2400" dirty="0" err="1">
                <a:effectLst/>
                <a:latin typeface="Times New Roman" panose="02020603050405020304" pitchFamily="18" charset="0"/>
                <a:ea typeface="Times New Roman" panose="02020603050405020304" pitchFamily="18" charset="0"/>
              </a:rPr>
              <a:t>системокванта</a:t>
            </a:r>
            <a:r>
              <a:rPr lang="ru-RU" sz="2400" dirty="0">
                <a:effectLst/>
                <a:latin typeface="Times New Roman" panose="02020603050405020304" pitchFamily="18" charset="0"/>
                <a:ea typeface="Times New Roman" panose="02020603050405020304" pitchFamily="18" charset="0"/>
              </a:rPr>
              <a:t>» жизнедеятельности сложной системы.</a:t>
            </a:r>
          </a:p>
        </p:txBody>
      </p:sp>
    </p:spTree>
    <p:extLst>
      <p:ext uri="{BB962C8B-B14F-4D97-AF65-F5344CB8AC3E}">
        <p14:creationId xmlns:p14="http://schemas.microsoft.com/office/powerpoint/2010/main" val="3615318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294DD4A4-4AD7-4C1F-A4CA-22A50FFFE1EF}"/>
              </a:ext>
            </a:extLst>
          </p:cNvPr>
          <p:cNvSpPr txBox="1"/>
          <p:nvPr/>
        </p:nvSpPr>
        <p:spPr>
          <a:xfrm>
            <a:off x="172720" y="1154894"/>
            <a:ext cx="11856720" cy="5438946"/>
          </a:xfrm>
          <a:prstGeom prst="rect">
            <a:avLst/>
          </a:prstGeom>
          <a:noFill/>
        </p:spPr>
        <p:txBody>
          <a:bodyPr wrap="square">
            <a:spAutoFit/>
          </a:bodyPr>
          <a:lstStyle/>
          <a:p>
            <a:pPr indent="457200" algn="just"/>
            <a:r>
              <a:rPr lang="ru-RU" sz="2000" b="1" i="1" dirty="0">
                <a:effectLst/>
                <a:latin typeface="Times New Roman" panose="02020603050405020304" pitchFamily="18" charset="0"/>
                <a:ea typeface="Times New Roman" panose="02020603050405020304" pitchFamily="18" charset="0"/>
              </a:rPr>
              <a:t>Концептуальная реальность методики</a:t>
            </a:r>
            <a:r>
              <a:rPr lang="ru-RU" sz="2000" b="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Любой создаваемый человеком объект предназначается им для удовлетворения определенных личных или общественных потребностей. Созданный объект может относиться к «простым» инженерным образованиям или квалифицироваться сложным объектом, в которые, как правило, включаются так называемые интеллектуальные объекты, то есть взаимодействующие коллективы людей или люди, находящиеся в «неразрывной связи» с функционирующим оборудованием и приборами. </a:t>
            </a:r>
          </a:p>
          <a:p>
            <a:pPr indent="457200" algn="just"/>
            <a:r>
              <a:rPr lang="ru-RU" sz="2000" dirty="0">
                <a:effectLst/>
                <a:latin typeface="Times New Roman" panose="02020603050405020304" pitchFamily="18" charset="0"/>
                <a:ea typeface="Times New Roman" panose="02020603050405020304" pitchFamily="18" charset="0"/>
              </a:rPr>
              <a:t>Если на первый план выступает удовлетворение потребностей, что и есть на самом деле, то ведущим звеном деятельности человека является его текущие заботы по обеспечению требуемого функционирования этого созданного объекта. В зависимости от времени и обстоятельств заботы могут быть различными и требовать различное и участие человека, и различную интенсивность его деятельности. Для проявления конкретной заботы человек может использовать разные средства технического обеспечения и прибегать к разным организационным, производственным, непроизводственным, информационным и прочим услугам и формам деятельности.</a:t>
            </a:r>
          </a:p>
          <a:p>
            <a:pPr indent="457200" algn="just"/>
            <a:r>
              <a:rPr lang="ru-RU" sz="2000" dirty="0">
                <a:effectLst/>
                <a:latin typeface="Times New Roman" panose="02020603050405020304" pitchFamily="18" charset="0"/>
                <a:ea typeface="Times New Roman" panose="02020603050405020304" pitchFamily="18" charset="0"/>
              </a:rPr>
              <a:t>Так возникает многообразие отношений между человеком и созданным им сложным объектом. Так для каждого определенного интервала времени и соответствующих обстоятельств возникает некая своя система «человек - сложный объект» со всеми реквизитами реальных организационно-технических систем. Для выражение таких систем введено понятие </a:t>
            </a:r>
            <a:r>
              <a:rPr lang="ru-RU" sz="2000" i="1" dirty="0">
                <a:effectLst/>
                <a:latin typeface="Times New Roman" panose="02020603050405020304" pitchFamily="18" charset="0"/>
                <a:ea typeface="Times New Roman" panose="02020603050405020304" pitchFamily="18" charset="0"/>
              </a:rPr>
              <a:t>функциональной системой</a:t>
            </a:r>
            <a:r>
              <a:rPr lang="ru-RU" sz="20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664071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1863D866-D42F-4128-A568-9F9BA806672F}"/>
              </a:ext>
            </a:extLst>
          </p:cNvPr>
          <p:cNvSpPr txBox="1"/>
          <p:nvPr/>
        </p:nvSpPr>
        <p:spPr>
          <a:xfrm>
            <a:off x="71120" y="1154895"/>
            <a:ext cx="11734800" cy="4154984"/>
          </a:xfrm>
          <a:prstGeom prst="rect">
            <a:avLst/>
          </a:prstGeom>
          <a:noFill/>
        </p:spPr>
        <p:txBody>
          <a:bodyPr wrap="square">
            <a:spAutoFit/>
          </a:bodyPr>
          <a:lstStyle/>
          <a:p>
            <a:pPr indent="457200" algn="just"/>
            <a:r>
              <a:rPr lang="ru-RU" sz="2400" dirty="0">
                <a:effectLst/>
                <a:latin typeface="Times New Roman" panose="02020603050405020304" pitchFamily="18" charset="0"/>
                <a:ea typeface="Times New Roman" panose="02020603050405020304" pitchFamily="18" charset="0"/>
              </a:rPr>
              <a:t>Таким образом деятельность созданного объекта есть деятельность определенных совокупностей функциональных систем (например, соотношения (6), (7) лекции 4). </a:t>
            </a:r>
            <a:r>
              <a:rPr lang="ru-RU" sz="2400" i="1" dirty="0">
                <a:effectLst/>
                <a:latin typeface="Times New Roman" panose="02020603050405020304" pitchFamily="18" charset="0"/>
                <a:ea typeface="Times New Roman" panose="02020603050405020304" pitchFamily="18" charset="0"/>
              </a:rPr>
              <a:t>Осознанная деятельность человека по формированию требуемых функциональных систем и есть концептуальное существо методики системного анализа. </a:t>
            </a:r>
            <a:endParaRPr lang="ru-RU" sz="2400" dirty="0">
              <a:effectLst/>
              <a:latin typeface="Times New Roman" panose="02020603050405020304" pitchFamily="18" charset="0"/>
              <a:ea typeface="Times New Roman" panose="02020603050405020304" pitchFamily="18" charset="0"/>
            </a:endParaRPr>
          </a:p>
          <a:p>
            <a:pPr indent="457200" algn="just"/>
            <a:r>
              <a:rPr lang="ru-RU" sz="2400" dirty="0">
                <a:effectLst/>
                <a:latin typeface="Times New Roman" panose="02020603050405020304" pitchFamily="18" charset="0"/>
                <a:ea typeface="Times New Roman" panose="02020603050405020304" pitchFamily="18" charset="0"/>
              </a:rPr>
              <a:t>Поэтому можно полагать, что методика зависит не только от проблемной обстановки и соответствующего интервала времени жизнедеятельности сложной системы, но и от конкретного функционального проявления связи человека со сложным объектом, то есть конкретной функциональной системы, и от того ряда функциональных систем, к которому принадлежит данная конкретная функциональная система. Такое качество методики принято именовать уникальностью и принято говорить о том, что методика системного анализа может быть уникальной для каждого конкретного случая. </a:t>
            </a:r>
          </a:p>
        </p:txBody>
      </p:sp>
    </p:spTree>
    <p:extLst>
      <p:ext uri="{BB962C8B-B14F-4D97-AF65-F5344CB8AC3E}">
        <p14:creationId xmlns:p14="http://schemas.microsoft.com/office/powerpoint/2010/main" val="1836084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C90E483F-340D-47A4-AABB-C62395456958}"/>
              </a:ext>
            </a:extLst>
          </p:cNvPr>
          <p:cNvSpPr txBox="1"/>
          <p:nvPr/>
        </p:nvSpPr>
        <p:spPr>
          <a:xfrm>
            <a:off x="121920" y="1361439"/>
            <a:ext cx="11917680" cy="4093428"/>
          </a:xfrm>
          <a:prstGeom prst="rect">
            <a:avLst/>
          </a:prstGeom>
          <a:noFill/>
        </p:spPr>
        <p:txBody>
          <a:bodyPr wrap="square">
            <a:spAutoFit/>
          </a:bodyPr>
          <a:lstStyle/>
          <a:p>
            <a:pPr indent="457200" algn="just"/>
            <a:r>
              <a:rPr lang="ru-RU" sz="2000" dirty="0">
                <a:effectLst/>
                <a:latin typeface="Times New Roman" panose="02020603050405020304" pitchFamily="18" charset="0"/>
                <a:ea typeface="Times New Roman" panose="02020603050405020304" pitchFamily="18" charset="0"/>
              </a:rPr>
              <a:t>Учитывая процесс конструирования формулировки проблемных обстоятельств (лекция 11), существенно важные признаки формулировки, её системные свойства, и соотнося содержательность заключительной формулировки и концептуальное существо методики системного анализа, можно сделать следующие выводы: </a:t>
            </a:r>
          </a:p>
          <a:p>
            <a:pPr indent="457200" algn="just"/>
            <a:r>
              <a:rPr lang="ru-RU" sz="2000" dirty="0">
                <a:effectLst/>
                <a:latin typeface="Times New Roman" panose="02020603050405020304" pitchFamily="18" charset="0"/>
                <a:ea typeface="Times New Roman" panose="02020603050405020304" pitchFamily="18" charset="0"/>
              </a:rPr>
              <a:t>- </a:t>
            </a:r>
            <a:r>
              <a:rPr lang="ru-RU" sz="2000" b="1" i="1" dirty="0">
                <a:effectLst/>
                <a:latin typeface="Times New Roman" panose="02020603050405020304" pitchFamily="18" charset="0"/>
                <a:ea typeface="Times New Roman" panose="02020603050405020304" pitchFamily="18" charset="0"/>
              </a:rPr>
              <a:t>заключительная формулировка конкретных проблемных обстоятельств является конкретной методикой системного анализа,</a:t>
            </a:r>
            <a:endParaRPr lang="ru-RU" sz="2000" dirty="0">
              <a:effectLst/>
              <a:latin typeface="Times New Roman" panose="02020603050405020304" pitchFamily="18" charset="0"/>
              <a:ea typeface="Times New Roman" panose="02020603050405020304" pitchFamily="18" charset="0"/>
            </a:endParaRPr>
          </a:p>
          <a:p>
            <a:pPr indent="457200" algn="just"/>
            <a:r>
              <a:rPr lang="ru-RU" sz="2000" b="1" i="1" dirty="0">
                <a:effectLst/>
                <a:latin typeface="Times New Roman" panose="02020603050405020304" pitchFamily="18" charset="0"/>
                <a:ea typeface="Times New Roman" panose="02020603050405020304" pitchFamily="18" charset="0"/>
              </a:rPr>
              <a:t>- процесс конструирования формулировки проблемных обстоятельств есть процесс конструирования методики системного анализа.</a:t>
            </a:r>
            <a:endParaRPr lang="ru-RU" sz="2000" dirty="0">
              <a:effectLst/>
              <a:latin typeface="Times New Roman" panose="02020603050405020304" pitchFamily="18" charset="0"/>
              <a:ea typeface="Times New Roman" panose="02020603050405020304" pitchFamily="18" charset="0"/>
            </a:endParaRPr>
          </a:p>
          <a:p>
            <a:pPr indent="457200" algn="just"/>
            <a:r>
              <a:rPr lang="ru-RU" sz="2000" dirty="0">
                <a:effectLst/>
                <a:latin typeface="Times New Roman" panose="02020603050405020304" pitchFamily="18" charset="0"/>
                <a:ea typeface="Times New Roman" panose="02020603050405020304" pitchFamily="18" charset="0"/>
              </a:rPr>
              <a:t>В общем, полученный вывод ожидаем - поистине, понимание проблемы означает её решение. Однако в данном случае рассуждений достаточно заметна </a:t>
            </a:r>
            <a:r>
              <a:rPr lang="ru-RU" sz="2000" i="1" dirty="0">
                <a:effectLst/>
                <a:latin typeface="Times New Roman" panose="02020603050405020304" pitchFamily="18" charset="0"/>
                <a:ea typeface="Times New Roman" panose="02020603050405020304" pitchFamily="18" charset="0"/>
              </a:rPr>
              <a:t>концептуальная реальность </a:t>
            </a:r>
            <a:r>
              <a:rPr lang="ru-RU" sz="2000" dirty="0">
                <a:effectLst/>
                <a:latin typeface="Times New Roman" panose="02020603050405020304" pitchFamily="18" charset="0"/>
                <a:ea typeface="Times New Roman" panose="02020603050405020304" pitchFamily="18" charset="0"/>
              </a:rPr>
              <a:t>методики. Обсуждая процесс </a:t>
            </a:r>
            <a:r>
              <a:rPr lang="ru-RU" sz="2000" i="1" dirty="0">
                <a:effectLst/>
                <a:latin typeface="Times New Roman" panose="02020603050405020304" pitchFamily="18" charset="0"/>
                <a:ea typeface="Times New Roman" panose="02020603050405020304" pitchFamily="18" charset="0"/>
              </a:rPr>
              <a:t>понимания</a:t>
            </a:r>
            <a:r>
              <a:rPr lang="ru-RU" sz="2000" dirty="0">
                <a:effectLst/>
                <a:latin typeface="Times New Roman" panose="02020603050405020304" pitchFamily="18" charset="0"/>
                <a:ea typeface="Times New Roman" panose="02020603050405020304" pitchFamily="18" charset="0"/>
              </a:rPr>
              <a:t> (31) (лекция 6), отмечалась возможность указания характерной черты достижения результирующей формулировки и раскрывалась содержательность этой характерности, в том числе и в существенно важных признаках заключительной формулировки и её системных свойствах.</a:t>
            </a:r>
          </a:p>
        </p:txBody>
      </p:sp>
    </p:spTree>
    <p:extLst>
      <p:ext uri="{BB962C8B-B14F-4D97-AF65-F5344CB8AC3E}">
        <p14:creationId xmlns:p14="http://schemas.microsoft.com/office/powerpoint/2010/main" val="2535637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2A9FF3A3-B880-4E86-9ED0-D3627627518B}"/>
              </a:ext>
            </a:extLst>
          </p:cNvPr>
          <p:cNvSpPr txBox="1"/>
          <p:nvPr/>
        </p:nvSpPr>
        <p:spPr>
          <a:xfrm>
            <a:off x="248920" y="1368165"/>
            <a:ext cx="11694160" cy="4524315"/>
          </a:xfrm>
          <a:prstGeom prst="rect">
            <a:avLst/>
          </a:prstGeom>
          <a:noFill/>
        </p:spPr>
        <p:txBody>
          <a:bodyPr wrap="square">
            <a:spAutoFit/>
          </a:bodyPr>
          <a:lstStyle/>
          <a:p>
            <a:pPr indent="457200" algn="just"/>
            <a:r>
              <a:rPr lang="ru-RU" sz="2400" dirty="0">
                <a:effectLst/>
                <a:latin typeface="Times New Roman" panose="02020603050405020304" pitchFamily="18" charset="0"/>
                <a:ea typeface="Times New Roman" panose="02020603050405020304" pitchFamily="18" charset="0"/>
              </a:rPr>
              <a:t>Но очевидно, что заключительная формулировка может иметь характерные признаки или свойства, но это не означает, что регистрация этих признаков или свойств свидетельствует, что получена заключительная формулировка. Нет концептуального критерия достижения заключительной ситуации. Отсюда процесс конструирования формулировки может закончиться на любом этапе её формулирования посредством индивидуальных оценок. Отсюда фактически полученная формулировка не будет представлять собой методику системного анализа. </a:t>
            </a:r>
          </a:p>
          <a:p>
            <a:pPr indent="457200" algn="just"/>
            <a:r>
              <a:rPr lang="ru-RU" sz="2400" dirty="0">
                <a:effectLst/>
                <a:latin typeface="Times New Roman" panose="02020603050405020304" pitchFamily="18" charset="0"/>
                <a:ea typeface="Times New Roman" panose="02020603050405020304" pitchFamily="18" charset="0"/>
              </a:rPr>
              <a:t>Скорее, это некая начальная или промежуточная модель методики, которая должна уточняться и формироваться, по-видимому, в поэтапном </a:t>
            </a:r>
            <a:r>
              <a:rPr lang="ru-RU" sz="2400" i="1" dirty="0">
                <a:effectLst/>
                <a:latin typeface="Times New Roman" panose="02020603050405020304" pitchFamily="18" charset="0"/>
                <a:ea typeface="Times New Roman" panose="02020603050405020304" pitchFamily="18" charset="0"/>
              </a:rPr>
              <a:t>модельном</a:t>
            </a:r>
            <a:r>
              <a:rPr lang="ru-RU" sz="2400" dirty="0">
                <a:effectLst/>
                <a:latin typeface="Times New Roman" panose="02020603050405020304" pitchFamily="18" charset="0"/>
                <a:ea typeface="Times New Roman" panose="02020603050405020304" pitchFamily="18" charset="0"/>
              </a:rPr>
              <a:t> процессе. В этом аспекте методологический выбор этапов может сыграть очень важную роль, поскольку именно для методики системного анализа этапы построения </a:t>
            </a:r>
            <a:r>
              <a:rPr lang="ru-RU" sz="2400" i="1" dirty="0">
                <a:effectLst/>
                <a:latin typeface="Times New Roman" panose="02020603050405020304" pitchFamily="18" charset="0"/>
                <a:ea typeface="Times New Roman" panose="02020603050405020304" pitchFamily="18" charset="0"/>
              </a:rPr>
              <a:t>моделей методики</a:t>
            </a:r>
            <a:r>
              <a:rPr lang="ru-RU" sz="2400" dirty="0">
                <a:effectLst/>
                <a:latin typeface="Times New Roman" panose="02020603050405020304" pitchFamily="18" charset="0"/>
                <a:ea typeface="Times New Roman" panose="02020603050405020304" pitchFamily="18" charset="0"/>
              </a:rPr>
              <a:t> и есть этапы самой </a:t>
            </a:r>
            <a:r>
              <a:rPr lang="ru-RU" sz="2400" i="1" dirty="0">
                <a:effectLst/>
                <a:latin typeface="Times New Roman" panose="02020603050405020304" pitchFamily="18" charset="0"/>
                <a:ea typeface="Times New Roman" panose="02020603050405020304" pitchFamily="18" charset="0"/>
              </a:rPr>
              <a:t>конкретной методики</a:t>
            </a:r>
            <a:r>
              <a:rPr lang="ru-RU" sz="24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273427204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1630</Words>
  <Application>Microsoft Office PowerPoint</Application>
  <PresentationFormat>Широкоэкранный</PresentationFormat>
  <Paragraphs>52</Paragraphs>
  <Slides>21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21</vt:i4>
      </vt:variant>
    </vt:vector>
  </HeadingPairs>
  <TitlesOfParts>
    <vt:vector size="26" baseType="lpstr">
      <vt:lpstr>Arial</vt:lpstr>
      <vt:lpstr>Calibri</vt:lpstr>
      <vt:lpstr>Calibri Light</vt:lpstr>
      <vt:lpstr>Times New Roman</vt:lpstr>
      <vt:lpstr>Тема Office</vt:lpstr>
      <vt:lpstr>Презентация   по дисциплине «Теория систем и системный анализ» на тему «Формирование методики системного анализа»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по дисциплине «Теория систем и системный анализ» на тему «Системное мышление»</dc:title>
  <dc:creator>Vlad Shorin</dc:creator>
  <cp:lastModifiedBy>Vlad Shorin</cp:lastModifiedBy>
  <cp:revision>26</cp:revision>
  <dcterms:created xsi:type="dcterms:W3CDTF">2020-11-19T19:29:07Z</dcterms:created>
  <dcterms:modified xsi:type="dcterms:W3CDTF">2020-11-21T18:40:29Z</dcterms:modified>
</cp:coreProperties>
</file>