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A5A174-0BA9-4979-B635-A89D5072E99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E77E288-F5C7-49E8-9287-85421378C2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F774C85-D2AD-440A-97B3-4D3DE529ABA7}"/>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9B40632F-05E0-4A3F-B3D9-B763CEBFD83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D6A9B5-5AD2-4B3F-9365-604678800CEB}"/>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43815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607250-7435-47D1-A234-2DF6F5B2DF9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6FA580B-2D20-4B01-B06A-3C121D3E32C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1FB5577-AB71-4106-94FE-E2C3A9525743}"/>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36FA18BA-E797-429F-A254-D05A80325B8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BAEBC01-6300-4C98-800E-11A1AC99AD1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25371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950C0B8-2D8C-4ED0-8E48-F472158460DE}"/>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B26559B-4E74-4EE6-8030-6DDE62DF0AB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C1BFE28-E447-4E8F-AFE9-AA945CBF8728}"/>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7318A342-C161-43B0-9D87-C53D051009A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F1F57E5-EFCC-4694-A601-F3EA2179CED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06036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9B900C-F04D-409E-9DBD-EA499729A77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A69A320-6DD6-4B7B-B8D0-74F54C6D77D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C988ABA-B4A5-42E1-9EE1-99F04ED32A3D}"/>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ACD80B58-E97C-45DA-A29B-95C92F1893B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62935E-BA71-4301-A762-E60CA71FEB11}"/>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896715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10BF78-82C4-4C85-B788-86D3FEF3025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1B04B61-6212-45DF-AC70-E9C98810FB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B1203E53-AAA3-444A-A877-2066DAB24E51}"/>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1BA19578-C321-421B-AD7B-92C1DAC04C9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8042B61-8AB2-41B9-A01B-E1B506922DEE}"/>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241227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C84491-023C-4DF7-A08A-F96CF99FEFA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2111638-34AD-4B2A-856C-59B9780FD8D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04F8B28-69E6-4DC3-B60C-8496186CCA1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546CEFA-3F7D-42E1-A1C6-F7D170865508}"/>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C4ABE0F0-016A-4A6A-9C8B-A909C0D9D8E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0830FC9-CEDF-4A53-877A-FD5186EC75B2}"/>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58044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B7D551-776C-466A-BAF4-E10F5E371EB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B3CBDF6-583F-48CD-B58B-F6466EB9A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E8A2958-F802-4C4F-AEE2-8190AC72980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83039870-F66B-4979-9C23-C3E05BF31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5399DF4-2B39-4732-AEEB-276CC858D00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34A6BB30-7816-4057-A003-A9C23C016BAF}"/>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8" name="Нижний колонтитул 7">
            <a:extLst>
              <a:ext uri="{FF2B5EF4-FFF2-40B4-BE49-F238E27FC236}">
                <a16:creationId xmlns:a16="http://schemas.microsoft.com/office/drawing/2014/main" id="{83A5FC17-5B2C-4E27-8318-F78109BB3DD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C90E9A5-A196-4806-8D9A-1E69A6865E26}"/>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280313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8C6949-C3C4-480E-BD82-A52D37409D8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E45EA763-0E5C-4155-80C7-A62FE4AF1036}"/>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4" name="Нижний колонтитул 3">
            <a:extLst>
              <a:ext uri="{FF2B5EF4-FFF2-40B4-BE49-F238E27FC236}">
                <a16:creationId xmlns:a16="http://schemas.microsoft.com/office/drawing/2014/main" id="{C58F810C-A45D-4C23-9A55-7133446A3A7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546F8C2F-E6D3-4835-9A3C-57E0C9DACDB2}"/>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128222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0BE6441-A0EF-4274-954E-7A47DC87588D}"/>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3" name="Нижний колонтитул 2">
            <a:extLst>
              <a:ext uri="{FF2B5EF4-FFF2-40B4-BE49-F238E27FC236}">
                <a16:creationId xmlns:a16="http://schemas.microsoft.com/office/drawing/2014/main" id="{85DAF812-D9C4-476E-AAA5-0599F2EF6B3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0C30F62-FFDA-4FC5-9640-0731B5890B7F}"/>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3887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EAC989-C9AB-4B6E-877F-BB8B9761DAE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D5AD70E8-4614-4D16-8204-2608EA9975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EDFA003-DD4B-473B-AF0D-32603C22C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6F801F1-99DF-4CCB-9FFE-CD6E322657B4}"/>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D8B800F8-0D44-4CDF-B9A4-F4323ACD071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3529F99-8D76-44BE-9A51-F9A213C6A334}"/>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81343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CD5A37-BF85-44AF-A635-013B3F31CF8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7E52B36-A220-478E-A8D8-AA87014304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D08CE75-4169-4BD6-9F84-27B29D2EC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EFB7366-3ED6-44B6-9456-DF97DC6443C2}"/>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8ACBF3FA-E7A0-4ECA-98A4-30E8DC19332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20C864E-A6F1-42E9-980E-B62B7A56897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81520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D5ACDA-03E2-4226-8A62-F4598BA766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152374D-6E49-435A-BB5D-FEADD725F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AC4B523-4B05-48B3-9322-5B308A6727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562E2F77-B001-405A-B70B-E6B7472393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21698E1-2F1A-42A1-9E3A-0C2335B31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1199-4A6D-438B-9CCC-743B9914ABEA}" type="slidenum">
              <a:rPr lang="ru-RU" smtClean="0"/>
              <a:t>‹#›</a:t>
            </a:fld>
            <a:endParaRPr lang="ru-RU"/>
          </a:p>
        </p:txBody>
      </p:sp>
    </p:spTree>
    <p:extLst>
      <p:ext uri="{BB962C8B-B14F-4D97-AF65-F5344CB8AC3E}">
        <p14:creationId xmlns:p14="http://schemas.microsoft.com/office/powerpoint/2010/main" val="305259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AD19CD-68D7-4A6C-A8C3-76007412713B}"/>
              </a:ext>
            </a:extLst>
          </p:cNvPr>
          <p:cNvSpPr>
            <a:spLocks noGrp="1"/>
          </p:cNvSpPr>
          <p:nvPr>
            <p:ph type="ctrTitle"/>
          </p:nvPr>
        </p:nvSpPr>
        <p:spPr>
          <a:xfrm>
            <a:off x="1524000" y="3097824"/>
            <a:ext cx="9144000" cy="1154894"/>
          </a:xfrm>
        </p:spPr>
        <p:txBody>
          <a:bodyPr>
            <a:noAutofit/>
          </a:bodyPr>
          <a:lstStyle/>
          <a:p>
            <a:r>
              <a:rPr lang="ru-RU" sz="3200" b="1" dirty="0">
                <a:latin typeface="Times New Roman" panose="02020603050405020304" pitchFamily="18" charset="0"/>
                <a:cs typeface="Times New Roman" panose="02020603050405020304" pitchFamily="18" charset="0"/>
              </a:rPr>
              <a:t>Презентация </a:t>
            </a:r>
            <a:br>
              <a:rPr lang="ru-RU" sz="3200" b="1" dirty="0">
                <a:latin typeface="Times New Roman" panose="02020603050405020304" pitchFamily="18" charset="0"/>
                <a:cs typeface="Times New Roman" panose="02020603050405020304" pitchFamily="18" charset="0"/>
              </a:rPr>
            </a:b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по дисциплине «Теория систем и системный анализ»</a:t>
            </a: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на тему «</a:t>
            </a:r>
            <a:r>
              <a:rPr lang="ru-RU" sz="3200" b="1" dirty="0">
                <a:effectLst/>
                <a:latin typeface="Times New Roman" panose="02020603050405020304" pitchFamily="18" charset="0"/>
                <a:ea typeface="Times New Roman" panose="02020603050405020304" pitchFamily="18" charset="0"/>
              </a:rPr>
              <a:t>Методы активизации использования интуиции</a:t>
            </a:r>
            <a:r>
              <a:rPr lang="ru-RU" sz="3200" dirty="0">
                <a:latin typeface="Times New Roman" panose="02020603050405020304" pitchFamily="18" charset="0"/>
                <a:cs typeface="Times New Roman" panose="02020603050405020304" pitchFamily="18" charset="0"/>
              </a:rPr>
              <a:t>»</a:t>
            </a:r>
          </a:p>
        </p:txBody>
      </p:sp>
      <p:sp>
        <p:nvSpPr>
          <p:cNvPr id="3" name="Подзаголовок 2">
            <a:extLst>
              <a:ext uri="{FF2B5EF4-FFF2-40B4-BE49-F238E27FC236}">
                <a16:creationId xmlns:a16="http://schemas.microsoft.com/office/drawing/2014/main" id="{78D96FFB-8A78-4F1D-A602-0175CD1FEE65}"/>
              </a:ext>
            </a:extLst>
          </p:cNvPr>
          <p:cNvSpPr>
            <a:spLocks noGrp="1"/>
          </p:cNvSpPr>
          <p:nvPr>
            <p:ph type="subTitle" idx="1"/>
          </p:nvPr>
        </p:nvSpPr>
        <p:spPr>
          <a:xfrm>
            <a:off x="6945549" y="4419161"/>
            <a:ext cx="5246451" cy="2438839"/>
          </a:xfrm>
        </p:spPr>
        <p:txBody>
          <a:bodyPr>
            <a:normAutofit lnSpcReduction="10000"/>
          </a:bodyPr>
          <a:lstStyle/>
          <a:p>
            <a:pPr algn="r"/>
            <a:r>
              <a:rPr lang="ru-RU" sz="2400" dirty="0">
                <a:latin typeface="Times New Roman" panose="02020603050405020304" pitchFamily="18" charset="0"/>
                <a:cs typeface="Times New Roman" panose="02020603050405020304" pitchFamily="18" charset="0"/>
              </a:rPr>
              <a:t>Выполнил: Шорин В.Д.</a:t>
            </a:r>
          </a:p>
          <a:p>
            <a:pPr algn="r"/>
            <a:r>
              <a:rPr lang="ru-RU" sz="2400" dirty="0">
                <a:latin typeface="Times New Roman" panose="02020603050405020304" pitchFamily="18" charset="0"/>
                <a:cs typeface="Times New Roman" panose="02020603050405020304" pitchFamily="18" charset="0"/>
              </a:rPr>
              <a:t>ИПАИТ</a:t>
            </a:r>
          </a:p>
          <a:p>
            <a:pPr algn="r"/>
            <a:r>
              <a:rPr lang="ru-RU" sz="2400" dirty="0">
                <a:latin typeface="Times New Roman" panose="02020603050405020304" pitchFamily="18" charset="0"/>
                <a:cs typeface="Times New Roman" panose="02020603050405020304" pitchFamily="18" charset="0"/>
              </a:rPr>
              <a:t>Направление подготовки 09.03.04 Программная инженерия</a:t>
            </a:r>
          </a:p>
          <a:p>
            <a:pPr algn="r"/>
            <a:r>
              <a:rPr lang="ru-RU" sz="2400" dirty="0">
                <a:latin typeface="Times New Roman" panose="02020603050405020304" pitchFamily="18" charset="0"/>
                <a:cs typeface="Times New Roman" panose="02020603050405020304" pitchFamily="18" charset="0"/>
              </a:rPr>
              <a:t>Группа 71ПГ </a:t>
            </a:r>
          </a:p>
          <a:p>
            <a:pPr algn="r"/>
            <a:r>
              <a:rPr lang="ru-RU" sz="2400" dirty="0">
                <a:latin typeface="Times New Roman" panose="02020603050405020304" pitchFamily="18" charset="0"/>
                <a:cs typeface="Times New Roman" panose="02020603050405020304" pitchFamily="18" charset="0"/>
              </a:rPr>
              <a:t> </a:t>
            </a:r>
          </a:p>
          <a:p>
            <a:endParaRPr lang="ru-RU" dirty="0"/>
          </a:p>
        </p:txBody>
      </p:sp>
      <p:pic>
        <p:nvPicPr>
          <p:cNvPr id="4" name="Picture 2" descr="C:\Users\Design\Desktop\Презент\3.jpg">
            <a:extLst>
              <a:ext uri="{FF2B5EF4-FFF2-40B4-BE49-F238E27FC236}">
                <a16:creationId xmlns:a16="http://schemas.microsoft.com/office/drawing/2014/main" id="{8476580C-AB59-474E-9E68-072461D0FB23}"/>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Tree>
    <p:extLst>
      <p:ext uri="{BB962C8B-B14F-4D97-AF65-F5344CB8AC3E}">
        <p14:creationId xmlns:p14="http://schemas.microsoft.com/office/powerpoint/2010/main" val="3078293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4325D87F-B857-4F12-93E0-0B942D6AE303}"/>
              </a:ext>
            </a:extLst>
          </p:cNvPr>
          <p:cNvSpPr txBox="1"/>
          <p:nvPr/>
        </p:nvSpPr>
        <p:spPr>
          <a:xfrm>
            <a:off x="162560" y="1330961"/>
            <a:ext cx="11805920" cy="5632311"/>
          </a:xfrm>
          <a:prstGeom prst="rect">
            <a:avLst/>
          </a:prstGeom>
          <a:noFill/>
        </p:spPr>
        <p:txBody>
          <a:bodyPr wrap="square">
            <a:spAutoFit/>
          </a:bodyPr>
          <a:lstStyle/>
          <a:p>
            <a:pPr indent="450215" algn="just"/>
            <a:r>
              <a:rPr lang="ru-RU" dirty="0">
                <a:solidFill>
                  <a:srgbClr val="000000"/>
                </a:solidFill>
                <a:effectLst/>
                <a:latin typeface="Times New Roman" panose="02020603050405020304" pitchFamily="18" charset="0"/>
                <a:ea typeface="Times New Roman" panose="02020603050405020304" pitchFamily="18" charset="0"/>
              </a:rPr>
              <a:t>В конкретных методиках, реализующих процедуру «</a:t>
            </a:r>
            <a:r>
              <a:rPr lang="ru-RU" dirty="0" err="1">
                <a:solidFill>
                  <a:srgbClr val="000000"/>
                </a:solidFill>
                <a:effectLst/>
                <a:latin typeface="Times New Roman" panose="02020603050405020304" pitchFamily="18" charset="0"/>
                <a:ea typeface="Times New Roman" panose="02020603050405020304" pitchFamily="18" charset="0"/>
              </a:rPr>
              <a:t>Дельфи</a:t>
            </a:r>
            <a:r>
              <a:rPr lang="ru-RU" dirty="0">
                <a:solidFill>
                  <a:srgbClr val="000000"/>
                </a:solidFill>
                <a:effectLst/>
                <a:latin typeface="Times New Roman" panose="02020603050405020304" pitchFamily="18" charset="0"/>
                <a:ea typeface="Times New Roman" panose="02020603050405020304" pitchFamily="18" charset="0"/>
              </a:rPr>
              <a:t>», это средство используется в разной степени. Так, в упрощенном виде организуется последовательность итеративных циклов мозговой атаки. В более сложном варианте разрабатывается программа последовательных индивидуальных опросов с помощью анкет-вопросников,  исключающих контакты между экспертами, но предусматривающих ознакомление их с мнениями друг друга между турами. Вопросники от тура к туру могут уточняться. Для снижения таких факторов, как внушение или приспособление к мнению большинства, иногда требуется, чтобы эксперты обосновывали свою точку зрения, но это не всегда приводит к желаемому результату, а, напротив, может усилить эффект приспособляемости. В наиболее развитых методиках экспертам присваивают весовые коэффициенты значимости их мнений, вычисляемые на основе предшествующих опросов, уточняемые от тура к туру и учитываемые при получении обобщенных результатов оценок.</a:t>
            </a:r>
            <a:endParaRPr lang="ru-RU" dirty="0">
              <a:effectLst/>
              <a:latin typeface="Times New Roman" panose="02020603050405020304" pitchFamily="18" charset="0"/>
              <a:ea typeface="Times New Roman" panose="02020603050405020304" pitchFamily="18" charset="0"/>
            </a:endParaRPr>
          </a:p>
          <a:p>
            <a:pPr indent="450215" algn="just"/>
            <a:r>
              <a:rPr lang="ru-RU" dirty="0">
                <a:solidFill>
                  <a:srgbClr val="000000"/>
                </a:solidFill>
                <a:effectLst/>
                <a:latin typeface="Times New Roman" panose="02020603050405020304" pitchFamily="18" charset="0"/>
                <a:ea typeface="Times New Roman" panose="02020603050405020304" pitchFamily="18" charset="0"/>
              </a:rPr>
              <a:t>В силу трудоемкости обработки результатов и значительных временных затрат первоначально предусматриваемые методики «</a:t>
            </a:r>
            <a:r>
              <a:rPr lang="ru-RU" dirty="0" err="1">
                <a:solidFill>
                  <a:srgbClr val="000000"/>
                </a:solidFill>
                <a:effectLst/>
                <a:latin typeface="Times New Roman" panose="02020603050405020304" pitchFamily="18" charset="0"/>
                <a:ea typeface="Times New Roman" panose="02020603050405020304" pitchFamily="18" charset="0"/>
              </a:rPr>
              <a:t>Дельфи</a:t>
            </a:r>
            <a:r>
              <a:rPr lang="ru-RU" dirty="0">
                <a:solidFill>
                  <a:srgbClr val="000000"/>
                </a:solidFill>
                <a:effectLst/>
                <a:latin typeface="Times New Roman" panose="02020603050405020304" pitchFamily="18" charset="0"/>
                <a:ea typeface="Times New Roman" panose="02020603050405020304" pitchFamily="18" charset="0"/>
              </a:rPr>
              <a:t>» не всегда удается реализовать на практике. Процедура «</a:t>
            </a:r>
            <a:r>
              <a:rPr lang="ru-RU" dirty="0" err="1">
                <a:solidFill>
                  <a:srgbClr val="000000"/>
                </a:solidFill>
                <a:effectLst/>
                <a:latin typeface="Times New Roman" panose="02020603050405020304" pitchFamily="18" charset="0"/>
                <a:ea typeface="Times New Roman" panose="02020603050405020304" pitchFamily="18" charset="0"/>
              </a:rPr>
              <a:t>Дельфи</a:t>
            </a:r>
            <a:r>
              <a:rPr lang="ru-RU" dirty="0">
                <a:solidFill>
                  <a:srgbClr val="000000"/>
                </a:solidFill>
                <a:effectLst/>
                <a:latin typeface="Times New Roman" panose="02020603050405020304" pitchFamily="18" charset="0"/>
                <a:ea typeface="Times New Roman" panose="02020603050405020304" pitchFamily="18" charset="0"/>
              </a:rPr>
              <a:t>» в той или иной форме обычно сопутствует любым другим методам моделирования систем — морфологическому, сетевому и т. д. В частности, идея развития методов экспертных оценок, предложенная В. М. Глушковым, состоит в том, чтобы сочетать целенаправленный многоступенчатый опрос с «разверткой» проблемы во времени, что становится вполне реализуемым в условиях алгоритмизации такой (достаточно сложной) процедуры и использования ЭВМ.</a:t>
            </a:r>
            <a:endParaRPr lang="ru-RU" dirty="0">
              <a:effectLst/>
              <a:latin typeface="Times New Roman" panose="02020603050405020304" pitchFamily="18" charset="0"/>
              <a:ea typeface="Times New Roman" panose="02020603050405020304" pitchFamily="18" charset="0"/>
            </a:endParaRPr>
          </a:p>
          <a:p>
            <a:pPr indent="450215" algn="just"/>
            <a:r>
              <a:rPr lang="ru-RU" dirty="0">
                <a:effectLst/>
                <a:latin typeface="Times New Roman" panose="02020603050405020304" pitchFamily="18" charset="0"/>
                <a:ea typeface="Times New Roman" panose="02020603050405020304" pitchFamily="18" charset="0"/>
              </a:rPr>
              <a:t>Для повышения результативности опросов и активизации экспертов иногда сочетают процедуру «</a:t>
            </a:r>
            <a:r>
              <a:rPr lang="ru-RU" dirty="0" err="1">
                <a:effectLst/>
                <a:latin typeface="Times New Roman" panose="02020603050405020304" pitchFamily="18" charset="0"/>
                <a:ea typeface="Times New Roman" panose="02020603050405020304" pitchFamily="18" charset="0"/>
              </a:rPr>
              <a:t>Дельфи</a:t>
            </a:r>
            <a:r>
              <a:rPr lang="ru-RU" dirty="0">
                <a:effectLst/>
                <a:latin typeface="Times New Roman" panose="02020603050405020304" pitchFamily="18" charset="0"/>
                <a:ea typeface="Times New Roman" panose="02020603050405020304" pitchFamily="18" charset="0"/>
              </a:rPr>
              <a:t>» с элементами деловой игры: эксперту предлагается проводить самооценку, ставя себя на место конструктора, которому реально поручено выполнять проект, или на место работника аппарата управления, руководителя соответствующего уровня системы организационного управления и т. д.</a:t>
            </a:r>
          </a:p>
        </p:txBody>
      </p:sp>
    </p:spTree>
    <p:extLst>
      <p:ext uri="{BB962C8B-B14F-4D97-AF65-F5344CB8AC3E}">
        <p14:creationId xmlns:p14="http://schemas.microsoft.com/office/powerpoint/2010/main" val="2831387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F6030BDC-F78D-49FF-85DD-807422B75187}"/>
              </a:ext>
            </a:extLst>
          </p:cNvPr>
          <p:cNvSpPr txBox="1"/>
          <p:nvPr/>
        </p:nvSpPr>
        <p:spPr>
          <a:xfrm>
            <a:off x="132080" y="1154895"/>
            <a:ext cx="11816080" cy="4401205"/>
          </a:xfrm>
          <a:prstGeom prst="rect">
            <a:avLst/>
          </a:prstGeom>
          <a:noFill/>
        </p:spPr>
        <p:txBody>
          <a:bodyPr wrap="square">
            <a:spAutoFit/>
          </a:bodyPr>
          <a:lstStyle/>
          <a:p>
            <a:pPr indent="450215" algn="just"/>
            <a:r>
              <a:rPr lang="ru-RU" sz="2000" b="1" i="1" dirty="0">
                <a:solidFill>
                  <a:srgbClr val="000000"/>
                </a:solidFill>
                <a:effectLst/>
                <a:latin typeface="Times New Roman" panose="02020603050405020304" pitchFamily="18" charset="0"/>
                <a:ea typeface="Times New Roman" panose="02020603050405020304" pitchFamily="18" charset="0"/>
              </a:rPr>
              <a:t>Методы типа «дерева целей».</a:t>
            </a:r>
            <a:r>
              <a:rPr lang="ru-RU" sz="2000" b="1" dirty="0">
                <a:solidFill>
                  <a:srgbClr val="000000"/>
                </a:solidFill>
                <a:effectLst/>
                <a:latin typeface="Times New Roman" panose="02020603050405020304" pitchFamily="18" charset="0"/>
                <a:ea typeface="Times New Roman" panose="02020603050405020304" pitchFamily="18" charset="0"/>
              </a:rPr>
              <a:t> </a:t>
            </a:r>
            <a:r>
              <a:rPr lang="ru-RU" sz="2000" dirty="0">
                <a:solidFill>
                  <a:srgbClr val="000000"/>
                </a:solidFill>
                <a:effectLst/>
                <a:latin typeface="Times New Roman" panose="02020603050405020304" pitchFamily="18" charset="0"/>
                <a:ea typeface="Times New Roman" panose="02020603050405020304" pitchFamily="18" charset="0"/>
              </a:rPr>
              <a:t>Идея метода </a:t>
            </a:r>
            <a:r>
              <a:rPr lang="ru-RU" sz="2000" i="1" dirty="0">
                <a:solidFill>
                  <a:srgbClr val="000000"/>
                </a:solidFill>
                <a:effectLst/>
                <a:latin typeface="Times New Roman" panose="02020603050405020304" pitchFamily="18" charset="0"/>
                <a:ea typeface="Times New Roman" panose="02020603050405020304" pitchFamily="18" charset="0"/>
              </a:rPr>
              <a:t>дерева целей </a:t>
            </a:r>
            <a:r>
              <a:rPr lang="ru-RU" sz="2000" dirty="0">
                <a:solidFill>
                  <a:srgbClr val="000000"/>
                </a:solidFill>
                <a:effectLst/>
                <a:latin typeface="Times New Roman" panose="02020603050405020304" pitchFamily="18" charset="0"/>
                <a:ea typeface="Times New Roman" panose="02020603050405020304" pitchFamily="18" charset="0"/>
              </a:rPr>
              <a:t>впервые была предложена У. </a:t>
            </a:r>
            <a:r>
              <a:rPr lang="ru-RU" sz="2000" dirty="0" err="1">
                <a:solidFill>
                  <a:srgbClr val="000000"/>
                </a:solidFill>
                <a:effectLst/>
                <a:latin typeface="Times New Roman" panose="02020603050405020304" pitchFamily="18" charset="0"/>
                <a:ea typeface="Times New Roman" panose="02020603050405020304" pitchFamily="18" charset="0"/>
              </a:rPr>
              <a:t>Черчменом</a:t>
            </a:r>
            <a:r>
              <a:rPr lang="ru-RU" sz="2000" dirty="0">
                <a:solidFill>
                  <a:srgbClr val="000000"/>
                </a:solidFill>
                <a:effectLst/>
                <a:latin typeface="Times New Roman" panose="02020603050405020304" pitchFamily="18" charset="0"/>
                <a:ea typeface="Times New Roman" panose="02020603050405020304" pitchFamily="18" charset="0"/>
              </a:rPr>
              <a:t> в связи с проблемами принятия решений в промышленности. Термин «дерево» подразумевает использование иерархической структуры, полученной путем разделения общей цели на подцели, а их, в свою очередь, на более детальные составляющие, которые можно называть подцелями нижележащих уровней или, начиная с некоторого уровня, - функциями. Как правило, термин «дерево целей» используется для иерархических структур, имеющих отношения строго древовидного порядка, но сам метод иногда применяется и в случае «слабых» иерархий. Поэтому большее распространение получил предложенный В. М. Глушковым термин «прогнозный граф», который может представляться и в виде древовидной иерархической структуры, и в форме структуры со «слабыми» связями.</a:t>
            </a:r>
            <a:endParaRPr lang="ru-RU" sz="2000" dirty="0">
              <a:effectLst/>
              <a:latin typeface="Times New Roman" panose="02020603050405020304" pitchFamily="18" charset="0"/>
              <a:ea typeface="Times New Roman" panose="02020603050405020304" pitchFamily="18" charset="0"/>
            </a:endParaRPr>
          </a:p>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При использовании метода «дерева целей» в качестве средства принятия решений часто вводят термин «дерево решений». При применении «дерева» для выявления и уточнения функций управления говорят о «дереве целей и функций». При структуризации тематики научно-исследовательской организации удобнее пользоваться термином «дерево проблемы», а при разработке прогнозов - термином «дерево направлений развития (или прогнозирования развития)» или термином «прогнозный граф».</a:t>
            </a:r>
            <a:endParaRPr lang="ru-RU"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17759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CADFB5B6-33F5-480E-9CD8-3EF4AD1FE176}"/>
              </a:ext>
            </a:extLst>
          </p:cNvPr>
          <p:cNvSpPr txBox="1"/>
          <p:nvPr/>
        </p:nvSpPr>
        <p:spPr>
          <a:xfrm>
            <a:off x="0" y="1154894"/>
            <a:ext cx="12009120" cy="5232202"/>
          </a:xfrm>
          <a:prstGeom prst="rect">
            <a:avLst/>
          </a:prstGeom>
          <a:noFill/>
        </p:spPr>
        <p:txBody>
          <a:bodyPr wrap="square">
            <a:spAutoFit/>
          </a:bodyPr>
          <a:lstStyle/>
          <a:p>
            <a:pPr indent="457200" algn="just"/>
            <a:r>
              <a:rPr lang="ru-RU" sz="2000" dirty="0">
                <a:solidFill>
                  <a:srgbClr val="000000"/>
                </a:solidFill>
                <a:effectLst/>
                <a:latin typeface="Times New Roman" panose="02020603050405020304" pitchFamily="18" charset="0"/>
                <a:ea typeface="Times New Roman" panose="02020603050405020304" pitchFamily="18" charset="0"/>
              </a:rPr>
              <a:t>Метод «дерева целей» ориентирован на получение полной и относительно устойчивой структуры целей, проблем, направлений, т. е. такой структуры, которая на протяжении какого-то периода времени мало изменялась при неизбежных изменениях, происходящих в любой развивающейся системе. Для достижения этого при построении вариантов структуры следует учитывать закономерности </a:t>
            </a:r>
            <a:r>
              <a:rPr lang="ru-RU" sz="2000" dirty="0" err="1">
                <a:solidFill>
                  <a:srgbClr val="000000"/>
                </a:solidFill>
                <a:effectLst/>
                <a:latin typeface="Times New Roman" panose="02020603050405020304" pitchFamily="18" charset="0"/>
                <a:ea typeface="Times New Roman" panose="02020603050405020304" pitchFamily="18" charset="0"/>
              </a:rPr>
              <a:t>целеобразования</a:t>
            </a:r>
            <a:r>
              <a:rPr lang="ru-RU" sz="2000" dirty="0">
                <a:solidFill>
                  <a:srgbClr val="000000"/>
                </a:solidFill>
                <a:effectLst/>
                <a:latin typeface="Times New Roman" panose="02020603050405020304" pitchFamily="18" charset="0"/>
                <a:ea typeface="Times New Roman" panose="02020603050405020304" pitchFamily="18" charset="0"/>
              </a:rPr>
              <a:t> и использовать принципы и методики формирования иерархических структур целей и функций.</a:t>
            </a:r>
            <a:endParaRPr lang="ru-RU" sz="2000" dirty="0">
              <a:effectLst/>
              <a:latin typeface="Times New Roman" panose="02020603050405020304" pitchFamily="18" charset="0"/>
              <a:ea typeface="Times New Roman" panose="02020603050405020304" pitchFamily="18" charset="0"/>
            </a:endParaRPr>
          </a:p>
          <a:p>
            <a:pPr indent="457200" algn="just"/>
            <a:r>
              <a:rPr lang="ru-RU" sz="2000" b="1" i="1" dirty="0">
                <a:solidFill>
                  <a:srgbClr val="000000"/>
                </a:solidFill>
                <a:effectLst/>
                <a:latin typeface="Times New Roman" panose="02020603050405020304" pitchFamily="18" charset="0"/>
                <a:ea typeface="Times New Roman" panose="02020603050405020304" pitchFamily="18" charset="0"/>
              </a:rPr>
              <a:t>Морфологические методы</a:t>
            </a:r>
            <a:r>
              <a:rPr lang="ru-RU" sz="2000" b="1" dirty="0">
                <a:solidFill>
                  <a:srgbClr val="000000"/>
                </a:solidFill>
                <a:effectLst/>
                <a:latin typeface="Times New Roman" panose="02020603050405020304" pitchFamily="18" charset="0"/>
                <a:ea typeface="Times New Roman" panose="02020603050405020304" pitchFamily="18" charset="0"/>
              </a:rPr>
              <a:t>.</a:t>
            </a:r>
            <a:r>
              <a:rPr lang="ru-RU" sz="2000" dirty="0">
                <a:solidFill>
                  <a:srgbClr val="000000"/>
                </a:solidFill>
                <a:effectLst/>
                <a:latin typeface="Times New Roman" panose="02020603050405020304" pitchFamily="18" charset="0"/>
                <a:ea typeface="Times New Roman" panose="02020603050405020304" pitchFamily="18" charset="0"/>
              </a:rPr>
              <a:t> Термином «морфология» в биологии и языкознании определяется учение о внутренней структуре исследуемых систем (организмов, языков) или сама внутренняя структура этих систем. Идея морфологического опроса мышления восходит к Аристотелю и Платону, к известной средневековой модели механизации мышления Р. </a:t>
            </a:r>
            <a:r>
              <a:rPr lang="ru-RU" sz="2000" dirty="0" err="1">
                <a:solidFill>
                  <a:srgbClr val="000000"/>
                </a:solidFill>
                <a:effectLst/>
                <a:latin typeface="Times New Roman" panose="02020603050405020304" pitchFamily="18" charset="0"/>
                <a:ea typeface="Times New Roman" panose="02020603050405020304" pitchFamily="18" charset="0"/>
              </a:rPr>
              <a:t>Луллия</a:t>
            </a:r>
            <a:r>
              <a:rPr lang="ru-RU" sz="2000" dirty="0">
                <a:solidFill>
                  <a:srgbClr val="000000"/>
                </a:solidFill>
                <a:effectLst/>
                <a:latin typeface="Times New Roman" panose="02020603050405020304" pitchFamily="18" charset="0"/>
                <a:ea typeface="Times New Roman" panose="02020603050405020304" pitchFamily="18" charset="0"/>
              </a:rPr>
              <a:t>. Однако в систематизированном виде методы морфологического анализа сложных проблем были разработаны швейцарским астрономом </a:t>
            </a:r>
            <a:r>
              <a:rPr lang="ru-RU" sz="2000" dirty="0" err="1">
                <a:solidFill>
                  <a:srgbClr val="000000"/>
                </a:solidFill>
                <a:effectLst/>
                <a:latin typeface="Times New Roman" panose="02020603050405020304" pitchFamily="18" charset="0"/>
                <a:ea typeface="Times New Roman" panose="02020603050405020304" pitchFamily="18" charset="0"/>
              </a:rPr>
              <a:t>Ф.Цвикки</a:t>
            </a:r>
            <a:r>
              <a:rPr lang="ru-RU" sz="2000" dirty="0">
                <a:solidFill>
                  <a:srgbClr val="000000"/>
                </a:solidFill>
                <a:effectLst/>
                <a:latin typeface="Times New Roman" panose="02020603050405020304" pitchFamily="18" charset="0"/>
                <a:ea typeface="Times New Roman" panose="02020603050405020304" pitchFamily="18" charset="0"/>
              </a:rPr>
              <a:t> и долгое время морфологический подход к исследованию и проектированию сложных систем был известен под названием метода </a:t>
            </a:r>
            <a:r>
              <a:rPr lang="ru-RU" sz="2000" dirty="0" err="1">
                <a:solidFill>
                  <a:srgbClr val="000000"/>
                </a:solidFill>
                <a:effectLst/>
                <a:latin typeface="Times New Roman" panose="02020603050405020304" pitchFamily="18" charset="0"/>
                <a:ea typeface="Times New Roman" panose="02020603050405020304" pitchFamily="18" charset="0"/>
              </a:rPr>
              <a:t>Цвикки</a:t>
            </a:r>
            <a:r>
              <a:rPr lang="ru-RU" sz="2000" dirty="0">
                <a:solidFill>
                  <a:srgbClr val="000000"/>
                </a:solidFill>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indent="457200" algn="just"/>
            <a:r>
              <a:rPr lang="ru-RU" sz="2000" dirty="0">
                <a:solidFill>
                  <a:srgbClr val="000000"/>
                </a:solidFill>
                <a:effectLst/>
                <a:latin typeface="Times New Roman" panose="02020603050405020304" pitchFamily="18" charset="0"/>
                <a:ea typeface="Times New Roman" panose="02020603050405020304" pitchFamily="18" charset="0"/>
              </a:rPr>
              <a:t>Основная идея морфологического подхода — систематически находить наибольшее число, а в пределе — все возможные варианты решения поставленной проблемы или реализации системы путем комбинирования основных (выделенных исследователем) структурных элементов системы или их признаков. При этом система или</a:t>
            </a:r>
            <a:r>
              <a:rPr lang="en-US" sz="2000" dirty="0">
                <a:solidFill>
                  <a:srgbClr val="000000"/>
                </a:solidFill>
                <a:effectLst/>
                <a:latin typeface="Times New Roman" panose="02020603050405020304" pitchFamily="18" charset="0"/>
                <a:ea typeface="Times New Roman" panose="02020603050405020304" pitchFamily="18" charset="0"/>
              </a:rPr>
              <a:t> </a:t>
            </a:r>
            <a:r>
              <a:rPr lang="ru-RU" sz="1800" dirty="0">
                <a:solidFill>
                  <a:srgbClr val="000000"/>
                </a:solidFill>
                <a:effectLst/>
                <a:latin typeface="Times New Roman" panose="02020603050405020304" pitchFamily="18" charset="0"/>
                <a:ea typeface="Times New Roman" panose="02020603050405020304" pitchFamily="18" charset="0"/>
              </a:rPr>
              <a:t>на части разными способами и рассматриваться в различных аспектах.</a:t>
            </a:r>
            <a:endParaRPr lang="ru-RU" sz="1800" dirty="0">
              <a:effectLst/>
              <a:latin typeface="Times New Roman" panose="02020603050405020304" pitchFamily="18" charset="0"/>
              <a:ea typeface="Times New Roman" panose="02020603050405020304" pitchFamily="18" charset="0"/>
            </a:endParaRPr>
          </a:p>
          <a:p>
            <a:pPr indent="457200" algn="just"/>
            <a:endParaRPr lang="ru-RU"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20056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C027AF19-7358-4696-A54E-8F6F4252183F}"/>
              </a:ext>
            </a:extLst>
          </p:cNvPr>
          <p:cNvSpPr txBox="1"/>
          <p:nvPr/>
        </p:nvSpPr>
        <p:spPr>
          <a:xfrm>
            <a:off x="101600" y="1280160"/>
            <a:ext cx="11633200" cy="4401205"/>
          </a:xfrm>
          <a:prstGeom prst="rect">
            <a:avLst/>
          </a:prstGeom>
          <a:noFill/>
        </p:spPr>
        <p:txBody>
          <a:bodyPr wrap="square">
            <a:spAutoFit/>
          </a:bodyPr>
          <a:lstStyle/>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Отправными точками морфологическою исследования Ф. </a:t>
            </a:r>
            <a:r>
              <a:rPr lang="ru-RU" sz="2000" dirty="0" err="1">
                <a:solidFill>
                  <a:srgbClr val="000000"/>
                </a:solidFill>
                <a:effectLst/>
                <a:latin typeface="Times New Roman" panose="02020603050405020304" pitchFamily="18" charset="0"/>
                <a:ea typeface="Times New Roman" panose="02020603050405020304" pitchFamily="18" charset="0"/>
              </a:rPr>
              <a:t>Цвикки</a:t>
            </a:r>
            <a:r>
              <a:rPr lang="ru-RU" sz="2000" dirty="0">
                <a:solidFill>
                  <a:srgbClr val="000000"/>
                </a:solidFill>
                <a:effectLst/>
                <a:latin typeface="Times New Roman" panose="02020603050405020304" pitchFamily="18" charset="0"/>
                <a:ea typeface="Times New Roman" panose="02020603050405020304" pitchFamily="18" charset="0"/>
              </a:rPr>
              <a:t> считал: </a:t>
            </a:r>
            <a:endParaRPr lang="en-US" sz="2000" dirty="0">
              <a:solidFill>
                <a:srgbClr val="000000"/>
              </a:solidFill>
              <a:effectLst/>
              <a:latin typeface="Times New Roman" panose="02020603050405020304" pitchFamily="18" charset="0"/>
              <a:ea typeface="Times New Roman" panose="02020603050405020304" pitchFamily="18" charset="0"/>
            </a:endParaRPr>
          </a:p>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а) равный интерес ко всем объектам морфологического моделирования; </a:t>
            </a:r>
            <a:endParaRPr lang="en-US" sz="2000" dirty="0">
              <a:solidFill>
                <a:srgbClr val="000000"/>
              </a:solidFill>
              <a:effectLst/>
              <a:latin typeface="Times New Roman" panose="02020603050405020304" pitchFamily="18" charset="0"/>
              <a:ea typeface="Times New Roman" panose="02020603050405020304" pitchFamily="18" charset="0"/>
            </a:endParaRPr>
          </a:p>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б) ликвидацию всех ограничений и оценок до тех пор, пока не будет получена полная структура исследуемой области; в) максимально точную формулировку поставленной проблемы.</a:t>
            </a:r>
            <a:endParaRPr lang="ru-RU" sz="2000" dirty="0">
              <a:effectLst/>
              <a:latin typeface="Times New Roman" panose="02020603050405020304" pitchFamily="18" charset="0"/>
              <a:ea typeface="Times New Roman" panose="02020603050405020304" pitchFamily="18" charset="0"/>
            </a:endParaRPr>
          </a:p>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Кроме этих общих положений, </a:t>
            </a:r>
            <a:r>
              <a:rPr lang="ru-RU" sz="2000" dirty="0" err="1">
                <a:solidFill>
                  <a:srgbClr val="000000"/>
                </a:solidFill>
                <a:effectLst/>
                <a:latin typeface="Times New Roman" panose="02020603050405020304" pitchFamily="18" charset="0"/>
                <a:ea typeface="Times New Roman" panose="02020603050405020304" pitchFamily="18" charset="0"/>
              </a:rPr>
              <a:t>Цвикки</a:t>
            </a:r>
            <a:r>
              <a:rPr lang="ru-RU" sz="2000" dirty="0">
                <a:solidFill>
                  <a:srgbClr val="000000"/>
                </a:solidFill>
                <a:effectLst/>
                <a:latin typeface="Times New Roman" panose="02020603050405020304" pitchFamily="18" charset="0"/>
                <a:ea typeface="Times New Roman" panose="02020603050405020304" pitchFamily="18" charset="0"/>
              </a:rPr>
              <a:t> предложил ряд отдельных способов (методов) морфологического моделирования: метод систематического покрытия поля (МСПП), метод отрицания и конструирования (МОК), метод морфологического ящика (ММЯ), метод экстремальных ситуаций (МЭС), метод сопоставления совершенного с дефектным (МССД), метод обобщения (МО). Наибольшую известность получили три первых метода.</a:t>
            </a:r>
            <a:endParaRPr lang="ru-RU" sz="2000" dirty="0">
              <a:effectLst/>
              <a:latin typeface="Times New Roman" panose="02020603050405020304" pitchFamily="18" charset="0"/>
              <a:ea typeface="Times New Roman" panose="02020603050405020304" pitchFamily="18" charset="0"/>
            </a:endParaRPr>
          </a:p>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МСПП предполагает, что существует некоторое число так называемых «опорных пунктов» знания в любой исследуемой области. Этими пунктами могут быть теоретические положения, эмпирические факты, открытые законы, в соответствии с которыми протекают различные процессы, и т. д. Исходя из ограниченного числа опорных пунктов знания и достаточною числа принципов мышления, морфологическим методом покрытия поля ищут все возможные решения поставленной проблемы.</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96046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28AA6312-F605-47EA-881A-3923A24AF8E8}"/>
              </a:ext>
            </a:extLst>
          </p:cNvPr>
          <p:cNvSpPr txBox="1"/>
          <p:nvPr/>
        </p:nvSpPr>
        <p:spPr>
          <a:xfrm>
            <a:off x="182880" y="1270000"/>
            <a:ext cx="11744960" cy="4785926"/>
          </a:xfrm>
          <a:prstGeom prst="rect">
            <a:avLst/>
          </a:prstGeom>
          <a:noFill/>
        </p:spPr>
        <p:txBody>
          <a:bodyPr wrap="square">
            <a:spAutoFit/>
          </a:bodyPr>
          <a:lstStyle/>
          <a:p>
            <a:pPr marL="179705" indent="457200" algn="just">
              <a:spcAft>
                <a:spcPts val="600"/>
              </a:spcAft>
            </a:pPr>
            <a:r>
              <a:rPr lang="ru-RU" sz="2000" dirty="0">
                <a:effectLst/>
                <a:latin typeface="Times New Roman" panose="02020603050405020304" pitchFamily="18" charset="0"/>
                <a:ea typeface="Times New Roman" panose="02020603050405020304" pitchFamily="18" charset="0"/>
              </a:rPr>
              <a:t>МОК основывается на соображениях, которые Ф. </a:t>
            </a:r>
            <a:r>
              <a:rPr lang="ru-RU" sz="2000" dirty="0" err="1">
                <a:effectLst/>
                <a:latin typeface="Times New Roman" panose="02020603050405020304" pitchFamily="18" charset="0"/>
                <a:ea typeface="Times New Roman" panose="02020603050405020304" pitchFamily="18" charset="0"/>
              </a:rPr>
              <a:t>Цвикки</a:t>
            </a:r>
            <a:r>
              <a:rPr lang="ru-RU" sz="2000" dirty="0">
                <a:effectLst/>
                <a:latin typeface="Times New Roman" panose="02020603050405020304" pitchFamily="18" charset="0"/>
                <a:ea typeface="Times New Roman" panose="02020603050405020304" pitchFamily="18" charset="0"/>
              </a:rPr>
              <a:t> сформулировал следующим образом: «На пути конструктивного прогресса стоят догмы и компромиссные или диктаторские ограничения. Следовательно, есть смысл их отрицать. Однако одного этого недостаточно. То, что получается из отрицания, необходимо конструктивно переработать». В соответствии с этим МОК разбивается на три этапа: 1) формирование ряда высказываний (положений, утверждений, аксиом и т. п.), соответствующих современному уровню развития исследуемой области знаний; 2) замена одного, нескольких или всех сформулированных высказываний на противоположные; 3) построение всевозможных следствий, вытекающих из такого отрицания и проверка непротиворечивости вновь полученных и оставшихся неизменными высказываний.</a:t>
            </a:r>
          </a:p>
          <a:p>
            <a:pPr indent="457200" algn="just"/>
            <a:r>
              <a:rPr lang="ru-RU" sz="2000" dirty="0">
                <a:solidFill>
                  <a:srgbClr val="000000"/>
                </a:solidFill>
                <a:effectLst/>
                <a:latin typeface="Times New Roman" panose="02020603050405020304" pitchFamily="18" charset="0"/>
                <a:ea typeface="Times New Roman" panose="02020603050405020304" pitchFamily="18" charset="0"/>
              </a:rPr>
              <a:t>МОК может быть реализован в форме одного из вариантов «мозговой атаки» — метода «судов».</a:t>
            </a:r>
            <a:endParaRPr lang="ru-RU" sz="2000" dirty="0">
              <a:effectLst/>
              <a:latin typeface="Times New Roman" panose="02020603050405020304" pitchFamily="18" charset="0"/>
              <a:ea typeface="Times New Roman" panose="02020603050405020304" pitchFamily="18" charset="0"/>
            </a:endParaRPr>
          </a:p>
          <a:p>
            <a:pPr indent="457200" algn="just"/>
            <a:r>
              <a:rPr lang="ru-RU" sz="2000" dirty="0">
                <a:solidFill>
                  <a:srgbClr val="000000"/>
                </a:solidFill>
                <a:effectLst/>
                <a:latin typeface="Times New Roman" panose="02020603050405020304" pitchFamily="18" charset="0"/>
                <a:ea typeface="Times New Roman" panose="02020603050405020304" pitchFamily="18" charset="0"/>
              </a:rPr>
              <a:t>Предложенные Ф. </a:t>
            </a:r>
            <a:r>
              <a:rPr lang="ru-RU" sz="2000" dirty="0" err="1">
                <a:solidFill>
                  <a:srgbClr val="000000"/>
                </a:solidFill>
                <a:effectLst/>
                <a:latin typeface="Times New Roman" panose="02020603050405020304" pitchFamily="18" charset="0"/>
                <a:ea typeface="Times New Roman" panose="02020603050405020304" pitchFamily="18" charset="0"/>
              </a:rPr>
              <a:t>Цвикки</a:t>
            </a:r>
            <a:r>
              <a:rPr lang="ru-RU" sz="2000" dirty="0">
                <a:solidFill>
                  <a:srgbClr val="000000"/>
                </a:solidFill>
                <a:effectLst/>
                <a:latin typeface="Times New Roman" panose="02020603050405020304" pitchFamily="18" charset="0"/>
                <a:ea typeface="Times New Roman" panose="02020603050405020304" pitchFamily="18" charset="0"/>
              </a:rPr>
              <a:t> методы нашли широкое распространение как средство активизации изобретательской деятельности, а при моделировании задач планирования — распределения заказов по плановым периодам, размещения их по производствам — удобным средством оказался ММЯ. Обратим внимание на использование остальных методов в качестве вспомогательных при формировании морфологической таблицы (морфологического ящика — МЯ).</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48360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B5B608BE-2F41-422A-AC82-26DD81F00FB3}"/>
              </a:ext>
            </a:extLst>
          </p:cNvPr>
          <p:cNvSpPr txBox="1"/>
          <p:nvPr/>
        </p:nvSpPr>
        <p:spPr>
          <a:xfrm>
            <a:off x="193040" y="1300480"/>
            <a:ext cx="11897360" cy="2015936"/>
          </a:xfrm>
          <a:prstGeom prst="rect">
            <a:avLst/>
          </a:prstGeom>
          <a:noFill/>
        </p:spPr>
        <p:txBody>
          <a:bodyPr wrap="square">
            <a:spAutoFit/>
          </a:bodyPr>
          <a:lstStyle/>
          <a:p>
            <a:pPr indent="450215" algn="just"/>
            <a:r>
              <a:rPr lang="ru-R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Идея ММЯ состоит в определении всех возможных параметров, от которых может зависеть решение проблемы, и представления их в виде матриц-строк, а затем в определении в этой морфологической матрице-ящике всех возможных сочетаний параметров по одному из каждой строки. Полученные варианты решений подвергаются оценке и анализу с целью выбора наилучшего.</a:t>
            </a:r>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spcAft>
                <a:spcPts val="60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Построение и исследование МЯ по </a:t>
            </a:r>
            <a:r>
              <a:rPr lang="ru-RU" sz="2000" dirty="0" err="1">
                <a:effectLst/>
                <a:latin typeface="Times New Roman" panose="02020603050405020304" pitchFamily="18" charset="0"/>
                <a:ea typeface="Calibri" panose="020F0502020204030204" pitchFamily="34" charset="0"/>
                <a:cs typeface="Times New Roman" panose="02020603050405020304" pitchFamily="18" charset="0"/>
              </a:rPr>
              <a:t>Цвикки</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проводится в пять этапов:</a:t>
            </a:r>
          </a:p>
          <a:p>
            <a:pPr indent="450215" algn="just"/>
            <a:r>
              <a:rPr lang="ru-R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точная формулировка поставленной проблемы;</a:t>
            </a:r>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Рисунок 2">
            <a:extLst>
              <a:ext uri="{FF2B5EF4-FFF2-40B4-BE49-F238E27FC236}">
                <a16:creationId xmlns:a16="http://schemas.microsoft.com/office/drawing/2014/main" id="{B7F49523-6D2E-455A-BEFC-10D04E19569A}"/>
              </a:ext>
            </a:extLst>
          </p:cNvPr>
          <p:cNvPicPr>
            <a:picLocks noChangeAspect="1"/>
          </p:cNvPicPr>
          <p:nvPr/>
        </p:nvPicPr>
        <p:blipFill>
          <a:blip r:embed="rId3"/>
          <a:stretch>
            <a:fillRect/>
          </a:stretch>
        </p:blipFill>
        <p:spPr>
          <a:xfrm>
            <a:off x="193040" y="3517010"/>
            <a:ext cx="11927166" cy="1857630"/>
          </a:xfrm>
          <a:prstGeom prst="rect">
            <a:avLst/>
          </a:prstGeom>
        </p:spPr>
      </p:pic>
    </p:spTree>
    <p:extLst>
      <p:ext uri="{BB962C8B-B14F-4D97-AF65-F5344CB8AC3E}">
        <p14:creationId xmlns:p14="http://schemas.microsoft.com/office/powerpoint/2010/main" val="2148728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pic>
        <p:nvPicPr>
          <p:cNvPr id="2" name="Рисунок 1">
            <a:extLst>
              <a:ext uri="{FF2B5EF4-FFF2-40B4-BE49-F238E27FC236}">
                <a16:creationId xmlns:a16="http://schemas.microsoft.com/office/drawing/2014/main" id="{CEF1ABB3-C18D-436A-9FAC-48D61BBF07A7}"/>
              </a:ext>
            </a:extLst>
          </p:cNvPr>
          <p:cNvPicPr>
            <a:picLocks noChangeAspect="1"/>
          </p:cNvPicPr>
          <p:nvPr/>
        </p:nvPicPr>
        <p:blipFill>
          <a:blip r:embed="rId3"/>
          <a:stretch>
            <a:fillRect/>
          </a:stretch>
        </p:blipFill>
        <p:spPr>
          <a:xfrm>
            <a:off x="594097" y="1239381"/>
            <a:ext cx="9839886" cy="5191899"/>
          </a:xfrm>
          <a:prstGeom prst="rect">
            <a:avLst/>
          </a:prstGeom>
        </p:spPr>
      </p:pic>
      <p:pic>
        <p:nvPicPr>
          <p:cNvPr id="5" name="Рисунок 4">
            <a:extLst>
              <a:ext uri="{FF2B5EF4-FFF2-40B4-BE49-F238E27FC236}">
                <a16:creationId xmlns:a16="http://schemas.microsoft.com/office/drawing/2014/main" id="{F950F137-3D0C-4A22-8FEF-02310C11A0BB}"/>
              </a:ext>
            </a:extLst>
          </p:cNvPr>
          <p:cNvPicPr>
            <a:picLocks noChangeAspect="1"/>
          </p:cNvPicPr>
          <p:nvPr/>
        </p:nvPicPr>
        <p:blipFill>
          <a:blip r:embed="rId3"/>
          <a:stretch>
            <a:fillRect/>
          </a:stretch>
        </p:blipFill>
        <p:spPr>
          <a:xfrm>
            <a:off x="746497" y="1391781"/>
            <a:ext cx="9839886" cy="5191899"/>
          </a:xfrm>
          <a:prstGeom prst="rect">
            <a:avLst/>
          </a:prstGeom>
        </p:spPr>
      </p:pic>
    </p:spTree>
    <p:extLst>
      <p:ext uri="{BB962C8B-B14F-4D97-AF65-F5344CB8AC3E}">
        <p14:creationId xmlns:p14="http://schemas.microsoft.com/office/powerpoint/2010/main" val="1326782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pic>
        <p:nvPicPr>
          <p:cNvPr id="2" name="Рисунок 1">
            <a:extLst>
              <a:ext uri="{FF2B5EF4-FFF2-40B4-BE49-F238E27FC236}">
                <a16:creationId xmlns:a16="http://schemas.microsoft.com/office/drawing/2014/main" id="{A818A72B-09A9-4417-A7D9-1A68D44A9777}"/>
              </a:ext>
            </a:extLst>
          </p:cNvPr>
          <p:cNvPicPr>
            <a:picLocks noChangeAspect="1"/>
          </p:cNvPicPr>
          <p:nvPr/>
        </p:nvPicPr>
        <p:blipFill rotWithShape="1">
          <a:blip r:embed="rId3"/>
          <a:srcRect b="2076"/>
          <a:stretch/>
        </p:blipFill>
        <p:spPr>
          <a:xfrm>
            <a:off x="548368" y="849227"/>
            <a:ext cx="10607312" cy="5836478"/>
          </a:xfrm>
          <a:prstGeom prst="rect">
            <a:avLst/>
          </a:prstGeom>
        </p:spPr>
      </p:pic>
    </p:spTree>
    <p:extLst>
      <p:ext uri="{BB962C8B-B14F-4D97-AF65-F5344CB8AC3E}">
        <p14:creationId xmlns:p14="http://schemas.microsoft.com/office/powerpoint/2010/main" val="1950512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95BBA9FA-4D66-45E8-B1F6-90CA68CBB245}"/>
              </a:ext>
            </a:extLst>
          </p:cNvPr>
          <p:cNvSpPr txBox="1"/>
          <p:nvPr/>
        </p:nvSpPr>
        <p:spPr>
          <a:xfrm>
            <a:off x="162560" y="1154895"/>
            <a:ext cx="11826240" cy="5632311"/>
          </a:xfrm>
          <a:prstGeom prst="rect">
            <a:avLst/>
          </a:prstGeom>
          <a:noFill/>
        </p:spPr>
        <p:txBody>
          <a:bodyPr wrap="square">
            <a:spAutoFit/>
          </a:bodyPr>
          <a:lstStyle/>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Возможны следующие пути выбора решений из МЯ:</a:t>
            </a:r>
            <a:endParaRPr lang="ru-RU" sz="2000" dirty="0">
              <a:effectLst/>
              <a:latin typeface="Times New Roman" panose="02020603050405020304" pitchFamily="18" charset="0"/>
              <a:ea typeface="Times New Roman" panose="02020603050405020304" pitchFamily="18" charset="0"/>
            </a:endParaRPr>
          </a:p>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 применение одного критерия, полностью исключающего все варианты решений, кроме одного [Рис. 60];</a:t>
            </a:r>
            <a:endParaRPr lang="ru-RU" sz="2000" dirty="0">
              <a:effectLst/>
              <a:latin typeface="Times New Roman" panose="02020603050405020304" pitchFamily="18" charset="0"/>
              <a:ea typeface="Times New Roman" panose="02020603050405020304" pitchFamily="18" charset="0"/>
            </a:endParaRPr>
          </a:p>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 последовательное применение нескольких критериев </a:t>
            </a:r>
            <a:r>
              <a:rPr lang="ru-RU" sz="2000" i="1" dirty="0">
                <a:solidFill>
                  <a:srgbClr val="000000"/>
                </a:solidFill>
                <a:effectLst/>
                <a:latin typeface="Times New Roman" panose="02020603050405020304" pitchFamily="18" charset="0"/>
                <a:ea typeface="Times New Roman" panose="02020603050405020304" pitchFamily="18" charset="0"/>
              </a:rPr>
              <a:t>А, В, С, </a:t>
            </a:r>
            <a:r>
              <a:rPr lang="ru-RU" sz="2000" dirty="0">
                <a:solidFill>
                  <a:srgbClr val="000000"/>
                </a:solidFill>
                <a:effectLst/>
                <a:latin typeface="Times New Roman" panose="02020603050405020304" pitchFamily="18" charset="0"/>
                <a:ea typeface="Times New Roman" panose="02020603050405020304" pitchFamily="18" charset="0"/>
              </a:rPr>
              <a:t>постепенно исключающих все варианты, кроме одного [Рис. 61]</a:t>
            </a:r>
            <a:r>
              <a:rPr lang="ru-RU" sz="2000" i="1" dirty="0">
                <a:solidFill>
                  <a:srgbClr val="000000"/>
                </a:solidFill>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 расчленение проблемы на </a:t>
            </a:r>
            <a:r>
              <a:rPr lang="ru-RU" sz="2000" dirty="0" err="1">
                <a:solidFill>
                  <a:srgbClr val="000000"/>
                </a:solidFill>
                <a:effectLst/>
                <a:latin typeface="Times New Roman" panose="02020603050405020304" pitchFamily="18" charset="0"/>
                <a:ea typeface="Times New Roman" panose="02020603050405020304" pitchFamily="18" charset="0"/>
              </a:rPr>
              <a:t>подпроблемы</a:t>
            </a:r>
            <a:r>
              <a:rPr lang="ru-RU" sz="2000" dirty="0">
                <a:solidFill>
                  <a:srgbClr val="000000"/>
                </a:solidFill>
                <a:effectLst/>
                <a:latin typeface="Times New Roman" panose="02020603050405020304" pitchFamily="18" charset="0"/>
                <a:ea typeface="Times New Roman" panose="02020603050405020304" pitchFamily="18" charset="0"/>
              </a:rPr>
              <a:t> (или задачи на подзадачи) и последовательное применение нескольких критериев для выбора по одному варианту решения каждой из </a:t>
            </a:r>
            <a:r>
              <a:rPr lang="ru-RU" sz="2000" dirty="0" err="1">
                <a:solidFill>
                  <a:srgbClr val="000000"/>
                </a:solidFill>
                <a:effectLst/>
                <a:latin typeface="Times New Roman" panose="02020603050405020304" pitchFamily="18" charset="0"/>
                <a:ea typeface="Times New Roman" panose="02020603050405020304" pitchFamily="18" charset="0"/>
              </a:rPr>
              <a:t>подпроблем</a:t>
            </a:r>
            <a:r>
              <a:rPr lang="ru-RU" sz="2000" dirty="0">
                <a:solidFill>
                  <a:srgbClr val="000000"/>
                </a:solidFill>
                <a:effectLst/>
                <a:latin typeface="Times New Roman" panose="02020603050405020304" pitchFamily="18" charset="0"/>
                <a:ea typeface="Times New Roman" panose="02020603050405020304" pitchFamily="18" charset="0"/>
              </a:rPr>
              <a:t> (подзадач), которые вместе взятые и составляют искомое решение [Рис. 62].</a:t>
            </a:r>
            <a:endParaRPr lang="ru-RU" sz="2000" dirty="0">
              <a:effectLst/>
              <a:latin typeface="Times New Roman" panose="02020603050405020304" pitchFamily="18" charset="0"/>
              <a:ea typeface="Times New Roman" panose="02020603050405020304" pitchFamily="18" charset="0"/>
            </a:endParaRPr>
          </a:p>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В последнем случае может быть получено не одно решение, составленное из решений подзадач, а несколько таких (равноценных) решений, и тогда уменьшение числа этих вариантов - дальнейшее сужение области решений осуществляется путем введения дополнительных (как правило, качественных) критериев. </a:t>
            </a:r>
            <a:endParaRPr lang="ru-RU" sz="2000" dirty="0">
              <a:effectLst/>
              <a:latin typeface="Times New Roman" panose="02020603050405020304" pitchFamily="18" charset="0"/>
              <a:ea typeface="Times New Roman" panose="02020603050405020304" pitchFamily="18" charset="0"/>
            </a:endParaRPr>
          </a:p>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Ф. </a:t>
            </a:r>
            <a:r>
              <a:rPr lang="ru-RU" sz="2000" dirty="0" err="1">
                <a:solidFill>
                  <a:srgbClr val="000000"/>
                </a:solidFill>
                <a:effectLst/>
                <a:latin typeface="Times New Roman" panose="02020603050405020304" pitchFamily="18" charset="0"/>
                <a:ea typeface="Times New Roman" panose="02020603050405020304" pitchFamily="18" charset="0"/>
              </a:rPr>
              <a:t>Цвикки</a:t>
            </a:r>
            <a:r>
              <a:rPr lang="ru-RU" sz="2000" dirty="0">
                <a:solidFill>
                  <a:srgbClr val="000000"/>
                </a:solidFill>
                <a:effectLst/>
                <a:latin typeface="Times New Roman" panose="02020603050405020304" pitchFamily="18" charset="0"/>
                <a:ea typeface="Times New Roman" panose="02020603050405020304" pitchFamily="18" charset="0"/>
              </a:rPr>
              <a:t> и его последователи разрабатывали и исследовали МЯ различного вида. Например, известен вариант МЯ, в котором значения одного и того же параметра откладывались и по горизонтальной, и по вертикальной осям двумерной матрицы-«ящика», и варианты решений получались на пересечении различных значений параметров, т. е. как элементы этой матрицы. МЯ могут быть также не только двумерными. Трехмерные МЯ и МЯ большей размерности находят, например, применение при разработке прогнозов и при получении вариантов новой техники.</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51859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EA357729-CB4D-4E63-9DED-7B9A2E7B98DF}"/>
              </a:ext>
            </a:extLst>
          </p:cNvPr>
          <p:cNvSpPr txBox="1"/>
          <p:nvPr/>
        </p:nvSpPr>
        <p:spPr>
          <a:xfrm>
            <a:off x="213360" y="1320801"/>
            <a:ext cx="11521440" cy="4555093"/>
          </a:xfrm>
          <a:prstGeom prst="rect">
            <a:avLst/>
          </a:prstGeom>
          <a:noFill/>
        </p:spPr>
        <p:txBody>
          <a:bodyPr wrap="square">
            <a:spAutoFit/>
          </a:bodyPr>
          <a:lstStyle/>
          <a:p>
            <a:pPr marL="179705" indent="450215" algn="just">
              <a:spcAft>
                <a:spcPts val="600"/>
              </a:spcAft>
            </a:pPr>
            <a:r>
              <a:rPr lang="ru-RU" sz="2000" dirty="0">
                <a:effectLst/>
                <a:latin typeface="Times New Roman" panose="02020603050405020304" pitchFamily="18" charset="0"/>
                <a:ea typeface="Times New Roman" panose="02020603050405020304" pitchFamily="18" charset="0"/>
              </a:rPr>
              <a:t>Однако при формировании и анализе многомерных МЯ, особенно для анализа проблем организационного управления, возникают существенные трудности в их представлении ЛПР, интерпретации результатов. Поэтому удобнее становится, используя идею морфологического подхода, разрабатывать языки моделирования (автоматизации моделирования), которые применяются для «порождения» возможных ситуаций в системе, возможных вариантов решения и часто как вспомогательное средство формирования нижних уровней иерархических структур целей и функций или организационных структур систем управления. В этом случае термин «морфологический подход» применяется в более широком смысле. </a:t>
            </a:r>
          </a:p>
          <a:p>
            <a:pPr marL="179705" indent="450215" algn="just">
              <a:spcAft>
                <a:spcPts val="600"/>
              </a:spcAft>
            </a:pPr>
            <a:r>
              <a:rPr lang="ru-RU" sz="2000" dirty="0">
                <a:effectLst/>
                <a:latin typeface="Times New Roman" panose="02020603050405020304" pitchFamily="18" charset="0"/>
                <a:ea typeface="Times New Roman" panose="02020603050405020304" pitchFamily="18" charset="0"/>
              </a:rPr>
              <a:t>В практике объемно-календарного планирования оказалось более удобным как бы перевернуть двумерный МЯ и комбинировать не элементы строк, а элементы столбцов (такие таблицы привычнее для работников плановых отделов).</a:t>
            </a:r>
          </a:p>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Расширению практического применения ММЯ существенно способствует автоматизация морфологического моделирования. При этом важно автоматизировать не только получение вариантов, т. е. собственно перебор, а и получение оценок этих вариантов и даже формирование собственно МЯ. </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05896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8" name="TextBox 7">
            <a:extLst>
              <a:ext uri="{FF2B5EF4-FFF2-40B4-BE49-F238E27FC236}">
                <a16:creationId xmlns:a16="http://schemas.microsoft.com/office/drawing/2014/main" id="{A84F36C4-F1F2-470A-A1D7-78E7F54CC4DB}"/>
              </a:ext>
            </a:extLst>
          </p:cNvPr>
          <p:cNvSpPr txBox="1"/>
          <p:nvPr/>
        </p:nvSpPr>
        <p:spPr>
          <a:xfrm>
            <a:off x="111760" y="1154893"/>
            <a:ext cx="11816080" cy="5770811"/>
          </a:xfrm>
          <a:prstGeom prst="rect">
            <a:avLst/>
          </a:prstGeom>
          <a:noFill/>
        </p:spPr>
        <p:txBody>
          <a:bodyPr wrap="square">
            <a:spAutoFit/>
          </a:bodyPr>
          <a:lstStyle/>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История системного анализа неразрывно связана с такими понятиями, как «мозговая атака», «сценарии», «дерево целей», морфологические методы и т. п. Перечисленные термины характеризуют тот или иной подход к активизации выявления и обобщению мнений опытных специалистов — экспертов (термин «эксперт» в переводе с латинского означают «опытный»). В связи с этим иногда все эти методы называют «экспертными». Однако есть и особый класс методов, связанных с непосредственным опросом экспертов, который называют методом экспертных оценок (так как при опросах принято проставлять оценки в баллах и рангах), поэтому названные и подобные им подходы иногда объединяют термином «качественные» (оговаривая условность этого названия, так как при обработке мнений, полученных от специалистов, могут использоваться и количественные методы) или </a:t>
            </a:r>
            <a:r>
              <a:rPr lang="ru-RU" sz="2000" i="1" dirty="0">
                <a:solidFill>
                  <a:srgbClr val="000000"/>
                </a:solidFill>
                <a:effectLst/>
                <a:latin typeface="Times New Roman" panose="02020603050405020304" pitchFamily="18" charset="0"/>
                <a:ea typeface="Times New Roman" panose="02020603050405020304" pitchFamily="18" charset="0"/>
              </a:rPr>
              <a:t>методы активизации использования интуиции и опыта специалистов</a:t>
            </a:r>
            <a:r>
              <a:rPr lang="ru-RU" sz="2000" dirty="0">
                <a:solidFill>
                  <a:srgbClr val="000000"/>
                </a:solidFill>
                <a:effectLst/>
                <a:latin typeface="Times New Roman" panose="02020603050405020304" pitchFamily="18" charset="0"/>
                <a:ea typeface="Times New Roman" panose="02020603050405020304" pitchFamily="18" charset="0"/>
              </a:rPr>
              <a:t>. Этот термин (хотя и несколько громоздкий) в большей мере, чем другие отражает суть методов, к которым вынуждены прибегать специалисты, когда они не только не могут сразу описать рассматриваемую проблему аналитическими зависимостями, но и не видят, какие из методов формализованного представления систем могли бы помочь получить модель для принятия решения.</a:t>
            </a:r>
            <a:endParaRPr lang="en-US" sz="2000" dirty="0">
              <a:solidFill>
                <a:srgbClr val="000000"/>
              </a:solidFill>
              <a:effectLst/>
              <a:latin typeface="Times New Roman" panose="02020603050405020304" pitchFamily="18" charset="0"/>
              <a:ea typeface="Times New Roman" panose="02020603050405020304" pitchFamily="18" charset="0"/>
            </a:endParaRPr>
          </a:p>
          <a:p>
            <a:pPr indent="450215" algn="just"/>
            <a:r>
              <a:rPr lang="ru-RU" sz="1800" dirty="0">
                <a:effectLst/>
                <a:latin typeface="Times New Roman" panose="02020603050405020304" pitchFamily="18" charset="0"/>
                <a:ea typeface="Times New Roman" panose="02020603050405020304" pitchFamily="18" charset="0"/>
              </a:rPr>
              <a:t>Возникновение перечисленных терминов, как правило, связано с конкретными условиями проведения исследований или даже с именем автора подхода. Однако варианты последующего применения методов настолько разнообразны, что сейчас трудно говорить об однозначности использования приведенных терминов. Поэтому принятые при изложении названия — дань традиции, и чтобы быть более точными, будем говорить «методы типа ...» и давать краткий обзор разновидностей метода.</a:t>
            </a:r>
          </a:p>
          <a:p>
            <a:pPr indent="450215" algn="just"/>
            <a:endParaRPr lang="ru-RU"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95569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pic>
        <p:nvPicPr>
          <p:cNvPr id="2" name="Рисунок 1">
            <a:extLst>
              <a:ext uri="{FF2B5EF4-FFF2-40B4-BE49-F238E27FC236}">
                <a16:creationId xmlns:a16="http://schemas.microsoft.com/office/drawing/2014/main" id="{00F5AAF3-3132-44FF-8E24-AF35ACD23D33}"/>
              </a:ext>
            </a:extLst>
          </p:cNvPr>
          <p:cNvPicPr>
            <a:picLocks noChangeAspect="1"/>
          </p:cNvPicPr>
          <p:nvPr/>
        </p:nvPicPr>
        <p:blipFill>
          <a:blip r:embed="rId3"/>
          <a:stretch>
            <a:fillRect/>
          </a:stretch>
        </p:blipFill>
        <p:spPr>
          <a:xfrm>
            <a:off x="200412" y="1235581"/>
            <a:ext cx="10264388" cy="5323796"/>
          </a:xfrm>
          <a:prstGeom prst="rect">
            <a:avLst/>
          </a:prstGeom>
        </p:spPr>
      </p:pic>
    </p:spTree>
    <p:extLst>
      <p:ext uri="{BB962C8B-B14F-4D97-AF65-F5344CB8AC3E}">
        <p14:creationId xmlns:p14="http://schemas.microsoft.com/office/powerpoint/2010/main" val="859381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pic>
        <p:nvPicPr>
          <p:cNvPr id="2" name="Рисунок 1">
            <a:extLst>
              <a:ext uri="{FF2B5EF4-FFF2-40B4-BE49-F238E27FC236}">
                <a16:creationId xmlns:a16="http://schemas.microsoft.com/office/drawing/2014/main" id="{3139314E-88C4-4AEA-A391-E187334E2490}"/>
              </a:ext>
            </a:extLst>
          </p:cNvPr>
          <p:cNvPicPr>
            <a:picLocks noChangeAspect="1"/>
          </p:cNvPicPr>
          <p:nvPr/>
        </p:nvPicPr>
        <p:blipFill>
          <a:blip r:embed="rId3"/>
          <a:stretch>
            <a:fillRect/>
          </a:stretch>
        </p:blipFill>
        <p:spPr>
          <a:xfrm>
            <a:off x="143244" y="1154894"/>
            <a:ext cx="10392676" cy="5254434"/>
          </a:xfrm>
          <a:prstGeom prst="rect">
            <a:avLst/>
          </a:prstGeom>
        </p:spPr>
      </p:pic>
    </p:spTree>
    <p:extLst>
      <p:ext uri="{BB962C8B-B14F-4D97-AF65-F5344CB8AC3E}">
        <p14:creationId xmlns:p14="http://schemas.microsoft.com/office/powerpoint/2010/main" val="2110673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7399EF5C-AD00-442C-993E-6D1EE87422C0}"/>
              </a:ext>
            </a:extLst>
          </p:cNvPr>
          <p:cNvSpPr txBox="1"/>
          <p:nvPr/>
        </p:nvSpPr>
        <p:spPr>
          <a:xfrm>
            <a:off x="297180" y="1282174"/>
            <a:ext cx="11752580" cy="3046988"/>
          </a:xfrm>
          <a:prstGeom prst="rect">
            <a:avLst/>
          </a:prstGeom>
          <a:noFill/>
        </p:spPr>
        <p:txBody>
          <a:bodyPr wrap="square">
            <a:spAutoFit/>
          </a:bodyPr>
          <a:lstStyle/>
          <a:p>
            <a:pPr indent="450215" algn="just"/>
            <a:r>
              <a:rPr lang="ru-RU" sz="2400" b="1" i="1" dirty="0">
                <a:solidFill>
                  <a:srgbClr val="000000"/>
                </a:solidFill>
                <a:effectLst/>
                <a:latin typeface="Times New Roman" panose="02020603050405020304" pitchFamily="18" charset="0"/>
                <a:ea typeface="Times New Roman" panose="02020603050405020304" pitchFamily="18" charset="0"/>
              </a:rPr>
              <a:t>Метод решающих матриц</a:t>
            </a:r>
            <a:r>
              <a:rPr lang="ru-RU" sz="2400" b="1" dirty="0">
                <a:solidFill>
                  <a:srgbClr val="000000"/>
                </a:solidFill>
                <a:effectLst/>
                <a:latin typeface="Times New Roman" panose="02020603050405020304" pitchFamily="18" charset="0"/>
                <a:ea typeface="Times New Roman" panose="02020603050405020304" pitchFamily="18" charset="0"/>
              </a:rPr>
              <a:t>.</a:t>
            </a:r>
            <a:r>
              <a:rPr lang="ru-RU" sz="2400" dirty="0">
                <a:solidFill>
                  <a:srgbClr val="000000"/>
                </a:solidFill>
                <a:effectLst/>
                <a:latin typeface="Times New Roman" panose="02020603050405020304" pitchFamily="18" charset="0"/>
                <a:ea typeface="Times New Roman" panose="02020603050405020304" pitchFamily="18" charset="0"/>
              </a:rPr>
              <a:t> Этот метод был предложен акад. Г. С. Поспеловым как средство повышения достоверности экспертной оценки путем разделения проблемы с большой неопределенностью на </a:t>
            </a:r>
            <a:r>
              <a:rPr lang="ru-RU" sz="2400" dirty="0" err="1">
                <a:solidFill>
                  <a:srgbClr val="000000"/>
                </a:solidFill>
                <a:effectLst/>
                <a:latin typeface="Times New Roman" panose="02020603050405020304" pitchFamily="18" charset="0"/>
                <a:ea typeface="Times New Roman" panose="02020603050405020304" pitchFamily="18" charset="0"/>
              </a:rPr>
              <a:t>подпроблемы</a:t>
            </a:r>
            <a:r>
              <a:rPr lang="ru-RU" sz="2400" dirty="0">
                <a:solidFill>
                  <a:srgbClr val="000000"/>
                </a:solidFill>
                <a:effectLst/>
                <a:latin typeface="Times New Roman" panose="02020603050405020304" pitchFamily="18" charset="0"/>
                <a:ea typeface="Times New Roman" panose="02020603050405020304" pitchFamily="18" charset="0"/>
              </a:rPr>
              <a:t> и пошагового получения оценок.</a:t>
            </a:r>
            <a:endParaRPr lang="ru-RU" sz="2400" dirty="0">
              <a:effectLst/>
              <a:latin typeface="Times New Roman" panose="02020603050405020304" pitchFamily="18" charset="0"/>
              <a:ea typeface="Times New Roman" panose="02020603050405020304" pitchFamily="18" charset="0"/>
            </a:endParaRPr>
          </a:p>
          <a:p>
            <a:pPr indent="450215" algn="just"/>
            <a:r>
              <a:rPr lang="ru-RU" sz="2400" dirty="0">
                <a:solidFill>
                  <a:srgbClr val="000000"/>
                </a:solidFill>
                <a:effectLst/>
                <a:latin typeface="Times New Roman" panose="02020603050405020304" pitchFamily="18" charset="0"/>
                <a:ea typeface="Times New Roman" panose="02020603050405020304" pitchFamily="18" charset="0"/>
              </a:rPr>
              <a:t>Например, при создании сложных производственных комплексов, автоматизированных систем управления и других сложных объектов нужно определить влияние на проектируемый объект фундаментальных научно-исследовательских работ (НИР), чтобы запланировать эти работы, предусмотреть их финансирование и распределить средства между ними.</a:t>
            </a:r>
            <a:r>
              <a:rPr lang="ru-RU" sz="24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1013083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pic>
        <p:nvPicPr>
          <p:cNvPr id="2" name="Рисунок 1">
            <a:extLst>
              <a:ext uri="{FF2B5EF4-FFF2-40B4-BE49-F238E27FC236}">
                <a16:creationId xmlns:a16="http://schemas.microsoft.com/office/drawing/2014/main" id="{A64BE9BE-3E3F-41B2-B7FD-EDE4262B1972}"/>
              </a:ext>
            </a:extLst>
          </p:cNvPr>
          <p:cNvPicPr>
            <a:picLocks noChangeAspect="1"/>
          </p:cNvPicPr>
          <p:nvPr/>
        </p:nvPicPr>
        <p:blipFill>
          <a:blip r:embed="rId3"/>
          <a:stretch>
            <a:fillRect/>
          </a:stretch>
        </p:blipFill>
        <p:spPr>
          <a:xfrm>
            <a:off x="1767560" y="579362"/>
            <a:ext cx="7772680" cy="6278638"/>
          </a:xfrm>
          <a:prstGeom prst="rect">
            <a:avLst/>
          </a:prstGeom>
        </p:spPr>
      </p:pic>
    </p:spTree>
    <p:extLst>
      <p:ext uri="{BB962C8B-B14F-4D97-AF65-F5344CB8AC3E}">
        <p14:creationId xmlns:p14="http://schemas.microsoft.com/office/powerpoint/2010/main" val="1659076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pic>
        <p:nvPicPr>
          <p:cNvPr id="2" name="Рисунок 1">
            <a:extLst>
              <a:ext uri="{FF2B5EF4-FFF2-40B4-BE49-F238E27FC236}">
                <a16:creationId xmlns:a16="http://schemas.microsoft.com/office/drawing/2014/main" id="{F771A41F-CF90-4E72-8284-0A7B3F227178}"/>
              </a:ext>
            </a:extLst>
          </p:cNvPr>
          <p:cNvPicPr>
            <a:picLocks noChangeAspect="1"/>
          </p:cNvPicPr>
          <p:nvPr/>
        </p:nvPicPr>
        <p:blipFill>
          <a:blip r:embed="rId3"/>
          <a:stretch>
            <a:fillRect/>
          </a:stretch>
        </p:blipFill>
        <p:spPr>
          <a:xfrm>
            <a:off x="282939" y="1154894"/>
            <a:ext cx="11752384" cy="5022386"/>
          </a:xfrm>
          <a:prstGeom prst="rect">
            <a:avLst/>
          </a:prstGeom>
        </p:spPr>
      </p:pic>
    </p:spTree>
    <p:extLst>
      <p:ext uri="{BB962C8B-B14F-4D97-AF65-F5344CB8AC3E}">
        <p14:creationId xmlns:p14="http://schemas.microsoft.com/office/powerpoint/2010/main" val="993433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12F897C5-880F-458F-988A-7113502C8A6B}"/>
              </a:ext>
            </a:extLst>
          </p:cNvPr>
          <p:cNvSpPr txBox="1"/>
          <p:nvPr/>
        </p:nvSpPr>
        <p:spPr>
          <a:xfrm>
            <a:off x="185420" y="1349216"/>
            <a:ext cx="12006580" cy="1015663"/>
          </a:xfrm>
          <a:prstGeom prst="rect">
            <a:avLst/>
          </a:prstGeom>
          <a:noFill/>
        </p:spPr>
        <p:txBody>
          <a:bodyPr wrap="square">
            <a:spAutoFit/>
          </a:bodyPr>
          <a:lstStyle/>
          <a:p>
            <a:pPr algn="just"/>
            <a:r>
              <a:rPr lang="ru-RU" sz="2000" dirty="0">
                <a:effectLst/>
                <a:latin typeface="Times New Roman" panose="02020603050405020304" pitchFamily="18" charset="0"/>
                <a:ea typeface="Times New Roman" panose="02020603050405020304" pitchFamily="18" charset="0"/>
              </a:rPr>
              <a:t>Относительные веса по всем уровням должны быть нормированы. В методе решающих матриц для удобства опроса экспертов относительные веса определяются не в долях единицы, а в процентах; они нормируются вначале по отношению к  100: </a:t>
            </a:r>
            <a:endParaRPr lang="ru-RU" sz="2000" dirty="0"/>
          </a:p>
        </p:txBody>
      </p:sp>
    </p:spTree>
    <p:extLst>
      <p:ext uri="{BB962C8B-B14F-4D97-AF65-F5344CB8AC3E}">
        <p14:creationId xmlns:p14="http://schemas.microsoft.com/office/powerpoint/2010/main" val="2385684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pic>
        <p:nvPicPr>
          <p:cNvPr id="2" name="Рисунок 1">
            <a:extLst>
              <a:ext uri="{FF2B5EF4-FFF2-40B4-BE49-F238E27FC236}">
                <a16:creationId xmlns:a16="http://schemas.microsoft.com/office/drawing/2014/main" id="{22D68BE2-A8E3-48AD-A42C-B091837FDF19}"/>
              </a:ext>
            </a:extLst>
          </p:cNvPr>
          <p:cNvPicPr>
            <a:picLocks noChangeAspect="1"/>
          </p:cNvPicPr>
          <p:nvPr/>
        </p:nvPicPr>
        <p:blipFill>
          <a:blip r:embed="rId3"/>
          <a:stretch>
            <a:fillRect/>
          </a:stretch>
        </p:blipFill>
        <p:spPr>
          <a:xfrm>
            <a:off x="1533898" y="453179"/>
            <a:ext cx="7762502" cy="6243326"/>
          </a:xfrm>
          <a:prstGeom prst="rect">
            <a:avLst/>
          </a:prstGeom>
        </p:spPr>
      </p:pic>
    </p:spTree>
    <p:extLst>
      <p:ext uri="{BB962C8B-B14F-4D97-AF65-F5344CB8AC3E}">
        <p14:creationId xmlns:p14="http://schemas.microsoft.com/office/powerpoint/2010/main" val="981126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pic>
        <p:nvPicPr>
          <p:cNvPr id="2" name="Рисунок 1">
            <a:extLst>
              <a:ext uri="{FF2B5EF4-FFF2-40B4-BE49-F238E27FC236}">
                <a16:creationId xmlns:a16="http://schemas.microsoft.com/office/drawing/2014/main" id="{113B5D4D-C668-4B55-9AB8-2F9D7965F248}"/>
              </a:ext>
            </a:extLst>
          </p:cNvPr>
          <p:cNvPicPr>
            <a:picLocks noChangeAspect="1"/>
          </p:cNvPicPr>
          <p:nvPr/>
        </p:nvPicPr>
        <p:blipFill>
          <a:blip r:embed="rId3"/>
          <a:stretch>
            <a:fillRect/>
          </a:stretch>
        </p:blipFill>
        <p:spPr>
          <a:xfrm>
            <a:off x="1022085" y="1154894"/>
            <a:ext cx="9402075" cy="5505086"/>
          </a:xfrm>
          <a:prstGeom prst="rect">
            <a:avLst/>
          </a:prstGeom>
        </p:spPr>
      </p:pic>
    </p:spTree>
    <p:extLst>
      <p:ext uri="{BB962C8B-B14F-4D97-AF65-F5344CB8AC3E}">
        <p14:creationId xmlns:p14="http://schemas.microsoft.com/office/powerpoint/2010/main" val="1542488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pic>
        <p:nvPicPr>
          <p:cNvPr id="2" name="Рисунок 1">
            <a:extLst>
              <a:ext uri="{FF2B5EF4-FFF2-40B4-BE49-F238E27FC236}">
                <a16:creationId xmlns:a16="http://schemas.microsoft.com/office/drawing/2014/main" id="{F5DD09FB-C802-4933-9A0D-3C247F872859}"/>
              </a:ext>
            </a:extLst>
          </p:cNvPr>
          <p:cNvPicPr>
            <a:picLocks noChangeAspect="1"/>
          </p:cNvPicPr>
          <p:nvPr/>
        </p:nvPicPr>
        <p:blipFill>
          <a:blip r:embed="rId3"/>
          <a:stretch>
            <a:fillRect/>
          </a:stretch>
        </p:blipFill>
        <p:spPr>
          <a:xfrm>
            <a:off x="442963" y="1973417"/>
            <a:ext cx="11672472" cy="3563783"/>
          </a:xfrm>
          <a:prstGeom prst="rect">
            <a:avLst/>
          </a:prstGeom>
        </p:spPr>
      </p:pic>
    </p:spTree>
    <p:extLst>
      <p:ext uri="{BB962C8B-B14F-4D97-AF65-F5344CB8AC3E}">
        <p14:creationId xmlns:p14="http://schemas.microsoft.com/office/powerpoint/2010/main" val="296348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16C26DE4-77C5-4B4A-8B38-53D3A1764A08}"/>
              </a:ext>
            </a:extLst>
          </p:cNvPr>
          <p:cNvSpPr txBox="1"/>
          <p:nvPr/>
        </p:nvSpPr>
        <p:spPr>
          <a:xfrm>
            <a:off x="132080" y="1371598"/>
            <a:ext cx="11734800" cy="5201424"/>
          </a:xfrm>
          <a:prstGeom prst="rect">
            <a:avLst/>
          </a:prstGeom>
          <a:noFill/>
        </p:spPr>
        <p:txBody>
          <a:bodyPr wrap="square">
            <a:spAutoFit/>
          </a:bodyPr>
          <a:lstStyle/>
          <a:p>
            <a:pPr indent="450215" algn="just"/>
            <a:r>
              <a:rPr lang="ru-RU" sz="2000" b="1" i="1" dirty="0">
                <a:solidFill>
                  <a:srgbClr val="000000"/>
                </a:solidFill>
                <a:effectLst/>
                <a:latin typeface="Times New Roman" panose="02020603050405020304" pitchFamily="18" charset="0"/>
                <a:ea typeface="Times New Roman" panose="02020603050405020304" pitchFamily="18" charset="0"/>
              </a:rPr>
              <a:t>Методы типа «мозговой атаки» или «коллективной генерации» идей</a:t>
            </a:r>
            <a:r>
              <a:rPr lang="ru-RU" sz="2000" b="1" dirty="0">
                <a:solidFill>
                  <a:srgbClr val="000000"/>
                </a:solidFill>
                <a:effectLst/>
                <a:latin typeface="Times New Roman" panose="02020603050405020304" pitchFamily="18" charset="0"/>
                <a:ea typeface="Times New Roman" panose="02020603050405020304" pitchFamily="18" charset="0"/>
              </a:rPr>
              <a:t>.</a:t>
            </a:r>
            <a:r>
              <a:rPr lang="ru-RU" sz="2000" dirty="0">
                <a:solidFill>
                  <a:srgbClr val="000000"/>
                </a:solidFill>
                <a:effectLst/>
                <a:latin typeface="Times New Roman" panose="02020603050405020304" pitchFamily="18" charset="0"/>
                <a:ea typeface="Times New Roman" panose="02020603050405020304" pitchFamily="18" charset="0"/>
              </a:rPr>
              <a:t> Концепция </a:t>
            </a:r>
            <a:r>
              <a:rPr lang="ru-RU" sz="2000" i="1" dirty="0">
                <a:solidFill>
                  <a:srgbClr val="000000"/>
                </a:solidFill>
                <a:effectLst/>
                <a:latin typeface="Times New Roman" panose="02020603050405020304" pitchFamily="18" charset="0"/>
                <a:ea typeface="Times New Roman" panose="02020603050405020304" pitchFamily="18" charset="0"/>
              </a:rPr>
              <a:t>мозговой атаки </a:t>
            </a:r>
            <a:r>
              <a:rPr lang="ru-RU" sz="2000" dirty="0">
                <a:solidFill>
                  <a:srgbClr val="000000"/>
                </a:solidFill>
                <a:effectLst/>
                <a:latin typeface="Times New Roman" panose="02020603050405020304" pitchFamily="18" charset="0"/>
                <a:ea typeface="Times New Roman" panose="02020603050405020304" pitchFamily="18" charset="0"/>
              </a:rPr>
              <a:t>получила широкое распространение с начала 50-х годов прошлого века как «метод систематической тренировки творческого мышления», направленный на «открытие новых идей и достижение согласия группы людей на основе интуитивного мышления». Методы этого типа известны также под названиями </a:t>
            </a:r>
            <a:r>
              <a:rPr lang="ru-RU" sz="2000" i="1" dirty="0">
                <a:solidFill>
                  <a:srgbClr val="000000"/>
                </a:solidFill>
                <a:effectLst/>
                <a:latin typeface="Times New Roman" panose="02020603050405020304" pitchFamily="18" charset="0"/>
                <a:ea typeface="Times New Roman" panose="02020603050405020304" pitchFamily="18" charset="0"/>
              </a:rPr>
              <a:t>мозгового штурма, конференций идей, коллективной генерации идей </a:t>
            </a:r>
            <a:r>
              <a:rPr lang="ru-RU" sz="2000" dirty="0">
                <a:solidFill>
                  <a:srgbClr val="000000"/>
                </a:solidFill>
                <a:effectLst/>
                <a:latin typeface="Times New Roman" panose="02020603050405020304" pitchFamily="18" charset="0"/>
                <a:ea typeface="Times New Roman" panose="02020603050405020304" pitchFamily="18" charset="0"/>
              </a:rPr>
              <a:t>(КГИ).</a:t>
            </a:r>
            <a:endParaRPr lang="ru-RU" sz="2000" dirty="0">
              <a:effectLst/>
              <a:latin typeface="Times New Roman" panose="02020603050405020304" pitchFamily="18" charset="0"/>
              <a:ea typeface="Times New Roman" panose="02020603050405020304" pitchFamily="18" charset="0"/>
            </a:endParaRPr>
          </a:p>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Обычно при проведении мозговой атаки или сессий КГИ стараются выполнить определенные правила, суть которых сводится к тому, чтобы обеспечить как можно большую свободу мышления участников КГИ и высказывания ими новых идей; для этого рекомендуется приветствовать любые идеи, даже если они вначале кажутся сомнительными или абсурдными (обсуждение и оценка идей проводится позднее), не допускать критики, не объявлять ложной идею и не прекращать обсуждать ни одну идею, высказывать как можно больше идей (желательно нетривиальных), стараться создавать как бы цепные реакции идей. </a:t>
            </a:r>
            <a:endParaRPr lang="en-US" sz="2000" dirty="0">
              <a:solidFill>
                <a:srgbClr val="000000"/>
              </a:solidFill>
              <a:effectLst/>
              <a:latin typeface="Times New Roman" panose="02020603050405020304" pitchFamily="18" charset="0"/>
              <a:ea typeface="Times New Roman" panose="02020603050405020304" pitchFamily="18" charset="0"/>
            </a:endParaRPr>
          </a:p>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В зависимости от принятых правил и жесткости их выполнения различают </a:t>
            </a:r>
            <a:r>
              <a:rPr lang="ru-RU" sz="2000" i="1" dirty="0">
                <a:solidFill>
                  <a:srgbClr val="000000"/>
                </a:solidFill>
                <a:effectLst/>
                <a:latin typeface="Times New Roman" panose="02020603050405020304" pitchFamily="18" charset="0"/>
                <a:ea typeface="Times New Roman" panose="02020603050405020304" pitchFamily="18" charset="0"/>
              </a:rPr>
              <a:t>прямую мозговую атаку, </a:t>
            </a:r>
            <a:r>
              <a:rPr lang="ru-RU" sz="2000" dirty="0">
                <a:solidFill>
                  <a:srgbClr val="000000"/>
                </a:solidFill>
                <a:effectLst/>
                <a:latin typeface="Times New Roman" panose="02020603050405020304" pitchFamily="18" charset="0"/>
                <a:ea typeface="Times New Roman" panose="02020603050405020304" pitchFamily="18" charset="0"/>
              </a:rPr>
              <a:t>метод </a:t>
            </a:r>
            <a:r>
              <a:rPr lang="ru-RU" sz="2000" i="1" dirty="0">
                <a:solidFill>
                  <a:srgbClr val="000000"/>
                </a:solidFill>
                <a:effectLst/>
                <a:latin typeface="Times New Roman" panose="02020603050405020304" pitchFamily="18" charset="0"/>
                <a:ea typeface="Times New Roman" panose="02020603050405020304" pitchFamily="18" charset="0"/>
              </a:rPr>
              <a:t>обмена мнениями, </a:t>
            </a:r>
            <a:r>
              <a:rPr lang="ru-RU" sz="2000" dirty="0">
                <a:solidFill>
                  <a:srgbClr val="000000"/>
                </a:solidFill>
                <a:effectLst/>
                <a:latin typeface="Times New Roman" panose="02020603050405020304" pitchFamily="18" charset="0"/>
                <a:ea typeface="Times New Roman" panose="02020603050405020304" pitchFamily="18" charset="0"/>
              </a:rPr>
              <a:t>методы типа </a:t>
            </a:r>
            <a:r>
              <a:rPr lang="ru-RU" sz="2000" i="1" dirty="0">
                <a:solidFill>
                  <a:srgbClr val="000000"/>
                </a:solidFill>
                <a:effectLst/>
                <a:latin typeface="Times New Roman" panose="02020603050405020304" pitchFamily="18" charset="0"/>
                <a:ea typeface="Times New Roman" panose="02020603050405020304" pitchFamily="18" charset="0"/>
              </a:rPr>
              <a:t>комиссий, судов </a:t>
            </a:r>
            <a:r>
              <a:rPr lang="ru-RU" sz="2000" dirty="0">
                <a:solidFill>
                  <a:srgbClr val="000000"/>
                </a:solidFill>
                <a:effectLst/>
                <a:latin typeface="Times New Roman" panose="02020603050405020304" pitchFamily="18" charset="0"/>
                <a:ea typeface="Times New Roman" panose="02020603050405020304" pitchFamily="18" charset="0"/>
              </a:rPr>
              <a:t>(когда одна группа вносит как можно больше предложений, а вторая старается их максимально критиковать) и т.п. Иногда мозговую атаку проводят в форме деловой игры.</a:t>
            </a:r>
            <a:endParaRPr lang="ru-RU" sz="2000" dirty="0">
              <a:effectLst/>
              <a:latin typeface="Times New Roman" panose="02020603050405020304" pitchFamily="18" charset="0"/>
              <a:ea typeface="Times New Roman" panose="02020603050405020304" pitchFamily="18" charset="0"/>
            </a:endParaRPr>
          </a:p>
          <a:p>
            <a:pPr indent="450215" algn="just"/>
            <a:endParaRPr lang="ru-RU"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15318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075A9323-2B8E-48AC-B102-49858B8B7937}"/>
              </a:ext>
            </a:extLst>
          </p:cNvPr>
          <p:cNvSpPr txBox="1"/>
          <p:nvPr/>
        </p:nvSpPr>
        <p:spPr>
          <a:xfrm>
            <a:off x="193040" y="1391920"/>
            <a:ext cx="11805920" cy="5093702"/>
          </a:xfrm>
          <a:prstGeom prst="rect">
            <a:avLst/>
          </a:prstGeom>
          <a:noFill/>
        </p:spPr>
        <p:txBody>
          <a:bodyPr wrap="square">
            <a:spAutoFit/>
          </a:bodyPr>
          <a:lstStyle/>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На практике подобием сессий КГИ являются разного рода совещания — </a:t>
            </a:r>
            <a:r>
              <a:rPr lang="ru-RU" sz="2000" dirty="0" err="1">
                <a:solidFill>
                  <a:srgbClr val="000000"/>
                </a:solidFill>
                <a:effectLst/>
                <a:latin typeface="Times New Roman" panose="02020603050405020304" pitchFamily="18" charset="0"/>
                <a:ea typeface="Times New Roman" panose="02020603050405020304" pitchFamily="18" charset="0"/>
              </a:rPr>
              <a:t>конструктораты</a:t>
            </a:r>
            <a:r>
              <a:rPr lang="ru-RU" sz="2000" dirty="0">
                <a:solidFill>
                  <a:srgbClr val="000000"/>
                </a:solidFill>
                <a:effectLst/>
                <a:latin typeface="Times New Roman" panose="02020603050405020304" pitchFamily="18" charset="0"/>
                <a:ea typeface="Times New Roman" panose="02020603050405020304" pitchFamily="18" charset="0"/>
              </a:rPr>
              <a:t>, заседания ученых и научных советов, специально создаваемых временных комиссий.</a:t>
            </a:r>
            <a:endParaRPr lang="ru-RU" sz="2000" dirty="0">
              <a:effectLst/>
              <a:latin typeface="Times New Roman" panose="02020603050405020304" pitchFamily="18" charset="0"/>
              <a:ea typeface="Times New Roman" panose="02020603050405020304" pitchFamily="18" charset="0"/>
            </a:endParaRPr>
          </a:p>
          <a:p>
            <a:pPr marL="179705" indent="450215" algn="just">
              <a:spcAft>
                <a:spcPts val="600"/>
              </a:spcAft>
            </a:pPr>
            <a:r>
              <a:rPr lang="ru-RU" sz="2000" dirty="0">
                <a:effectLst/>
                <a:latin typeface="Times New Roman" panose="02020603050405020304" pitchFamily="18" charset="0"/>
                <a:ea typeface="Times New Roman" panose="02020603050405020304" pitchFamily="18" charset="0"/>
              </a:rPr>
              <a:t>В реальных условиях достаточно трудно обеспечить жесткое выполнение требуемых правил, создать «атмосферу мозговой атаки»; на </a:t>
            </a:r>
            <a:r>
              <a:rPr lang="ru-RU" sz="2000" dirty="0" err="1">
                <a:effectLst/>
                <a:latin typeface="Times New Roman" panose="02020603050405020304" pitchFamily="18" charset="0"/>
                <a:ea typeface="Times New Roman" panose="02020603050405020304" pitchFamily="18" charset="0"/>
              </a:rPr>
              <a:t>конструкторатах</a:t>
            </a:r>
            <a:r>
              <a:rPr lang="ru-RU" sz="2000" dirty="0">
                <a:effectLst/>
                <a:latin typeface="Times New Roman" panose="02020603050405020304" pitchFamily="18" charset="0"/>
                <a:ea typeface="Times New Roman" panose="02020603050405020304" pitchFamily="18" charset="0"/>
              </a:rPr>
              <a:t> и советах мешает влияние должностной структуры организации, собрать специалистов на межведомственные комиссии трудно. Поэтому желательно применять способы привлечения компетентных специалистов, не требующие обязательного их присутствия в конкретном месте и в конкретное время и устного высказывания своих мнений.</a:t>
            </a:r>
          </a:p>
          <a:p>
            <a:pPr indent="450215" algn="just"/>
            <a:r>
              <a:rPr lang="ru-RU" sz="2000" b="1" i="1" dirty="0">
                <a:solidFill>
                  <a:srgbClr val="000000"/>
                </a:solidFill>
                <a:effectLst/>
                <a:latin typeface="Times New Roman" panose="02020603050405020304" pitchFamily="18" charset="0"/>
                <a:ea typeface="Times New Roman" panose="02020603050405020304" pitchFamily="18" charset="0"/>
              </a:rPr>
              <a:t>Методы типа «сценариев».</a:t>
            </a:r>
            <a:r>
              <a:rPr lang="ru-RU" sz="2000" dirty="0">
                <a:solidFill>
                  <a:srgbClr val="000000"/>
                </a:solidFill>
                <a:effectLst/>
                <a:latin typeface="Times New Roman" panose="02020603050405020304" pitchFamily="18" charset="0"/>
                <a:ea typeface="Times New Roman" panose="02020603050405020304" pitchFamily="18" charset="0"/>
              </a:rPr>
              <a:t> Методы подготовки и согласования представлений о проблеме или анализируемом объекте, изложенных в письменном виде, получили название </a:t>
            </a:r>
            <a:r>
              <a:rPr lang="ru-RU" sz="2000" i="1" dirty="0">
                <a:solidFill>
                  <a:srgbClr val="000000"/>
                </a:solidFill>
                <a:effectLst/>
                <a:latin typeface="Times New Roman" panose="02020603050405020304" pitchFamily="18" charset="0"/>
                <a:ea typeface="Times New Roman" panose="02020603050405020304" pitchFamily="18" charset="0"/>
              </a:rPr>
              <a:t>сценариев. </a:t>
            </a:r>
            <a:r>
              <a:rPr lang="ru-RU" sz="2000" dirty="0">
                <a:solidFill>
                  <a:srgbClr val="000000"/>
                </a:solidFill>
                <a:effectLst/>
                <a:latin typeface="Times New Roman" panose="02020603050405020304" pitchFamily="18" charset="0"/>
                <a:ea typeface="Times New Roman" panose="02020603050405020304" pitchFamily="18" charset="0"/>
              </a:rPr>
              <a:t>Первоначально этот метод предполагал подготовку текста, содержащего логическую последовательность событий или возможные варианты решения проблемы, развернутые во времени. Однако позднее обязательное требование временных координат было снято, и сценарием стали называть любой документ, содержащий анализ рассматриваемой проблемы и предложения по ее решению или по развитию системы, независимого от того, в какой форме он представлен. Как правило, на практике предложения для подготовки подобных документов пишутся экспертами вначале индивидуально, а затем формируется согласованный текст.</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33959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8D0CC827-C5C8-464D-B97B-AEF60D690EB4}"/>
              </a:ext>
            </a:extLst>
          </p:cNvPr>
          <p:cNvSpPr txBox="1"/>
          <p:nvPr/>
        </p:nvSpPr>
        <p:spPr>
          <a:xfrm>
            <a:off x="172720" y="1154895"/>
            <a:ext cx="11663680" cy="5324535"/>
          </a:xfrm>
          <a:prstGeom prst="rect">
            <a:avLst/>
          </a:prstGeom>
          <a:noFill/>
        </p:spPr>
        <p:txBody>
          <a:bodyPr wrap="square">
            <a:spAutoFit/>
          </a:bodyPr>
          <a:lstStyle/>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Сценарий предусматривает не только содержательные рассуждения, помогающие не упустить детали, которые невозможно учесть в формальной модели (в этом собственно и заключается основная роль сценария), но и содержит, как правило, результат количественного технико-экономического или статистического анализа с предварительными выводами. Группа экспертов, подготавливающая сценарий, пользуется обычно правом получения необходимых справок от предприятий и организаций, необходимых консультаций.</a:t>
            </a:r>
            <a:endParaRPr lang="ru-RU" sz="2000" dirty="0">
              <a:effectLst/>
              <a:latin typeface="Times New Roman" panose="02020603050405020304" pitchFamily="18" charset="0"/>
              <a:ea typeface="Times New Roman" panose="02020603050405020304" pitchFamily="18" charset="0"/>
            </a:endParaRPr>
          </a:p>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Роль специалистов по системному анализу при подготовке сценария — помочь привлекаемым ведущим специалистам соответствующих областей знаний выявить общие закономерности развития системы; проанализировать внешние и внутренние факторы, влияющие на ее развитие и формирование целей; определить источники этих факторов; проанализировать высказывания ведущих специалистов в периодической печати, научных публикациях и других источниках научно-технической информации; создать вспомогательные информационные фонды (лучше автоматизированные), способствующие решению соответствующей проблемы.</a:t>
            </a:r>
            <a:endParaRPr lang="ru-RU" sz="2000" dirty="0">
              <a:effectLst/>
              <a:latin typeface="Times New Roman" panose="02020603050405020304" pitchFamily="18" charset="0"/>
              <a:ea typeface="Times New Roman" panose="02020603050405020304" pitchFamily="18" charset="0"/>
            </a:endParaRPr>
          </a:p>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Понятие сценария может расширяться в направлении как областей применения, так и форм представления и методов их разработки: в сценарий вводятся количественные параметры и устанавливаются их взаимозависимости, предлагаются методики подготовки сценария с использованием ЭВМ (машинных сценариев), методики целевого управления подготовкой сценария.</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5242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F9646612-3C79-443A-B398-554469123D96}"/>
              </a:ext>
            </a:extLst>
          </p:cNvPr>
          <p:cNvSpPr txBox="1"/>
          <p:nvPr/>
        </p:nvSpPr>
        <p:spPr>
          <a:xfrm>
            <a:off x="193040" y="1280160"/>
            <a:ext cx="11866880" cy="5016758"/>
          </a:xfrm>
          <a:prstGeom prst="rect">
            <a:avLst/>
          </a:prstGeom>
          <a:noFill/>
        </p:spPr>
        <p:txBody>
          <a:bodyPr wrap="square">
            <a:spAutoFit/>
          </a:bodyPr>
          <a:lstStyle/>
          <a:p>
            <a:pPr indent="457200" algn="just"/>
            <a:r>
              <a:rPr lang="ru-RU" sz="2000" dirty="0">
                <a:solidFill>
                  <a:srgbClr val="000000"/>
                </a:solidFill>
                <a:effectLst/>
                <a:latin typeface="Times New Roman" panose="02020603050405020304" pitchFamily="18" charset="0"/>
                <a:ea typeface="Times New Roman" panose="02020603050405020304" pitchFamily="18" charset="0"/>
              </a:rPr>
              <a:t>Сценарий позволяет создать предварительное представление о проблеме (системе) в ситуациях, когда не удается сразу отобразить ее формальной моделью. Но все же сценарий — это текст со всеми вытекающими последствиями (синонимия, омонимия, парадоксы), связанными с возможностью неоднозначного его толкования разными специалистами. Поэтому такой текст следует рассматривать как основу для разработки более формализованного представления о будущей системе или решаемой проблеме.</a:t>
            </a:r>
            <a:endParaRPr lang="ru-RU" sz="2000" dirty="0">
              <a:effectLst/>
              <a:latin typeface="Times New Roman" panose="02020603050405020304" pitchFamily="18" charset="0"/>
              <a:ea typeface="Times New Roman" panose="02020603050405020304" pitchFamily="18" charset="0"/>
            </a:endParaRPr>
          </a:p>
          <a:p>
            <a:pPr indent="457200" algn="just"/>
            <a:r>
              <a:rPr lang="ru-RU" sz="2000" b="1" i="1" dirty="0">
                <a:solidFill>
                  <a:srgbClr val="000000"/>
                </a:solidFill>
                <a:effectLst/>
                <a:latin typeface="Times New Roman" panose="02020603050405020304" pitchFamily="18" charset="0"/>
                <a:ea typeface="Times New Roman" panose="02020603050405020304" pitchFamily="18" charset="0"/>
              </a:rPr>
              <a:t>Методы экспертных оценок.</a:t>
            </a:r>
            <a:r>
              <a:rPr lang="ru-RU" sz="2000" b="1" dirty="0">
                <a:solidFill>
                  <a:srgbClr val="000000"/>
                </a:solidFill>
                <a:effectLst/>
                <a:latin typeface="Times New Roman" panose="02020603050405020304" pitchFamily="18" charset="0"/>
                <a:ea typeface="Times New Roman" panose="02020603050405020304" pitchFamily="18" charset="0"/>
              </a:rPr>
              <a:t> </a:t>
            </a:r>
            <a:r>
              <a:rPr lang="ru-RU" sz="2000" dirty="0">
                <a:solidFill>
                  <a:srgbClr val="000000"/>
                </a:solidFill>
                <a:effectLst/>
                <a:latin typeface="Times New Roman" panose="02020603050405020304" pitchFamily="18" charset="0"/>
                <a:ea typeface="Times New Roman" panose="02020603050405020304" pitchFamily="18" charset="0"/>
              </a:rPr>
              <a:t>Изучению возможностей и особенностей применения экспертных оценок посвящено много работ. В них рассматриваются формы экспертного опроса (разные виды анкетирования, интервью), подходы к оцениванию (ранжирование, нормирование, различные виды упорядочения и т. д.), методы обработки результатов опроса, требования к экспертам и формированию экспертных групп, вопросы тренировки экспертов, оценки их компетентности (при обработке оценок вводятся и учитываются коэффициенты компетентности экспертов, достоверности их мнений), методики организации экспертных опросов.</a:t>
            </a:r>
            <a:endParaRPr lang="ru-RU" sz="2000" dirty="0">
              <a:effectLst/>
              <a:latin typeface="Times New Roman" panose="02020603050405020304" pitchFamily="18" charset="0"/>
              <a:ea typeface="Times New Roman" panose="02020603050405020304" pitchFamily="18" charset="0"/>
            </a:endParaRPr>
          </a:p>
          <a:p>
            <a:pPr indent="457200" algn="just"/>
            <a:r>
              <a:rPr lang="ru-RU" sz="2000" dirty="0">
                <a:solidFill>
                  <a:srgbClr val="000000"/>
                </a:solidFill>
                <a:effectLst/>
                <a:latin typeface="Times New Roman" panose="02020603050405020304" pitchFamily="18" charset="0"/>
                <a:ea typeface="Times New Roman" panose="02020603050405020304" pitchFamily="18" charset="0"/>
              </a:rPr>
              <a:t>Выбор форм и методов проведения экспертных опросов, подходов к обработке результатов опроса и т. д. зависит от конкретной задачи и условий проведения экспертизы. Однако существуют некоторые общие проблемы, которые нужно помнить специалисту по системному анализу</a:t>
            </a:r>
            <a:endParaRPr lang="ru-RU" sz="2000" dirty="0"/>
          </a:p>
        </p:txBody>
      </p:sp>
    </p:spTree>
    <p:extLst>
      <p:ext uri="{BB962C8B-B14F-4D97-AF65-F5344CB8AC3E}">
        <p14:creationId xmlns:p14="http://schemas.microsoft.com/office/powerpoint/2010/main" val="2411444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B2B68E53-AA09-473D-88CC-0FF42D6A8FDE}"/>
              </a:ext>
            </a:extLst>
          </p:cNvPr>
          <p:cNvSpPr txBox="1"/>
          <p:nvPr/>
        </p:nvSpPr>
        <p:spPr>
          <a:xfrm>
            <a:off x="142240" y="1300479"/>
            <a:ext cx="11917680" cy="5355312"/>
          </a:xfrm>
          <a:prstGeom prst="rect">
            <a:avLst/>
          </a:prstGeom>
          <a:noFill/>
        </p:spPr>
        <p:txBody>
          <a:bodyPr wrap="square">
            <a:spAutoFit/>
          </a:bodyPr>
          <a:lstStyle/>
          <a:p>
            <a:pPr indent="457200" algn="just"/>
            <a:r>
              <a:rPr lang="ru-RU" sz="1900" dirty="0">
                <a:solidFill>
                  <a:srgbClr val="000000"/>
                </a:solidFill>
                <a:effectLst/>
                <a:latin typeface="Times New Roman" panose="02020603050405020304" pitchFamily="18" charset="0"/>
                <a:ea typeface="Times New Roman" panose="02020603050405020304" pitchFamily="18" charset="0"/>
              </a:rPr>
              <a:t>Возможность использования экспертных оценок, обоснование их объективности обычно базируется на том, что неизвестная характеристика исследуемого явления трактуется как случайная величина, отражением закона распределения которой является индивидуальная оценка специалиста-эксперта о достоверности и значимости того или иного события. При этом предполагается, что истинное значение исследуемой характеристики находится внутри диапазона оценок, получаемых от группы экспертов, и что обобщенное коллективное мнение является достоверным.</a:t>
            </a:r>
            <a:endParaRPr lang="ru-RU" sz="1900" dirty="0">
              <a:effectLst/>
              <a:latin typeface="Times New Roman" panose="02020603050405020304" pitchFamily="18" charset="0"/>
              <a:ea typeface="Times New Roman" panose="02020603050405020304" pitchFamily="18" charset="0"/>
            </a:endParaRPr>
          </a:p>
          <a:p>
            <a:pPr marL="179705" indent="457200" algn="just">
              <a:spcAft>
                <a:spcPts val="600"/>
              </a:spcAft>
            </a:pPr>
            <a:r>
              <a:rPr lang="ru-RU" sz="1900" dirty="0">
                <a:effectLst/>
                <a:latin typeface="Times New Roman" panose="02020603050405020304" pitchFamily="18" charset="0"/>
                <a:ea typeface="Times New Roman" panose="02020603050405020304" pitchFamily="18" charset="0"/>
              </a:rPr>
              <a:t>Однако в некоторых теоретических исследованиях это предположение подвергается сомнению. Например, в работе предлагается разделить проблемы, для решения которых применяются экспертные оценки, на два класса. К первому классу относятся проблемы, которые достаточно хорошо обеспечены информацией и для которых можно использовать принцип «хорошего измерителя», считая эксперта хранителем большого объема информации, а групповое мнение экспертов - близким к истинному. Ко второму классу относятся проблемы, в отношении которых знаний для уверенности в справедливости названных предположений недостаточно; экспертов нельзя рассматривать как «хороших измерителей», и необходимо осторожно подходить к обработке результатов экспертизы, поскольку в этом случае мнение одного (единичного) эксперта, больше внимания, чем другие, уделяющего исследованию малоизученной проблемы, может оказаться наиболее значимым, а при формальной обработке оно будет утрачено. В связи с этим к задачам второго класса в основном должна применяться качественная обработка результатов. Использование методов осреднения (справедливых для «хороших измерителей») в данном случае может привести к существенным ошибкам.</a:t>
            </a:r>
          </a:p>
        </p:txBody>
      </p:sp>
    </p:spTree>
    <p:extLst>
      <p:ext uri="{BB962C8B-B14F-4D97-AF65-F5344CB8AC3E}">
        <p14:creationId xmlns:p14="http://schemas.microsoft.com/office/powerpoint/2010/main" val="3783984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8AC651A8-5FED-4E8E-8F6C-63F9B99B194B}"/>
              </a:ext>
            </a:extLst>
          </p:cNvPr>
          <p:cNvSpPr txBox="1"/>
          <p:nvPr/>
        </p:nvSpPr>
        <p:spPr>
          <a:xfrm>
            <a:off x="142240" y="1371601"/>
            <a:ext cx="11846560" cy="4708981"/>
          </a:xfrm>
          <a:prstGeom prst="rect">
            <a:avLst/>
          </a:prstGeom>
          <a:noFill/>
        </p:spPr>
        <p:txBody>
          <a:bodyPr wrap="square">
            <a:spAutoFit/>
          </a:bodyPr>
          <a:lstStyle/>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Задачи коллективного принятия решений по формированию целей, совершенствованию методов и форм управления обычно можно отнести к первому классу. Однако при разработке прогнозов и перспективных планов целесообразно выявлять «редкие» мнения и подвергать их более тщательному анализу. </a:t>
            </a:r>
            <a:endParaRPr lang="ru-RU" sz="2000" dirty="0">
              <a:effectLst/>
              <a:latin typeface="Times New Roman" panose="02020603050405020304" pitchFamily="18" charset="0"/>
              <a:ea typeface="Times New Roman" panose="02020603050405020304" pitchFamily="18" charset="0"/>
            </a:endParaRPr>
          </a:p>
          <a:p>
            <a:pPr indent="450215" algn="just">
              <a:spcAft>
                <a:spcPts val="60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Другая проблема, которую нужно иметь в виду при проведении системного анализа, заключается в следующем: даже в случае решения проблем, относящихся к первому классу, нельзя забывать о том, что экспертные оценки несут в себе не только </a:t>
            </a:r>
            <a:r>
              <a:rPr lang="ru-RU" sz="2000" dirty="0" err="1">
                <a:effectLst/>
                <a:latin typeface="Times New Roman" panose="02020603050405020304" pitchFamily="18" charset="0"/>
                <a:ea typeface="Calibri" panose="020F0502020204030204" pitchFamily="34" charset="0"/>
                <a:cs typeface="Times New Roman" panose="02020603050405020304" pitchFamily="18" charset="0"/>
              </a:rPr>
              <a:t>узкосубъективные</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черты, присущие отдельным экспертам, но и коллективно-субъективные черты, которые не исчезают при обработке результатов опроса (а при применении </a:t>
            </a:r>
            <a:r>
              <a:rPr lang="ru-RU" sz="2000" dirty="0" err="1">
                <a:effectLst/>
                <a:latin typeface="Times New Roman" panose="02020603050405020304" pitchFamily="18" charset="0"/>
                <a:ea typeface="Calibri" panose="020F0502020204030204" pitchFamily="34" charset="0"/>
                <a:cs typeface="Times New Roman" panose="02020603050405020304" pitchFamily="18" charset="0"/>
              </a:rPr>
              <a:t>Дельфи</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-процедуры даже могут усиливаться). Иными словами, на экспертные оценки нужно смотреть как на некоторую «общественную точку зрения», зависящую от уровня научно-технических знаний общества относительно предмета исследования, которая может меняться по мере развития системы и наших представлений о ней. Следовательно, экспертный опрос — это не одноразовая процедура. Такой способ получения информации о сложной проблеме, характеризующейся большой степенью неопределенности, должен стать своего рода «механизмом» в сложной системе, т. е. необходимо создать регулярную систему работы с экспертами.</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023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27F21119-8C3A-4E8D-96E8-42B5FF1E2786}"/>
              </a:ext>
            </a:extLst>
          </p:cNvPr>
          <p:cNvSpPr txBox="1"/>
          <p:nvPr/>
        </p:nvSpPr>
        <p:spPr>
          <a:xfrm>
            <a:off x="172720" y="1371601"/>
            <a:ext cx="11856720" cy="4708981"/>
          </a:xfrm>
          <a:prstGeom prst="rect">
            <a:avLst/>
          </a:prstGeom>
          <a:noFill/>
        </p:spPr>
        <p:txBody>
          <a:bodyPr wrap="square">
            <a:spAutoFit/>
          </a:bodyPr>
          <a:lstStyle/>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Следует обратить также внимание на то, что использование классического частотного подхода к оценке вероятности при организации проведения экспертных опросов бывает затруднительным, а иногда и невозможным (из-за невозможности доказать правомерность использования представительность выборки). Поэтому интересны исследования характера вероятности экспертной оценки, базирующиеся на теории размытых множеств Заде, на представлении об экспертной оценке как степени подтверждения гипотезы или как вероятности достижения цели.</a:t>
            </a:r>
            <a:endParaRPr lang="ru-RU" sz="2000" dirty="0">
              <a:effectLst/>
              <a:latin typeface="Times New Roman" panose="02020603050405020304" pitchFamily="18" charset="0"/>
              <a:ea typeface="Times New Roman" panose="02020603050405020304" pitchFamily="18" charset="0"/>
            </a:endParaRPr>
          </a:p>
          <a:p>
            <a:pPr indent="450215" algn="just"/>
            <a:r>
              <a:rPr lang="ru-RU" sz="2000" b="1" i="1" dirty="0">
                <a:solidFill>
                  <a:srgbClr val="000000"/>
                </a:solidFill>
                <a:effectLst/>
                <a:latin typeface="Times New Roman" panose="02020603050405020304" pitchFamily="18" charset="0"/>
                <a:ea typeface="Times New Roman" panose="02020603050405020304" pitchFamily="18" charset="0"/>
              </a:rPr>
              <a:t>Методы типа «</a:t>
            </a:r>
            <a:r>
              <a:rPr lang="ru-RU" sz="2000" b="1" i="1" dirty="0" err="1">
                <a:solidFill>
                  <a:srgbClr val="000000"/>
                </a:solidFill>
                <a:effectLst/>
                <a:latin typeface="Times New Roman" panose="02020603050405020304" pitchFamily="18" charset="0"/>
                <a:ea typeface="Times New Roman" panose="02020603050405020304" pitchFamily="18" charset="0"/>
              </a:rPr>
              <a:t>Дельфи</a:t>
            </a:r>
            <a:r>
              <a:rPr lang="ru-RU" sz="2000" b="1" i="1" dirty="0">
                <a:solidFill>
                  <a:srgbClr val="000000"/>
                </a:solidFill>
                <a:effectLst/>
                <a:latin typeface="Times New Roman" panose="02020603050405020304" pitchFamily="18" charset="0"/>
                <a:ea typeface="Times New Roman" panose="02020603050405020304" pitchFamily="18" charset="0"/>
              </a:rPr>
              <a:t>».</a:t>
            </a:r>
            <a:r>
              <a:rPr lang="ru-RU" sz="2000" dirty="0">
                <a:solidFill>
                  <a:srgbClr val="000000"/>
                </a:solidFill>
                <a:effectLst/>
                <a:latin typeface="Times New Roman" panose="02020603050405020304" pitchFamily="18" charset="0"/>
                <a:ea typeface="Times New Roman" panose="02020603050405020304" pitchFamily="18" charset="0"/>
              </a:rPr>
              <a:t> Метод «</a:t>
            </a:r>
            <a:r>
              <a:rPr lang="ru-RU" sz="2000" dirty="0" err="1">
                <a:solidFill>
                  <a:srgbClr val="000000"/>
                </a:solidFill>
                <a:effectLst/>
                <a:latin typeface="Times New Roman" panose="02020603050405020304" pitchFamily="18" charset="0"/>
                <a:ea typeface="Times New Roman" panose="02020603050405020304" pitchFamily="18" charset="0"/>
              </a:rPr>
              <a:t>Дельфи</a:t>
            </a:r>
            <a:r>
              <a:rPr lang="ru-RU" sz="2000" dirty="0">
                <a:solidFill>
                  <a:srgbClr val="000000"/>
                </a:solidFill>
                <a:effectLst/>
                <a:latin typeface="Times New Roman" panose="02020603050405020304" pitchFamily="18" charset="0"/>
                <a:ea typeface="Times New Roman" panose="02020603050405020304" pitchFamily="18" charset="0"/>
              </a:rPr>
              <a:t>» или метод «дельфийского оракула» первоначально был предложен О. </a:t>
            </a:r>
            <a:r>
              <a:rPr lang="ru-RU" sz="2000" dirty="0" err="1">
                <a:solidFill>
                  <a:srgbClr val="000000"/>
                </a:solidFill>
                <a:effectLst/>
                <a:latin typeface="Times New Roman" panose="02020603050405020304" pitchFamily="18" charset="0"/>
                <a:ea typeface="Times New Roman" panose="02020603050405020304" pitchFamily="18" charset="0"/>
              </a:rPr>
              <a:t>Хелмером</a:t>
            </a:r>
            <a:r>
              <a:rPr lang="ru-RU" sz="2000" dirty="0">
                <a:solidFill>
                  <a:srgbClr val="000000"/>
                </a:solidFill>
                <a:effectLst/>
                <a:latin typeface="Times New Roman" panose="02020603050405020304" pitchFamily="18" charset="0"/>
                <a:ea typeface="Times New Roman" panose="02020603050405020304" pitchFamily="18" charset="0"/>
              </a:rPr>
              <a:t> и его коллегами как итеративная процедура при проведении мозговой атаки, которая способствовала бы снижению влияния психологических факторов при повторении заседаний и повышении объективности результатов. Однако почти одновременно «</a:t>
            </a:r>
            <a:r>
              <a:rPr lang="ru-RU" sz="2000" dirty="0" err="1">
                <a:solidFill>
                  <a:srgbClr val="000000"/>
                </a:solidFill>
                <a:effectLst/>
                <a:latin typeface="Times New Roman" panose="02020603050405020304" pitchFamily="18" charset="0"/>
                <a:ea typeface="Times New Roman" panose="02020603050405020304" pitchFamily="18" charset="0"/>
              </a:rPr>
              <a:t>Дельфи</a:t>
            </a:r>
            <a:r>
              <a:rPr lang="ru-RU" sz="2000" dirty="0">
                <a:solidFill>
                  <a:srgbClr val="000000"/>
                </a:solidFill>
                <a:effectLst/>
                <a:latin typeface="Times New Roman" panose="02020603050405020304" pitchFamily="18" charset="0"/>
                <a:ea typeface="Times New Roman" panose="02020603050405020304" pitchFamily="18" charset="0"/>
              </a:rPr>
              <a:t>» - процедуры стали средством повышения объективности экспертных опросов с использованием количественных оценок при оценке «деревьев цели» и при разработке «сценариев».</a:t>
            </a:r>
            <a:endParaRPr lang="ru-RU" sz="2000" dirty="0">
              <a:effectLst/>
              <a:latin typeface="Times New Roman" panose="02020603050405020304" pitchFamily="18" charset="0"/>
              <a:ea typeface="Times New Roman" panose="02020603050405020304" pitchFamily="18" charset="0"/>
            </a:endParaRPr>
          </a:p>
          <a:p>
            <a:pPr indent="450215" algn="just"/>
            <a:r>
              <a:rPr lang="ru-RU" sz="2000" dirty="0">
                <a:effectLst/>
                <a:latin typeface="Times New Roman" panose="02020603050405020304" pitchFamily="18" charset="0"/>
                <a:ea typeface="Times New Roman" panose="02020603050405020304" pitchFamily="18" charset="0"/>
              </a:rPr>
              <a:t>Основные средства повышения объективности результатов при применении «</a:t>
            </a:r>
            <a:r>
              <a:rPr lang="ru-RU" sz="2000" dirty="0" err="1">
                <a:effectLst/>
                <a:latin typeface="Times New Roman" panose="02020603050405020304" pitchFamily="18" charset="0"/>
                <a:ea typeface="Times New Roman" panose="02020603050405020304" pitchFamily="18" charset="0"/>
              </a:rPr>
              <a:t>Дельфи</a:t>
            </a:r>
            <a:r>
              <a:rPr lang="ru-RU" sz="2000" dirty="0">
                <a:effectLst/>
                <a:latin typeface="Times New Roman" panose="02020603050405020304" pitchFamily="18" charset="0"/>
                <a:ea typeface="Times New Roman" panose="02020603050405020304" pitchFamily="18" charset="0"/>
              </a:rPr>
              <a:t>»-метода — использование обратной связи, ознакомление экспертов с результатами предшествующего тура опроса и учет этих результатов при оценке значимости мнений экспертов.</a:t>
            </a:r>
            <a:endParaRPr lang="ru-RU"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8402991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3315</Words>
  <Application>Microsoft Office PowerPoint</Application>
  <PresentationFormat>Широкоэкранный</PresentationFormat>
  <Paragraphs>58</Paragraphs>
  <Slides>28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28</vt:i4>
      </vt:variant>
    </vt:vector>
  </HeadingPairs>
  <TitlesOfParts>
    <vt:vector size="33" baseType="lpstr">
      <vt:lpstr>Arial</vt:lpstr>
      <vt:lpstr>Calibri</vt:lpstr>
      <vt:lpstr>Calibri Light</vt:lpstr>
      <vt:lpstr>Times New Roman</vt:lpstr>
      <vt:lpstr>Тема Office</vt:lpstr>
      <vt:lpstr>Презентация   по дисциплине «Теория систем и системный анализ» на тему «Методы активизации использования интуиции»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по дисциплине «Теория систем и системный анализ» на тему «Системное мышление»</dc:title>
  <dc:creator>Vlad Shorin</dc:creator>
  <cp:lastModifiedBy>Vlad Shorin</cp:lastModifiedBy>
  <cp:revision>31</cp:revision>
  <dcterms:created xsi:type="dcterms:W3CDTF">2020-11-19T19:29:07Z</dcterms:created>
  <dcterms:modified xsi:type="dcterms:W3CDTF">2020-11-21T18:51:27Z</dcterms:modified>
</cp:coreProperties>
</file>