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34FC01-8494-4881-8A80-56E59131E7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ED8C6B6-AD93-42F6-8937-87E8CF3CD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EE5CB74-B500-47FB-AC53-99A921F06F44}"/>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3BE00712-F664-4396-8C2B-725ECDC146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D949B6-CFB5-410D-AE3F-297F92599787}"/>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195502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8558E9-4E40-4348-B63C-DAC6ADACBDD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CF8BD19-87FC-42E2-907C-00573DC275D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9A898F-80FC-457D-B782-BB809F7B32AA}"/>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9DB6E53F-19D3-46CD-862E-0EBB5C5C4DD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83894F6-12E8-419D-8FF4-AE9897E25835}"/>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242160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3E1C63B-2EC3-49B8-B2E4-E7613970F4C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7CB150C-4049-467D-8B6C-1587C776545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FACD4CF-B3B4-452D-9C44-3BF0DA9C0FA1}"/>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F3C68870-D498-489A-88D0-904A93E198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FA6788-C9C5-45EA-9963-E9C904A51F51}"/>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13440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DD8E9A-D3B6-4519-8A30-332D1BD756B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D226B2-D426-4759-80A1-6E5A1490518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89AE46-7B6C-476A-A17C-ADA9B2D8B2BF}"/>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3EAE61EC-9136-4568-BF09-71DEF5A9D4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CE9A922-A89D-4F11-8262-629EAC033DB5}"/>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546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4D6962-B6B4-4AD5-8CC2-EC9E6F9F454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CB65886-8DE5-467E-8A31-2319B200A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AFEC3C4-0DF5-47B0-98FD-070F85DBF6B8}"/>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64DC9ADE-0260-4A60-A5C3-1468EF4A332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9E159B0-DBDA-4D96-8E2E-006D420708CA}"/>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289063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1927C-FD7C-4E86-99EE-EE7FC1C651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F6BCF97-3C8D-470B-A069-A6693FB1C81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1B31E36-F475-4760-BE37-F42F2C56500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1FE4AD6-AAC0-4A88-B17A-AD9730313CF8}"/>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6" name="Нижний колонтитул 5">
            <a:extLst>
              <a:ext uri="{FF2B5EF4-FFF2-40B4-BE49-F238E27FC236}">
                <a16:creationId xmlns:a16="http://schemas.microsoft.com/office/drawing/2014/main" id="{C020ABAF-3860-405B-ACDB-CEF4CC89184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1E6454-C877-4CD4-B4CD-AE85F0ACB6D6}"/>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219536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B14273-9AB3-4A92-9221-0231DDF519B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4CCB986-C9CC-403E-A5EC-286B01CB9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B858AA2-D33A-49A3-B124-FD985C15FB8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57F30EE-A2D9-407F-B65C-BAA807750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A3E6492-5010-410D-AB3B-C7D8A21D1FB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545AD45-9D99-43B6-ABD5-3CE9013092AF}"/>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8" name="Нижний колонтитул 7">
            <a:extLst>
              <a:ext uri="{FF2B5EF4-FFF2-40B4-BE49-F238E27FC236}">
                <a16:creationId xmlns:a16="http://schemas.microsoft.com/office/drawing/2014/main" id="{25A41330-6C7F-4E4B-8DF8-9B4E4BBEA27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7883B92-D551-436E-8AFC-CA73AD5971A9}"/>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393974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5F42B-37B8-4B6C-B835-69C2B4A129F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763D572-606A-449A-A083-F6A1224F0774}"/>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4" name="Нижний колонтитул 3">
            <a:extLst>
              <a:ext uri="{FF2B5EF4-FFF2-40B4-BE49-F238E27FC236}">
                <a16:creationId xmlns:a16="http://schemas.microsoft.com/office/drawing/2014/main" id="{29FF0F21-DB0A-41FF-B151-882B85CAFA4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36CA990-33A6-4802-9736-6195C138591A}"/>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341724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7119B38-EB08-4301-B8E1-DE3AAD4A426C}"/>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3" name="Нижний колонтитул 2">
            <a:extLst>
              <a:ext uri="{FF2B5EF4-FFF2-40B4-BE49-F238E27FC236}">
                <a16:creationId xmlns:a16="http://schemas.microsoft.com/office/drawing/2014/main" id="{0792EABB-06FE-47CF-B5E9-5A828462CE3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1208E30-D9C1-4156-ABB8-C5AAD68F301D}"/>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207356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0A44EF-E9DF-4E88-878E-7E600FF9FCC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52DB097-F56D-4F1B-B294-1AA6E7D3C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8C8C977-FDB2-4A02-899E-D229022F0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2878BA3-1895-412D-BFB6-EE00D422DEB0}"/>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6" name="Нижний колонтитул 5">
            <a:extLst>
              <a:ext uri="{FF2B5EF4-FFF2-40B4-BE49-F238E27FC236}">
                <a16:creationId xmlns:a16="http://schemas.microsoft.com/office/drawing/2014/main" id="{5497FD3A-C373-4BBA-9FF8-56BE0E99F8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27061C2-7230-4941-8C23-989414047914}"/>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8118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3AAD5F-CE24-4E8A-BC7D-F73A6F2FF69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DA243E-EBCD-44A3-A4AA-B658151D4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866F10D-DE1E-4CBE-9537-B6D054B0E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40CB7AE-B773-46D5-B48D-2C9A1C2FC4C7}"/>
              </a:ext>
            </a:extLst>
          </p:cNvPr>
          <p:cNvSpPr>
            <a:spLocks noGrp="1"/>
          </p:cNvSpPr>
          <p:nvPr>
            <p:ph type="dt" sz="half" idx="10"/>
          </p:nvPr>
        </p:nvSpPr>
        <p:spPr/>
        <p:txBody>
          <a:bodyPr/>
          <a:lstStyle/>
          <a:p>
            <a:fld id="{01BAE283-9B81-46E0-A406-40311CC05632}" type="datetimeFigureOut">
              <a:rPr lang="ru-RU" smtClean="0"/>
              <a:t>19.11.2020</a:t>
            </a:fld>
            <a:endParaRPr lang="ru-RU"/>
          </a:p>
        </p:txBody>
      </p:sp>
      <p:sp>
        <p:nvSpPr>
          <p:cNvPr id="6" name="Нижний колонтитул 5">
            <a:extLst>
              <a:ext uri="{FF2B5EF4-FFF2-40B4-BE49-F238E27FC236}">
                <a16:creationId xmlns:a16="http://schemas.microsoft.com/office/drawing/2014/main" id="{983CC284-5B1A-47E8-9CC4-65172039A7A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8F0D63-F707-4A9D-A723-2FD43B9D9D77}"/>
              </a:ext>
            </a:extLst>
          </p:cNvPr>
          <p:cNvSpPr>
            <a:spLocks noGrp="1"/>
          </p:cNvSpPr>
          <p:nvPr>
            <p:ph type="sldNum" sz="quarter" idx="12"/>
          </p:nvPr>
        </p:nvSpPr>
        <p:spPr/>
        <p:txBody>
          <a:bodyPr/>
          <a:lstStyle/>
          <a:p>
            <a:fld id="{04AAE336-D75F-45B9-966D-CDC234B4539B}" type="slidenum">
              <a:rPr lang="ru-RU" smtClean="0"/>
              <a:t>‹#›</a:t>
            </a:fld>
            <a:endParaRPr lang="ru-RU"/>
          </a:p>
        </p:txBody>
      </p:sp>
    </p:spTree>
    <p:extLst>
      <p:ext uri="{BB962C8B-B14F-4D97-AF65-F5344CB8AC3E}">
        <p14:creationId xmlns:p14="http://schemas.microsoft.com/office/powerpoint/2010/main" val="342211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B0529-A14A-4F93-BD82-5473E25A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72318C1-100C-43D4-AA56-D17285764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F4A421-7B32-4BC2-9929-EBD566688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AE283-9B81-46E0-A406-40311CC05632}" type="datetimeFigureOut">
              <a:rPr lang="ru-RU" smtClean="0"/>
              <a:t>19.11.2020</a:t>
            </a:fld>
            <a:endParaRPr lang="ru-RU"/>
          </a:p>
        </p:txBody>
      </p:sp>
      <p:sp>
        <p:nvSpPr>
          <p:cNvPr id="5" name="Нижний колонтитул 4">
            <a:extLst>
              <a:ext uri="{FF2B5EF4-FFF2-40B4-BE49-F238E27FC236}">
                <a16:creationId xmlns:a16="http://schemas.microsoft.com/office/drawing/2014/main" id="{85D1D995-90CD-435E-BD97-13CDD7CDC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85A052C-8D67-4835-80EC-AD5141A16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AE336-D75F-45B9-966D-CDC234B4539B}" type="slidenum">
              <a:rPr lang="ru-RU" smtClean="0"/>
              <a:t>‹#›</a:t>
            </a:fld>
            <a:endParaRPr lang="ru-RU"/>
          </a:p>
        </p:txBody>
      </p:sp>
    </p:spTree>
    <p:extLst>
      <p:ext uri="{BB962C8B-B14F-4D97-AF65-F5344CB8AC3E}">
        <p14:creationId xmlns:p14="http://schemas.microsoft.com/office/powerpoint/2010/main" val="27390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24000" y="2569504"/>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«Системное мышление»</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FB961B-6FFD-4876-AA14-A8060D196104}"/>
              </a:ext>
            </a:extLst>
          </p:cNvPr>
          <p:cNvSpPr>
            <a:spLocks noGrp="1"/>
          </p:cNvSpPr>
          <p:nvPr>
            <p:ph idx="1"/>
          </p:nvPr>
        </p:nvSpPr>
        <p:spPr>
          <a:xfrm>
            <a:off x="321013" y="1253330"/>
            <a:ext cx="11556460" cy="5604669"/>
          </a:xfrm>
        </p:spPr>
        <p:txBody>
          <a:bodyPr>
            <a:noAutofit/>
          </a:bodyPr>
          <a:lstStyle/>
          <a:p>
            <a:pPr marL="0" indent="450000" algn="just">
              <a:lnSpc>
                <a:spcPct val="100000"/>
              </a:lnSpc>
              <a:spcBef>
                <a:spcPts val="0"/>
              </a:spcBef>
              <a:buNone/>
            </a:pPr>
            <a:r>
              <a:rPr lang="ru-RU" sz="2000" b="1" dirty="0">
                <a:effectLst/>
                <a:latin typeface="Times New Roman" panose="02020603050405020304" pitchFamily="18" charset="0"/>
                <a:ea typeface="Times New Roman" panose="02020603050405020304" pitchFamily="18" charset="0"/>
              </a:rPr>
              <a:t>Системный анализ и теория систем </a:t>
            </a:r>
            <a:r>
              <a:rPr lang="ru-RU" sz="2000" dirty="0">
                <a:effectLst/>
                <a:latin typeface="Times New Roman" panose="02020603050405020304" pitchFamily="18" charset="0"/>
                <a:ea typeface="Times New Roman" panose="02020603050405020304" pitchFamily="18" charset="0"/>
              </a:rPr>
              <a:t>– это направление </a:t>
            </a:r>
            <a:r>
              <a:rPr lang="ru-RU" sz="2000" i="1" dirty="0">
                <a:effectLst/>
                <a:latin typeface="Times New Roman" panose="02020603050405020304" pitchFamily="18" charset="0"/>
                <a:ea typeface="Times New Roman" panose="02020603050405020304" pitchFamily="18" charset="0"/>
              </a:rPr>
              <a:t>человеческой деятельности</a:t>
            </a:r>
            <a:r>
              <a:rPr lang="ru-RU" sz="2000" dirty="0">
                <a:effectLst/>
                <a:latin typeface="Times New Roman" panose="02020603050405020304" pitchFamily="18" charset="0"/>
                <a:ea typeface="Times New Roman" panose="02020603050405020304" pitchFamily="18" charset="0"/>
              </a:rPr>
              <a:t>, связанное с поиском, формулированием и исполнением </a:t>
            </a:r>
            <a:r>
              <a:rPr lang="ru-RU" sz="2000" i="1" dirty="0">
                <a:effectLst/>
                <a:latin typeface="Times New Roman" panose="02020603050405020304" pitchFamily="18" charset="0"/>
                <a:ea typeface="Times New Roman" panose="02020603050405020304" pitchFamily="18" charset="0"/>
              </a:rPr>
              <a:t>управленческих решений </a:t>
            </a:r>
            <a:r>
              <a:rPr lang="ru-RU" sz="2000" dirty="0">
                <a:effectLst/>
                <a:latin typeface="Times New Roman" panose="02020603050405020304" pitchFamily="18" charset="0"/>
                <a:ea typeface="Times New Roman" panose="02020603050405020304" pitchFamily="18" charset="0"/>
              </a:rPr>
              <a:t>в </a:t>
            </a:r>
            <a:r>
              <a:rPr lang="ru-RU" sz="2000" i="1" dirty="0">
                <a:effectLst/>
                <a:latin typeface="Times New Roman" panose="02020603050405020304" pitchFamily="18" charset="0"/>
                <a:ea typeface="Times New Roman" panose="02020603050405020304" pitchFamily="18" charset="0"/>
              </a:rPr>
              <a:t>организационно-технических системах</a:t>
            </a:r>
            <a:r>
              <a:rPr lang="ru-RU" sz="2000" dirty="0">
                <a:effectLst/>
                <a:latin typeface="Times New Roman" panose="02020603050405020304" pitchFamily="18" charset="0"/>
                <a:ea typeface="Times New Roman" panose="02020603050405020304" pitchFamily="18" charset="0"/>
              </a:rPr>
              <a:t> независимо от того, в какой отрасли народного хозяйства эти системы используются. Системный анализ и теория систем – это научная дисциплина, в которой раскрываются механизмы и предлагаются конструктивные средства организации процессов принятия решений в сложных системах, взаимодействующих и существующих в динамически развивающихся средах. </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Поэтому особенно важным является начальное </a:t>
            </a:r>
            <a:r>
              <a:rPr lang="ru-RU" sz="2000" i="1" dirty="0">
                <a:effectLst/>
                <a:latin typeface="Times New Roman" panose="02020603050405020304" pitchFamily="18" charset="0"/>
                <a:ea typeface="Times New Roman" panose="02020603050405020304" pitchFamily="18" charset="0"/>
              </a:rPr>
              <a:t>представление предмета</a:t>
            </a:r>
            <a:r>
              <a:rPr lang="ru-RU" sz="2000" dirty="0">
                <a:effectLst/>
                <a:latin typeface="Times New Roman" panose="02020603050405020304" pitchFamily="18" charset="0"/>
                <a:ea typeface="Times New Roman" panose="02020603050405020304" pitchFamily="18" charset="0"/>
              </a:rPr>
              <a:t>, выработка </a:t>
            </a:r>
            <a:r>
              <a:rPr lang="ru-RU" sz="2000" i="1" dirty="0">
                <a:effectLst/>
                <a:latin typeface="Times New Roman" panose="02020603050405020304" pitchFamily="18" charset="0"/>
                <a:ea typeface="Times New Roman" panose="02020603050405020304" pitchFamily="18" charset="0"/>
              </a:rPr>
              <a:t>системного подхода</a:t>
            </a:r>
            <a:r>
              <a:rPr lang="ru-RU" sz="2000" dirty="0">
                <a:effectLst/>
                <a:latin typeface="Times New Roman" panose="02020603050405020304" pitchFamily="18" charset="0"/>
                <a:ea typeface="Times New Roman" panose="02020603050405020304" pitchFamily="18" charset="0"/>
              </a:rPr>
              <a:t> к изучению технических, производственных или социальных процессов и, самое главное, </a:t>
            </a:r>
            <a:r>
              <a:rPr lang="ru-RU" sz="2000" i="1" dirty="0">
                <a:effectLst/>
                <a:latin typeface="Times New Roman" panose="02020603050405020304" pitchFamily="18" charset="0"/>
                <a:ea typeface="Times New Roman" panose="02020603050405020304" pitchFamily="18" charset="0"/>
              </a:rPr>
              <a:t>формирование системного мышления</a:t>
            </a:r>
            <a:r>
              <a:rPr lang="ru-RU" sz="2000" dirty="0">
                <a:effectLst/>
                <a:latin typeface="Times New Roman" panose="02020603050405020304" pitchFamily="18" charset="0"/>
                <a:ea typeface="Times New Roman" panose="02020603050405020304" pitchFamily="18" charset="0"/>
              </a:rPr>
              <a:t>, которое в конечном счете и обеспечивает </a:t>
            </a:r>
            <a:r>
              <a:rPr lang="ru-RU" sz="2000" i="1" dirty="0">
                <a:effectLst/>
                <a:latin typeface="Times New Roman" panose="02020603050405020304" pitchFamily="18" charset="0"/>
                <a:ea typeface="Times New Roman" panose="02020603050405020304" pitchFamily="18" charset="0"/>
              </a:rPr>
              <a:t>успех</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в</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решении</a:t>
            </a:r>
            <a:r>
              <a:rPr lang="ru-RU" sz="2000" dirty="0">
                <a:effectLst/>
                <a:latin typeface="Times New Roman" panose="02020603050405020304" pitchFamily="18" charset="0"/>
                <a:ea typeface="Times New Roman" panose="02020603050405020304" pitchFamily="18" charset="0"/>
              </a:rPr>
              <a:t> самых сложных </a:t>
            </a:r>
            <a:r>
              <a:rPr lang="ru-RU" sz="2000" i="1" dirty="0">
                <a:effectLst/>
                <a:latin typeface="Times New Roman" panose="02020603050405020304" pitchFamily="18" charset="0"/>
                <a:ea typeface="Times New Roman" panose="02020603050405020304" pitchFamily="18" charset="0"/>
              </a:rPr>
              <a:t>задач</a:t>
            </a:r>
            <a:r>
              <a:rPr lang="ru-RU" sz="2000" dirty="0">
                <a:effectLst/>
                <a:latin typeface="Times New Roman" panose="02020603050405020304" pitchFamily="18" charset="0"/>
                <a:ea typeface="Times New Roman" panose="02020603050405020304" pitchFamily="18" charset="0"/>
              </a:rPr>
              <a:t> жизнедеятельности человека.</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Парадигма системного анализа (свод обязательных представлений) формируется положениями:</a:t>
            </a:r>
          </a:p>
          <a:p>
            <a:pPr marL="457200" indent="450000" algn="just">
              <a:lnSpc>
                <a:spcPct val="100000"/>
              </a:lnSpc>
              <a:spcBef>
                <a:spcPts val="0"/>
              </a:spcBef>
              <a:buFont typeface="Arial" panose="020B0604020202020204" pitchFamily="34" charset="0"/>
              <a:buAutoNum type="arabicParenR"/>
            </a:pPr>
            <a:r>
              <a:rPr lang="ru-RU" sz="2000" dirty="0">
                <a:effectLst/>
                <a:latin typeface="Times New Roman" panose="02020603050405020304" pitchFamily="18" charset="0"/>
                <a:ea typeface="Times New Roman" panose="02020603050405020304" pitchFamily="18" charset="0"/>
              </a:rPr>
              <a:t>начальных понятий;						4) теории систем;</a:t>
            </a:r>
          </a:p>
          <a:p>
            <a:pPr marL="457200" indent="450000" algn="just">
              <a:lnSpc>
                <a:spcPct val="100000"/>
              </a:lnSpc>
              <a:spcBef>
                <a:spcPts val="0"/>
              </a:spcBef>
              <a:buFont typeface="Arial" panose="020B0604020202020204" pitchFamily="34" charset="0"/>
              <a:buAutoNum type="arabicParenR"/>
            </a:pPr>
            <a:r>
              <a:rPr lang="ru-RU" sz="2000" dirty="0">
                <a:effectLst/>
                <a:latin typeface="Times New Roman" panose="02020603050405020304" pitchFamily="18" charset="0"/>
                <a:ea typeface="Times New Roman" panose="02020603050405020304" pitchFamily="18" charset="0"/>
              </a:rPr>
              <a:t>научного исследовании;					5) транзакционного анализа.</a:t>
            </a:r>
          </a:p>
          <a:p>
            <a:pPr marL="457200" indent="450000" algn="just">
              <a:lnSpc>
                <a:spcPct val="100000"/>
              </a:lnSpc>
              <a:spcBef>
                <a:spcPts val="0"/>
              </a:spcBef>
              <a:buAutoNum type="arabicParenR"/>
            </a:pPr>
            <a:r>
              <a:rPr lang="ru-RU" sz="2000" dirty="0">
                <a:effectLst/>
                <a:latin typeface="Times New Roman" panose="02020603050405020304" pitchFamily="18" charset="0"/>
                <a:ea typeface="Times New Roman" panose="02020603050405020304" pitchFamily="18" charset="0"/>
              </a:rPr>
              <a:t>системного метода;</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В предложенных материалах лекций раскрывается содержательность основных разделов в рамках проблематики управления, играющей существенную роль как в процессах анализа и синтеза систем, так и при организации процессов принятия управленческих решений.</a:t>
            </a:r>
            <a:endParaRPr lang="ru-RU" sz="2000" dirty="0"/>
          </a:p>
        </p:txBody>
      </p:sp>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193142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FB961B-6FFD-4876-AA14-A8060D196104}"/>
              </a:ext>
            </a:extLst>
          </p:cNvPr>
          <p:cNvSpPr>
            <a:spLocks noGrp="1"/>
          </p:cNvSpPr>
          <p:nvPr>
            <p:ph idx="1"/>
          </p:nvPr>
        </p:nvSpPr>
        <p:spPr>
          <a:xfrm>
            <a:off x="147535" y="1253331"/>
            <a:ext cx="11778575" cy="5361478"/>
          </a:xfrm>
        </p:spPr>
        <p:txBody>
          <a:bodyPr>
            <a:normAutofit/>
          </a:bodyPr>
          <a:lstStyle/>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Содержательная часть системного анализа или, по-другому, тот концептуальный базис, который, по существу, формирует методологию теории, основывается на нескольких идеях по восприятию и пониманию объекта и предмета исследования. Среди них особой значимостью отличаются те, которые определяют, </a:t>
            </a:r>
            <a:r>
              <a:rPr lang="ru-RU" sz="2000" i="1" dirty="0">
                <a:effectLst/>
                <a:latin typeface="Times New Roman" panose="02020603050405020304" pitchFamily="18" charset="0"/>
                <a:ea typeface="Times New Roman" panose="02020603050405020304" pitchFamily="18" charset="0"/>
              </a:rPr>
              <a:t>почему </a:t>
            </a:r>
            <a:r>
              <a:rPr lang="ru-RU" sz="2000" dirty="0">
                <a:effectLst/>
                <a:latin typeface="Times New Roman" panose="02020603050405020304" pitchFamily="18" charset="0"/>
                <a:ea typeface="Times New Roman" panose="02020603050405020304" pitchFamily="18" charset="0"/>
              </a:rPr>
              <a:t>вопросы функционирования системы принципиально обусловлены проблематикой управления.</a:t>
            </a:r>
          </a:p>
          <a:p>
            <a:pPr marL="0" indent="450000" algn="just">
              <a:lnSpc>
                <a:spcPct val="100000"/>
              </a:lnSpc>
              <a:spcBef>
                <a:spcPts val="0"/>
              </a:spcBef>
              <a:buNone/>
            </a:pPr>
            <a:r>
              <a:rPr lang="ru-RU" sz="2000" b="1" i="1" dirty="0">
                <a:effectLst/>
                <a:latin typeface="Times New Roman" panose="02020603050405020304" pitchFamily="18" charset="0"/>
                <a:ea typeface="Times New Roman" panose="02020603050405020304" pitchFamily="18" charset="0"/>
              </a:rPr>
              <a:t>Системное мышление</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это накопленное систематической практикой </a:t>
            </a:r>
            <a:r>
              <a:rPr lang="ru-RU" sz="2000" i="1" dirty="0">
                <a:effectLst/>
                <a:latin typeface="Times New Roman" panose="02020603050405020304" pitchFamily="18" charset="0"/>
                <a:ea typeface="Times New Roman" panose="02020603050405020304" pitchFamily="18" charset="0"/>
              </a:rPr>
              <a:t>умение</a:t>
            </a:r>
            <a:r>
              <a:rPr lang="ru-RU" sz="2000" dirty="0">
                <a:effectLst/>
                <a:latin typeface="Times New Roman" panose="02020603050405020304" pitchFamily="18" charset="0"/>
                <a:ea typeface="Times New Roman" panose="02020603050405020304" pitchFamily="18" charset="0"/>
              </a:rPr>
              <a:t> гармоничного </a:t>
            </a:r>
            <a:r>
              <a:rPr lang="ru-RU" sz="2000" i="1" dirty="0">
                <a:effectLst/>
                <a:latin typeface="Times New Roman" panose="02020603050405020304" pitchFamily="18" charset="0"/>
                <a:ea typeface="Times New Roman" panose="02020603050405020304" pitchFamily="18" charset="0"/>
              </a:rPr>
              <a:t>использования</a:t>
            </a:r>
            <a:r>
              <a:rPr lang="ru-RU" sz="2000" dirty="0">
                <a:effectLst/>
                <a:latin typeface="Times New Roman" panose="02020603050405020304" pitchFamily="18" charset="0"/>
                <a:ea typeface="Times New Roman" panose="02020603050405020304" pitchFamily="18" charset="0"/>
              </a:rPr>
              <a:t> традиционного и системного </a:t>
            </a:r>
            <a:r>
              <a:rPr lang="ru-RU" sz="2000" i="1" dirty="0">
                <a:effectLst/>
                <a:latin typeface="Times New Roman" panose="02020603050405020304" pitchFamily="18" charset="0"/>
                <a:ea typeface="Times New Roman" panose="02020603050405020304" pitchFamily="18" charset="0"/>
              </a:rPr>
              <a:t>подходов к организации исследования, проектирования, планирования и организации функционирования</a:t>
            </a:r>
            <a:r>
              <a:rPr lang="ru-RU" sz="2000" dirty="0">
                <a:effectLst/>
                <a:latin typeface="Times New Roman" panose="02020603050405020304" pitchFamily="18" charset="0"/>
                <a:ea typeface="Times New Roman" panose="02020603050405020304" pitchFamily="18" charset="0"/>
              </a:rPr>
              <a:t> систем. </a:t>
            </a:r>
          </a:p>
          <a:p>
            <a:pPr marL="0" indent="450000" algn="just">
              <a:lnSpc>
                <a:spcPct val="100000"/>
              </a:lnSpc>
              <a:spcBef>
                <a:spcPts val="0"/>
              </a:spcBef>
              <a:buNone/>
            </a:pPr>
            <a:r>
              <a:rPr lang="ru-RU" sz="2000" b="1" dirty="0">
                <a:effectLst/>
                <a:latin typeface="Times New Roman" panose="02020603050405020304" pitchFamily="18" charset="0"/>
                <a:ea typeface="Times New Roman" panose="02020603050405020304" pitchFamily="18" charset="0"/>
              </a:rPr>
              <a:t>Традиционный подход </a:t>
            </a:r>
            <a:r>
              <a:rPr lang="ru-RU" sz="2000" dirty="0">
                <a:effectLst/>
                <a:latin typeface="Times New Roman" panose="02020603050405020304" pitchFamily="18" charset="0"/>
                <a:ea typeface="Times New Roman" panose="02020603050405020304" pitchFamily="18" charset="0"/>
              </a:rPr>
              <a:t>(по проф. В.И. Скурихину) предусматривает </a:t>
            </a:r>
            <a:r>
              <a:rPr lang="ru-RU" sz="2000" i="1" dirty="0">
                <a:effectLst/>
                <a:latin typeface="Times New Roman" panose="02020603050405020304" pitchFamily="18" charset="0"/>
                <a:ea typeface="Times New Roman" panose="02020603050405020304" pitchFamily="18" charset="0"/>
              </a:rPr>
              <a:t>расчленение</a:t>
            </a:r>
            <a:r>
              <a:rPr lang="ru-RU" sz="2000" dirty="0">
                <a:effectLst/>
                <a:latin typeface="Times New Roman" panose="02020603050405020304" pitchFamily="18" charset="0"/>
                <a:ea typeface="Times New Roman" panose="02020603050405020304" pitchFamily="18" charset="0"/>
              </a:rPr>
              <a:t> изучаемого объекта на </a:t>
            </a:r>
            <a:r>
              <a:rPr lang="ru-RU" sz="2000" i="1" dirty="0">
                <a:effectLst/>
                <a:latin typeface="Times New Roman" panose="02020603050405020304" pitchFamily="18" charset="0"/>
                <a:ea typeface="Times New Roman" panose="02020603050405020304" pitchFamily="18" charset="0"/>
              </a:rPr>
              <a:t>составные элементы </a:t>
            </a:r>
            <a:r>
              <a:rPr lang="ru-RU" sz="2000" dirty="0">
                <a:effectLst/>
                <a:latin typeface="Times New Roman" panose="02020603050405020304" pitchFamily="18" charset="0"/>
                <a:ea typeface="Times New Roman" panose="02020603050405020304" pitchFamily="18" charset="0"/>
              </a:rPr>
              <a:t>и </a:t>
            </a:r>
            <a:r>
              <a:rPr lang="ru-RU" sz="2000" i="1" dirty="0">
                <a:effectLst/>
                <a:latin typeface="Times New Roman" panose="02020603050405020304" pitchFamily="18" charset="0"/>
                <a:ea typeface="Times New Roman" panose="02020603050405020304" pitchFamily="18" charset="0"/>
              </a:rPr>
              <a:t>определение поведения </a:t>
            </a:r>
            <a:r>
              <a:rPr lang="ru-RU" sz="2000" dirty="0">
                <a:effectLst/>
                <a:latin typeface="Times New Roman" panose="02020603050405020304" pitchFamily="18" charset="0"/>
                <a:ea typeface="Times New Roman" panose="02020603050405020304" pitchFamily="18" charset="0"/>
              </a:rPr>
              <a:t>сложного объекта как </a:t>
            </a:r>
            <a:r>
              <a:rPr lang="ru-RU" sz="2000" i="1" dirty="0">
                <a:effectLst/>
                <a:latin typeface="Times New Roman" panose="02020603050405020304" pitchFamily="18" charset="0"/>
                <a:ea typeface="Times New Roman" panose="02020603050405020304" pitchFamily="18" charset="0"/>
              </a:rPr>
              <a:t>результата</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объединения</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свойств</a:t>
            </a:r>
            <a:r>
              <a:rPr lang="ru-RU" sz="2000" dirty="0">
                <a:effectLst/>
                <a:latin typeface="Times New Roman" panose="02020603050405020304" pitchFamily="18" charset="0"/>
                <a:ea typeface="Times New Roman" panose="02020603050405020304" pitchFamily="18" charset="0"/>
              </a:rPr>
              <a:t> входящих в него частей. </a:t>
            </a:r>
          </a:p>
          <a:p>
            <a:pPr marL="0" indent="450000" algn="just">
              <a:lnSpc>
                <a:spcPct val="100000"/>
              </a:lnSpc>
              <a:spcBef>
                <a:spcPts val="0"/>
              </a:spcBef>
              <a:buNone/>
            </a:pPr>
            <a:r>
              <a:rPr lang="ru-RU" sz="2000" b="1" dirty="0">
                <a:effectLst/>
                <a:latin typeface="Times New Roman" panose="02020603050405020304" pitchFamily="18" charset="0"/>
                <a:ea typeface="Times New Roman" panose="02020603050405020304" pitchFamily="18" charset="0"/>
              </a:rPr>
              <a:t>Системный подход </a:t>
            </a:r>
            <a:r>
              <a:rPr lang="ru-RU" sz="2000" dirty="0">
                <a:effectLst/>
                <a:latin typeface="Times New Roman" panose="02020603050405020304" pitchFamily="18" charset="0"/>
                <a:ea typeface="Times New Roman" panose="02020603050405020304" pitchFamily="18" charset="0"/>
              </a:rPr>
              <a:t>исходит из того, что </a:t>
            </a:r>
            <a:r>
              <a:rPr lang="ru-RU" sz="2000" i="1" dirty="0">
                <a:effectLst/>
                <a:latin typeface="Times New Roman" panose="02020603050405020304" pitchFamily="18" charset="0"/>
                <a:ea typeface="Times New Roman" panose="02020603050405020304" pitchFamily="18" charset="0"/>
              </a:rPr>
              <a:t>целое обладает качествами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отсутствующими</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у</a:t>
            </a:r>
            <a:r>
              <a:rPr lang="ru-RU" sz="2000" dirty="0">
                <a:effectLst/>
                <a:latin typeface="Times New Roman" panose="02020603050405020304" pitchFamily="18" charset="0"/>
                <a:ea typeface="Times New Roman" panose="02020603050405020304" pitchFamily="18" charset="0"/>
              </a:rPr>
              <a:t> его </a:t>
            </a:r>
            <a:r>
              <a:rPr lang="ru-RU" sz="2000" i="1" dirty="0">
                <a:effectLst/>
                <a:latin typeface="Times New Roman" panose="02020603050405020304" pitchFamily="18" charset="0"/>
                <a:ea typeface="Times New Roman" panose="02020603050405020304" pitchFamily="18" charset="0"/>
              </a:rPr>
              <a:t>частей</a:t>
            </a:r>
            <a:r>
              <a:rPr lang="ru-RU" sz="2000" dirty="0">
                <a:effectLst/>
                <a:latin typeface="Times New Roman" panose="02020603050405020304" pitchFamily="18" charset="0"/>
                <a:ea typeface="Times New Roman" panose="02020603050405020304" pitchFamily="18" charset="0"/>
              </a:rPr>
              <a:t>, и поэтому </a:t>
            </a:r>
            <a:r>
              <a:rPr lang="ru-RU" sz="2000" i="1" dirty="0">
                <a:effectLst/>
                <a:latin typeface="Times New Roman" panose="02020603050405020304" pitchFamily="18" charset="0"/>
                <a:ea typeface="Times New Roman" panose="02020603050405020304" pitchFamily="18" charset="0"/>
              </a:rPr>
              <a:t>приоритетность</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целостности</a:t>
            </a:r>
            <a:r>
              <a:rPr lang="ru-RU" sz="2000" dirty="0">
                <a:effectLst/>
                <a:latin typeface="Times New Roman" panose="02020603050405020304" pitchFamily="18" charset="0"/>
                <a:ea typeface="Times New Roman" panose="02020603050405020304" pitchFamily="18" charset="0"/>
              </a:rPr>
              <a:t> должна являться </a:t>
            </a:r>
            <a:r>
              <a:rPr lang="ru-RU" sz="2000" i="1" dirty="0">
                <a:effectLst/>
                <a:latin typeface="Times New Roman" panose="02020603050405020304" pitchFamily="18" charset="0"/>
                <a:ea typeface="Times New Roman" panose="02020603050405020304" pitchFamily="18" charset="0"/>
              </a:rPr>
              <a:t>принципом</a:t>
            </a:r>
            <a:r>
              <a:rPr lang="ru-RU" sz="2000" dirty="0">
                <a:effectLst/>
                <a:latin typeface="Times New Roman" panose="02020603050405020304" pitchFamily="18" charset="0"/>
                <a:ea typeface="Times New Roman" panose="02020603050405020304" pitchFamily="18" charset="0"/>
              </a:rPr>
              <a:t> (то есть </a:t>
            </a:r>
            <a:r>
              <a:rPr lang="ru-RU" sz="2000" i="1" dirty="0">
                <a:effectLst/>
                <a:latin typeface="Times New Roman" panose="02020603050405020304" pitchFamily="18" charset="0"/>
                <a:ea typeface="Times New Roman" panose="02020603050405020304" pitchFamily="18" charset="0"/>
              </a:rPr>
              <a:t>руководящей идеей</a:t>
            </a: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при организации как исследований, так и функционирования систем. </a:t>
            </a:r>
          </a:p>
        </p:txBody>
      </p:sp>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569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FB961B-6FFD-4876-AA14-A8060D196104}"/>
              </a:ext>
            </a:extLst>
          </p:cNvPr>
          <p:cNvSpPr>
            <a:spLocks noGrp="1"/>
          </p:cNvSpPr>
          <p:nvPr>
            <p:ph idx="1"/>
          </p:nvPr>
        </p:nvSpPr>
        <p:spPr>
          <a:xfrm>
            <a:off x="89169" y="1253331"/>
            <a:ext cx="11875851" cy="5390660"/>
          </a:xfrm>
        </p:spPr>
        <p:txBody>
          <a:bodyPr>
            <a:normAutofit/>
          </a:bodyPr>
          <a:lstStyle/>
          <a:p>
            <a:pPr marL="0" indent="450000" algn="just">
              <a:lnSpc>
                <a:spcPct val="100000"/>
              </a:lnSpc>
              <a:spcBef>
                <a:spcPts val="0"/>
              </a:spcBef>
              <a:buNone/>
            </a:pPr>
            <a:r>
              <a:rPr lang="ru-RU" sz="2000" b="1" dirty="0">
                <a:effectLst/>
                <a:latin typeface="Times New Roman" panose="02020603050405020304" pitchFamily="18" charset="0"/>
                <a:ea typeface="Times New Roman" panose="02020603050405020304" pitchFamily="18" charset="0"/>
              </a:rPr>
              <a:t>Системный подход </a:t>
            </a:r>
            <a:r>
              <a:rPr lang="ru-RU" sz="2000" dirty="0">
                <a:effectLst/>
                <a:latin typeface="Times New Roman" panose="02020603050405020304" pitchFamily="18" charset="0"/>
                <a:ea typeface="Times New Roman" panose="02020603050405020304" pitchFamily="18" charset="0"/>
              </a:rPr>
              <a:t>требует непрерывной интеграции различных представлений о системе на каждом этапе её создания и подчинения частных целей её составляющих компонент общей цели функционирования системы. Основу подхода составляет </a:t>
            </a:r>
            <a:r>
              <a:rPr lang="ru-RU" sz="2000" i="1" dirty="0">
                <a:effectLst/>
                <a:latin typeface="Times New Roman" panose="02020603050405020304" pitchFamily="18" charset="0"/>
                <a:ea typeface="Times New Roman" panose="02020603050405020304" pitchFamily="18" charset="0"/>
              </a:rPr>
              <a:t>системный метод</a:t>
            </a:r>
            <a:r>
              <a:rPr lang="ru-RU" sz="2000" dirty="0">
                <a:effectLst/>
                <a:latin typeface="Times New Roman" panose="02020603050405020304" pitchFamily="18" charset="0"/>
                <a:ea typeface="Times New Roman" panose="02020603050405020304" pitchFamily="18" charset="0"/>
              </a:rPr>
              <a:t>. </a:t>
            </a:r>
          </a:p>
          <a:p>
            <a:pPr marL="0" indent="450000" algn="just">
              <a:lnSpc>
                <a:spcPct val="100000"/>
              </a:lnSpc>
              <a:spcBef>
                <a:spcPts val="0"/>
              </a:spcBef>
              <a:buNone/>
            </a:pPr>
            <a:r>
              <a:rPr lang="ru-RU" sz="2000" b="1" dirty="0">
                <a:effectLst/>
                <a:latin typeface="Times New Roman" panose="02020603050405020304" pitchFamily="18" charset="0"/>
                <a:ea typeface="Times New Roman" panose="02020603050405020304" pitchFamily="18" charset="0"/>
              </a:rPr>
              <a:t>Системный метод </a:t>
            </a:r>
            <a:r>
              <a:rPr lang="ru-RU" sz="2000" dirty="0">
                <a:effectLst/>
                <a:latin typeface="Times New Roman" panose="02020603050405020304" pitchFamily="18" charset="0"/>
                <a:ea typeface="Times New Roman" panose="02020603050405020304" pitchFamily="18" charset="0"/>
              </a:rPr>
              <a:t>(по проф. И.Т. Исаеву) - это: </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а) интерпретация принципов организованности систем; </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б) постулат о неразрывной связи всех форм движения (в системе);</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в) решение «проблемы начала», то есть установления первичных, исходных элементов, из которых конструируются целостные системы; </a:t>
            </a:r>
          </a:p>
          <a:p>
            <a:pPr marL="0" indent="450000" algn="just">
              <a:lnSpc>
                <a:spcPct val="100000"/>
              </a:lnSpc>
              <a:spcBef>
                <a:spcPts val="0"/>
              </a:spcBef>
              <a:buNone/>
            </a:pPr>
            <a:r>
              <a:rPr lang="ru-RU" sz="2000" dirty="0">
                <a:effectLst/>
                <a:latin typeface="Times New Roman" panose="02020603050405020304" pitchFamily="18" charset="0"/>
                <a:ea typeface="Times New Roman" panose="02020603050405020304" pitchFamily="18" charset="0"/>
              </a:rPr>
              <a:t>г) учет связей и отношений системы со средой в их единстве и развитии.</a:t>
            </a:r>
          </a:p>
          <a:p>
            <a:pPr marL="0" indent="450000" algn="just">
              <a:lnSpc>
                <a:spcPct val="100000"/>
              </a:lnSpc>
              <a:spcBef>
                <a:spcPts val="0"/>
              </a:spcBef>
              <a:buNone/>
            </a:pPr>
            <a:endParaRPr lang="ru-RU" sz="2000" dirty="0"/>
          </a:p>
        </p:txBody>
      </p:sp>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22716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67179EA8-DBF2-410E-A1B4-CBA7492657C7}"/>
              </a:ext>
            </a:extLst>
          </p:cNvPr>
          <p:cNvSpPr txBox="1"/>
          <p:nvPr/>
        </p:nvSpPr>
        <p:spPr>
          <a:xfrm>
            <a:off x="82683" y="1302071"/>
            <a:ext cx="11901793" cy="4708981"/>
          </a:xfrm>
          <a:prstGeom prst="rect">
            <a:avLst/>
          </a:prstGeom>
          <a:noFill/>
        </p:spPr>
        <p:txBody>
          <a:bodyPr wrap="square">
            <a:spAutoFit/>
          </a:bodyPr>
          <a:lstStyle/>
          <a:p>
            <a:pPr marL="0" indent="450000" algn="just">
              <a:buNone/>
            </a:pPr>
            <a:r>
              <a:rPr lang="ru-RU" sz="2000" dirty="0">
                <a:effectLst/>
                <a:latin typeface="Times New Roman" panose="02020603050405020304" pitchFamily="18" charset="0"/>
                <a:ea typeface="Times New Roman" panose="02020603050405020304" pitchFamily="18" charset="0"/>
              </a:rPr>
              <a:t>Жизненная необходимость использования или учёта </a:t>
            </a:r>
            <a:r>
              <a:rPr lang="ru-RU" sz="2000" i="1" dirty="0">
                <a:effectLst/>
                <a:latin typeface="Times New Roman" panose="02020603050405020304" pitchFamily="18" charset="0"/>
                <a:ea typeface="Times New Roman" panose="02020603050405020304" pitchFamily="18" charset="0"/>
              </a:rPr>
              <a:t>системного метода </a:t>
            </a:r>
            <a:r>
              <a:rPr lang="ru-RU" sz="2000" dirty="0">
                <a:effectLst/>
                <a:latin typeface="Times New Roman" panose="02020603050405020304" pitchFamily="18" charset="0"/>
                <a:ea typeface="Times New Roman" panose="02020603050405020304" pitchFamily="18" charset="0"/>
              </a:rPr>
              <a:t>(подхода в целом) наглядна на тривиальном примере. Хотим создать систему, которая обладала бы двумя свойствами: высокой манёвренностью при перемещении в пространстве и способностью оказания высоких физических усилий. Для этого систему организуем в виде объединения двух элементов, каждый из которых может обеспечить системе требуемое свойство. </a:t>
            </a:r>
          </a:p>
          <a:p>
            <a:pPr marL="0" indent="450000" algn="just">
              <a:buNone/>
            </a:pPr>
            <a:r>
              <a:rPr lang="ru-RU" sz="2000" dirty="0">
                <a:effectLst/>
                <a:latin typeface="Times New Roman" panose="02020603050405020304" pitchFamily="18" charset="0"/>
                <a:ea typeface="Times New Roman" panose="02020603050405020304" pitchFamily="18" charset="0"/>
              </a:rPr>
              <a:t>Однако сам факт объединения может внести в систему дополнительные качества, которые могут усилить качества каждого элемента, ослабить эти качества, либо полностью их нивелировать. Если в качестве элементов выбраны антилопа и львица, то можно вообще не достигнуть желаемых результатов, поскольку реален риск уничтожения одного из элементов системы. Скрещивание (объединение) осла и лошади или коня и ослицы приводят к ликвидации видов (мулы, лошаки). Монтаж на одной плате силовых и процессорных элементов может нарушить (изменить запроектированное) функционирование промышленного контроллера; желание увеличения частоты процессора требует уменьшения длины дорожек на плате, которые начинают играть роль антенн внешних сигналов; увеличение плотности радиоэлементов ведет к изменению теплового баланса и т.д.</a:t>
            </a:r>
          </a:p>
          <a:p>
            <a:pPr marL="0" indent="450000" algn="just">
              <a:buNone/>
            </a:pP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89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DA5F9544-C78F-42F2-9181-9BC835735B8E}"/>
              </a:ext>
            </a:extLst>
          </p:cNvPr>
          <p:cNvSpPr txBox="1"/>
          <p:nvPr/>
        </p:nvSpPr>
        <p:spPr>
          <a:xfrm>
            <a:off x="199416" y="1277635"/>
            <a:ext cx="11872609" cy="5078313"/>
          </a:xfrm>
          <a:prstGeom prst="rect">
            <a:avLst/>
          </a:prstGeom>
          <a:noFill/>
        </p:spPr>
        <p:txBody>
          <a:bodyPr wrap="square">
            <a:spAutoFit/>
          </a:bodyPr>
          <a:lstStyle/>
          <a:p>
            <a:pPr indent="450000" algn="just"/>
            <a:r>
              <a:rPr lang="ru-RU" sz="1800" dirty="0">
                <a:effectLst/>
                <a:latin typeface="Times New Roman" panose="02020603050405020304" pitchFamily="18" charset="0"/>
                <a:ea typeface="Times New Roman" panose="02020603050405020304" pitchFamily="18" charset="0"/>
              </a:rPr>
              <a:t>Если при </a:t>
            </a:r>
            <a:r>
              <a:rPr lang="ru-RU" sz="1800" i="1" dirty="0">
                <a:effectLst/>
                <a:latin typeface="Times New Roman" panose="02020603050405020304" pitchFamily="18" charset="0"/>
                <a:ea typeface="Times New Roman" panose="02020603050405020304" pitchFamily="18" charset="0"/>
              </a:rPr>
              <a:t>анализе</a:t>
            </a:r>
            <a:r>
              <a:rPr lang="ru-RU" sz="1800" dirty="0">
                <a:effectLst/>
                <a:latin typeface="Times New Roman" panose="02020603050405020304" pitchFamily="18" charset="0"/>
                <a:ea typeface="Times New Roman" panose="02020603050405020304" pitchFamily="18" charset="0"/>
              </a:rPr>
              <a:t> разнообразных явлений окружающей действительности традиционный подход может демонстрировать свою очень высокую эффективность, то </a:t>
            </a:r>
            <a:r>
              <a:rPr lang="ru-RU" sz="1800" i="1" dirty="0">
                <a:effectLst/>
                <a:latin typeface="Times New Roman" panose="02020603050405020304" pitchFamily="18" charset="0"/>
                <a:ea typeface="Times New Roman" panose="02020603050405020304" pitchFamily="18" charset="0"/>
              </a:rPr>
              <a:t>синтез</a:t>
            </a:r>
            <a:r>
              <a:rPr lang="ru-RU" sz="1800" dirty="0">
                <a:effectLst/>
                <a:latin typeface="Times New Roman" panose="02020603050405020304" pitchFamily="18" charset="0"/>
                <a:ea typeface="Times New Roman" panose="02020603050405020304" pitchFamily="18" charset="0"/>
              </a:rPr>
              <a:t> сложных современных систем осуществить без использования системного подхода попросту невозможно. </a:t>
            </a:r>
            <a:endParaRPr lang="ru-RU" sz="1050" dirty="0">
              <a:effectLst/>
              <a:latin typeface="Times New Roman" panose="02020603050405020304" pitchFamily="18" charset="0"/>
              <a:ea typeface="Times New Roman" panose="02020603050405020304" pitchFamily="18" charset="0"/>
            </a:endParaRPr>
          </a:p>
          <a:p>
            <a:pPr indent="450000" algn="just"/>
            <a:r>
              <a:rPr lang="ru-RU" sz="1800" dirty="0">
                <a:effectLst/>
                <a:latin typeface="Times New Roman" panose="02020603050405020304" pitchFamily="18" charset="0"/>
                <a:ea typeface="Times New Roman" panose="02020603050405020304" pitchFamily="18" charset="0"/>
              </a:rPr>
              <a:t>В </a:t>
            </a:r>
            <a:r>
              <a:rPr lang="ru-RU" sz="1800" i="1" dirty="0">
                <a:effectLst/>
                <a:latin typeface="Times New Roman" panose="02020603050405020304" pitchFamily="18" charset="0"/>
                <a:ea typeface="Times New Roman" panose="02020603050405020304" pitchFamily="18" charset="0"/>
              </a:rPr>
              <a:t>каждом конкретном случае</a:t>
            </a:r>
            <a:r>
              <a:rPr lang="ru-RU" sz="1800" dirty="0">
                <a:effectLst/>
                <a:latin typeface="Times New Roman" panose="02020603050405020304" pitchFamily="18" charset="0"/>
                <a:ea typeface="Times New Roman" panose="02020603050405020304" pitchFamily="18" charset="0"/>
              </a:rPr>
              <a:t> системный метод, задавая принцип организованности, решая «проблему начала» и разрешая вопросы связей и отношений со средой, по существу, приводит к </a:t>
            </a:r>
            <a:r>
              <a:rPr lang="ru-RU" sz="1800" i="1" dirty="0">
                <a:effectLst/>
                <a:latin typeface="Times New Roman" panose="02020603050405020304" pitchFamily="18" charset="0"/>
                <a:ea typeface="Times New Roman" panose="02020603050405020304" pitchFamily="18" charset="0"/>
              </a:rPr>
              <a:t>определенной</a:t>
            </a:r>
            <a:r>
              <a:rPr lang="ru-RU" sz="1800" dirty="0">
                <a:effectLst/>
                <a:latin typeface="Times New Roman" panose="02020603050405020304" pitchFamily="18" charset="0"/>
                <a:ea typeface="Times New Roman" panose="02020603050405020304" pitchFamily="18" charset="0"/>
              </a:rPr>
              <a:t> </a:t>
            </a:r>
            <a:r>
              <a:rPr lang="ru-RU" sz="1800" i="1" dirty="0">
                <a:effectLst/>
                <a:latin typeface="Times New Roman" panose="02020603050405020304" pitchFamily="18" charset="0"/>
                <a:ea typeface="Times New Roman" panose="02020603050405020304" pitchFamily="18" charset="0"/>
              </a:rPr>
              <a:t>жизнедеятельности</a:t>
            </a:r>
            <a:r>
              <a:rPr lang="ru-RU" sz="1800" dirty="0">
                <a:effectLst/>
                <a:latin typeface="Times New Roman" panose="02020603050405020304" pitchFamily="18" charset="0"/>
                <a:ea typeface="Times New Roman" panose="02020603050405020304" pitchFamily="18" charset="0"/>
              </a:rPr>
              <a:t> некой системы. </a:t>
            </a:r>
          </a:p>
          <a:p>
            <a:pPr indent="450000" algn="just"/>
            <a:r>
              <a:rPr lang="ru-RU" sz="1800" dirty="0">
                <a:effectLst/>
                <a:latin typeface="Times New Roman" panose="02020603050405020304" pitchFamily="18" charset="0"/>
                <a:ea typeface="Times New Roman" panose="02020603050405020304" pitchFamily="18" charset="0"/>
              </a:rPr>
              <a:t>Любая система как материальное образование (объект, процесс, явление) характеризуется своим вещественным (субстанция), энергетическим и организационным (структурно-информационным) содержанием, то есть некими своими ВЭО-компонентами. </a:t>
            </a:r>
          </a:p>
          <a:p>
            <a:pPr indent="450000" algn="just"/>
            <a:r>
              <a:rPr lang="ru-RU" sz="1800" dirty="0">
                <a:effectLst/>
                <a:latin typeface="Times New Roman" panose="02020603050405020304" pitchFamily="18" charset="0"/>
                <a:ea typeface="Times New Roman" panose="02020603050405020304" pitchFamily="18" charset="0"/>
              </a:rPr>
              <a:t>Поэтому можно полагать, что в простейшем виде «жизнедеятельность» конкретной системы </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 - это </a:t>
            </a:r>
            <a:r>
              <a:rPr lang="ru-RU" sz="1800" i="1" dirty="0">
                <a:effectLst/>
                <a:latin typeface="Times New Roman" panose="02020603050405020304" pitchFamily="18" charset="0"/>
                <a:ea typeface="Times New Roman" panose="02020603050405020304" pitchFamily="18" charset="0"/>
              </a:rPr>
              <a:t>изменение состояния </a:t>
            </a:r>
            <a:r>
              <a:rPr lang="ru-RU" sz="1800" dirty="0">
                <a:effectLst/>
                <a:latin typeface="Times New Roman" panose="02020603050405020304" pitchFamily="18" charset="0"/>
                <a:ea typeface="Times New Roman" panose="02020603050405020304" pitchFamily="18" charset="0"/>
              </a:rPr>
              <a:t>её вещественной, энергетической или структурно-информационной компонент в пространстве и времени в </a:t>
            </a:r>
            <a:r>
              <a:rPr lang="ru-RU" sz="1800" i="1" dirty="0">
                <a:effectLst/>
                <a:latin typeface="Times New Roman" panose="02020603050405020304" pitchFamily="18" charset="0"/>
                <a:ea typeface="Times New Roman" panose="02020603050405020304" pitchFamily="18" charset="0"/>
              </a:rPr>
              <a:t>границах заданной содержательности</a:t>
            </a:r>
            <a:r>
              <a:rPr lang="ru-RU" sz="1800" dirty="0">
                <a:effectLst/>
                <a:latin typeface="Times New Roman" panose="02020603050405020304" pitchFamily="18" charset="0"/>
                <a:ea typeface="Times New Roman" panose="02020603050405020304" pitchFamily="18" charset="0"/>
              </a:rPr>
              <a:t> этих неких ВЭО-компонент. Когда изменения приводят к тому, что содержательность ВЭО-компонент выходит за установленные границы, полагают, что жизненный цикл системы заканчивается и система </a:t>
            </a:r>
            <a:r>
              <a:rPr lang="ru-RU"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1800" dirty="0">
                <a:effectLst/>
                <a:latin typeface="Times New Roman" panose="02020603050405020304" pitchFamily="18" charset="0"/>
                <a:ea typeface="Times New Roman" panose="02020603050405020304" pitchFamily="18" charset="0"/>
              </a:rPr>
              <a:t> превращается в иное материальное образование. </a:t>
            </a:r>
          </a:p>
          <a:p>
            <a:pPr indent="450000" algn="just"/>
            <a:r>
              <a:rPr lang="ru-RU" sz="1800" dirty="0">
                <a:effectLst/>
                <a:latin typeface="Times New Roman" panose="02020603050405020304" pitchFamily="18" charset="0"/>
                <a:ea typeface="Times New Roman" panose="02020603050405020304" pitchFamily="18" charset="0"/>
              </a:rPr>
              <a:t>Жизнедеятельность </a:t>
            </a:r>
            <a:r>
              <a:rPr lang="ru-RU" sz="1800" i="1" dirty="0">
                <a:effectLst/>
                <a:latin typeface="Times New Roman" panose="02020603050405020304" pitchFamily="18" charset="0"/>
                <a:ea typeface="Times New Roman" panose="02020603050405020304" pitchFamily="18" charset="0"/>
              </a:rPr>
              <a:t>технического</a:t>
            </a:r>
            <a:r>
              <a:rPr lang="ru-RU" sz="1800" dirty="0">
                <a:effectLst/>
                <a:latin typeface="Times New Roman" panose="02020603050405020304" pitchFamily="18" charset="0"/>
                <a:ea typeface="Times New Roman" panose="02020603050405020304" pitchFamily="18" charset="0"/>
              </a:rPr>
              <a:t> изделия (устройства, агрегата, системы) принято определять интервалом времени от возникновения проектной идеи до ликвидации изделия, а сам процесс жизнедеятельности технической системы принято называть её функционированием. Абстрактное понятие </a:t>
            </a:r>
            <a:r>
              <a:rPr lang="ru-RU" sz="1800" i="1" dirty="0">
                <a:effectLst/>
                <a:latin typeface="Times New Roman" panose="02020603050405020304" pitchFamily="18" charset="0"/>
                <a:ea typeface="Times New Roman" panose="02020603050405020304" pitchFamily="18" charset="0"/>
              </a:rPr>
              <a:t>границ заданной содержательности</a:t>
            </a:r>
            <a:r>
              <a:rPr lang="ru-RU" sz="1800" dirty="0">
                <a:effectLst/>
                <a:latin typeface="Times New Roman" panose="02020603050405020304" pitchFamily="18" charset="0"/>
                <a:ea typeface="Times New Roman" panose="02020603050405020304" pitchFamily="18" charset="0"/>
              </a:rPr>
              <a:t> ВЭО-компонент может определяться по-разному. В технике эту абстракцию связывают с несколькими представлениями: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435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F335499B-99FE-4DE1-BB6A-D6FB5EF0ECC5}"/>
              </a:ext>
            </a:extLst>
          </p:cNvPr>
          <p:cNvSpPr txBox="1"/>
          <p:nvPr/>
        </p:nvSpPr>
        <p:spPr>
          <a:xfrm>
            <a:off x="150778" y="1280783"/>
            <a:ext cx="12041222" cy="5632311"/>
          </a:xfrm>
          <a:prstGeom prst="rect">
            <a:avLst/>
          </a:prstGeom>
          <a:noFill/>
        </p:spPr>
        <p:txBody>
          <a:bodyPr wrap="square">
            <a:spAutoFit/>
          </a:bodyPr>
          <a:lstStyle/>
          <a:p>
            <a:pPr indent="450000" algn="just">
              <a:buAutoNum type="arabicPeriod"/>
            </a:pPr>
            <a:r>
              <a:rPr lang="ru-RU" sz="2000" dirty="0">
                <a:effectLst/>
                <a:latin typeface="Times New Roman" panose="02020603050405020304" pitchFamily="18" charset="0"/>
                <a:ea typeface="Times New Roman" panose="02020603050405020304" pitchFamily="18" charset="0"/>
              </a:rPr>
              <a:t>С понятием </a:t>
            </a:r>
            <a:r>
              <a:rPr lang="ru-RU" sz="2000" b="1" i="1" dirty="0">
                <a:effectLst/>
                <a:latin typeface="Times New Roman" panose="02020603050405020304" pitchFamily="18" charset="0"/>
                <a:ea typeface="Times New Roman" panose="02020603050405020304" pitchFamily="18" charset="0"/>
              </a:rPr>
              <a:t>целевой функции</a:t>
            </a:r>
            <a:r>
              <a:rPr lang="ru-RU" sz="2000" i="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Система </a:t>
            </a:r>
            <a:r>
              <a:rPr lang="ru-RU"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effectLst/>
                <a:latin typeface="Times New Roman" panose="02020603050405020304" pitchFamily="18" charset="0"/>
                <a:ea typeface="Times New Roman" panose="02020603050405020304" pitchFamily="18" charset="0"/>
              </a:rPr>
              <a:t> прекращает быть системой </a:t>
            </a:r>
            <a:r>
              <a:rPr lang="ru-RU"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ru-RU" sz="2000" dirty="0">
                <a:effectLst/>
                <a:latin typeface="Times New Roman" panose="02020603050405020304" pitchFamily="18" charset="0"/>
                <a:ea typeface="Times New Roman" panose="02020603050405020304" pitchFamily="18" charset="0"/>
              </a:rPr>
              <a:t>, если её функционирование не удовлетворяет заданной (установленной) целевой функции или её функционирование характеризуется такой (текущей) целевой функцией, которая отличается от заданной целевой функции более, чем на заранее определенные величины. Как правило, целевые функции – это формальные модели деятельности в виде функциональных зависимостей или количественных соотношений, выражающих некие интегральные (обобщенные) критерии оценки чего-либо: качества изделий, уровня энергопотребления, теплового баланса, производительности, эффективности деятельности и пр.</a:t>
            </a:r>
          </a:p>
          <a:p>
            <a:pPr indent="450000" algn="just">
              <a:buFontTx/>
              <a:buAutoNum type="arabicPeriod"/>
            </a:pPr>
            <a:r>
              <a:rPr lang="ru-RU" sz="2000" dirty="0">
                <a:effectLst/>
                <a:latin typeface="Times New Roman" panose="02020603050405020304" pitchFamily="18" charset="0"/>
                <a:ea typeface="Times New Roman" panose="02020603050405020304" pitchFamily="18" charset="0"/>
              </a:rPr>
              <a:t>С понятием </a:t>
            </a:r>
            <a:r>
              <a:rPr lang="ru-RU" sz="2000" b="1" i="1" dirty="0">
                <a:effectLst/>
                <a:latin typeface="Times New Roman" panose="02020603050405020304" pitchFamily="18" charset="0"/>
                <a:ea typeface="Times New Roman" panose="02020603050405020304" pitchFamily="18" charset="0"/>
              </a:rPr>
              <a:t>формулировки</a:t>
            </a:r>
            <a:r>
              <a:rPr lang="ru-RU" sz="2000" dirty="0">
                <a:effectLst/>
                <a:latin typeface="Times New Roman" panose="02020603050405020304" pitchFamily="18" charset="0"/>
                <a:ea typeface="Times New Roman" panose="02020603050405020304" pitchFamily="18" charset="0"/>
              </a:rPr>
              <a:t> (на естественном языке) различных </a:t>
            </a:r>
            <a:r>
              <a:rPr lang="ru-RU" sz="2000" i="1" dirty="0">
                <a:effectLst/>
                <a:latin typeface="Times New Roman" panose="02020603050405020304" pitchFamily="18" charset="0"/>
                <a:ea typeface="Times New Roman" panose="02020603050405020304" pitchFamily="18" charset="0"/>
              </a:rPr>
              <a:t>проявлений</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характера функционирования</a:t>
            </a:r>
            <a:r>
              <a:rPr lang="ru-RU" sz="2000" dirty="0">
                <a:effectLst/>
                <a:latin typeface="Times New Roman" panose="02020603050405020304" pitchFamily="18" charset="0"/>
                <a:ea typeface="Times New Roman" panose="02020603050405020304" pitchFamily="18" charset="0"/>
              </a:rPr>
              <a:t> системы посредством других понятий, таких, как </a:t>
            </a:r>
            <a:r>
              <a:rPr lang="ru-RU" sz="2000" i="1" dirty="0">
                <a:effectLst/>
                <a:latin typeface="Times New Roman" panose="02020603050405020304" pitchFamily="18" charset="0"/>
                <a:ea typeface="Times New Roman" panose="02020603050405020304" pitchFamily="18" charset="0"/>
              </a:rPr>
              <a:t>качество, свойство или особенность</a:t>
            </a:r>
            <a:r>
              <a:rPr lang="ru-RU" sz="2000" dirty="0">
                <a:effectLst/>
                <a:latin typeface="Times New Roman" panose="02020603050405020304" pitchFamily="18" charset="0"/>
                <a:ea typeface="Times New Roman" panose="02020603050405020304" pitchFamily="18" charset="0"/>
              </a:rPr>
              <a:t> системы. Границы (допустимого) требуемого функционирования системы определяются набором свойств, которыми система должна обладать в процессе своей деятельности. Целевые функции могут не уточняться, а задаются свойства, которые проявляются или сопутствуют требуемому функционированию. При этом не накладывается ограничений на то, что сами свойства, вообще говоря, могут иметь формальное выражение.</a:t>
            </a:r>
          </a:p>
          <a:p>
            <a:pPr indent="450000" algn="just">
              <a:buAutoNum type="arabicPeriod"/>
            </a:pPr>
            <a:r>
              <a:rPr lang="ru-RU" sz="2000" dirty="0">
                <a:effectLst/>
                <a:latin typeface="Times New Roman" panose="02020603050405020304" pitchFamily="18" charset="0"/>
                <a:ea typeface="Times New Roman" panose="02020603050405020304" pitchFamily="18" charset="0"/>
              </a:rPr>
              <a:t>С понятием </a:t>
            </a:r>
            <a:r>
              <a:rPr lang="ru-RU" sz="2000" b="1" i="1" dirty="0">
                <a:effectLst/>
                <a:latin typeface="Times New Roman" panose="02020603050405020304" pitchFamily="18" charset="0"/>
                <a:ea typeface="Times New Roman" panose="02020603050405020304" pitchFamily="18" charset="0"/>
              </a:rPr>
              <a:t>формулировки</a:t>
            </a:r>
            <a:r>
              <a:rPr lang="ru-RU" sz="2000" b="1" dirty="0">
                <a:effectLst/>
                <a:latin typeface="Times New Roman" panose="02020603050405020304" pitchFamily="18" charset="0"/>
                <a:ea typeface="Times New Roman" panose="02020603050405020304" pitchFamily="18" charset="0"/>
              </a:rPr>
              <a:t> </a:t>
            </a:r>
            <a:r>
              <a:rPr lang="ru-RU" sz="2000" b="1" i="1" dirty="0">
                <a:effectLst/>
                <a:latin typeface="Times New Roman" panose="02020603050405020304" pitchFamily="18" charset="0"/>
                <a:ea typeface="Times New Roman" panose="02020603050405020304" pitchFamily="18" charset="0"/>
              </a:rPr>
              <a:t>смысла</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деятельности </a:t>
            </a:r>
            <a:r>
              <a:rPr lang="ru-RU" sz="2000" b="1" i="1" dirty="0">
                <a:effectLst/>
                <a:latin typeface="Times New Roman" panose="02020603050405020304" pitchFamily="18" charset="0"/>
                <a:ea typeface="Times New Roman" panose="02020603050405020304" pitchFamily="18" charset="0"/>
              </a:rPr>
              <a:t>на естественном языке</a:t>
            </a:r>
            <a:r>
              <a:rPr lang="ru-RU" sz="2000" dirty="0">
                <a:effectLst/>
                <a:latin typeface="Times New Roman" panose="02020603050405020304" pitchFamily="18" charset="0"/>
                <a:ea typeface="Times New Roman" panose="02020603050405020304" pitchFamily="18" charset="0"/>
              </a:rPr>
              <a:t>. При таком представлении </a:t>
            </a:r>
            <a:r>
              <a:rPr lang="ru-RU" sz="2000" i="1" dirty="0">
                <a:effectLst/>
                <a:latin typeface="Times New Roman" panose="02020603050405020304" pitchFamily="18" charset="0"/>
                <a:ea typeface="Times New Roman" panose="02020603050405020304" pitchFamily="18" charset="0"/>
              </a:rPr>
              <a:t>границ заданной содержательности</a:t>
            </a:r>
            <a:r>
              <a:rPr lang="ru-RU" sz="2000" dirty="0">
                <a:effectLst/>
                <a:latin typeface="Times New Roman" panose="02020603050405020304" pitchFamily="18" charset="0"/>
                <a:ea typeface="Times New Roman" panose="02020603050405020304" pitchFamily="18" charset="0"/>
              </a:rPr>
              <a:t> ВЭО-компонент саму формулировку обычно называют </a:t>
            </a:r>
            <a:r>
              <a:rPr lang="ru-RU" sz="2000" b="1" i="1" dirty="0">
                <a:effectLst/>
                <a:latin typeface="Times New Roman" panose="02020603050405020304" pitchFamily="18" charset="0"/>
                <a:ea typeface="Times New Roman" panose="02020603050405020304" pitchFamily="18" charset="0"/>
              </a:rPr>
              <a:t>целью</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системы. Несомненно, </a:t>
            </a:r>
            <a:r>
              <a:rPr lang="ru-RU" sz="2000" i="1" dirty="0">
                <a:effectLst/>
                <a:latin typeface="Times New Roman" panose="02020603050405020304" pitchFamily="18" charset="0"/>
                <a:ea typeface="Times New Roman" panose="02020603050405020304" pitchFamily="18" charset="0"/>
              </a:rPr>
              <a:t>цель</a:t>
            </a:r>
            <a:r>
              <a:rPr lang="ru-RU" sz="2000" dirty="0">
                <a:effectLst/>
                <a:latin typeface="Times New Roman" panose="02020603050405020304" pitchFamily="18" charset="0"/>
                <a:ea typeface="Times New Roman" panose="02020603050405020304" pitchFamily="18" charset="0"/>
              </a:rPr>
              <a:t> как лингвистическая модель представлений о границах содержательности семантически более ёмкая, чем формальная модель (целевая функция) или формулировки разных проявлений характера функционирования системы.</a:t>
            </a:r>
          </a:p>
        </p:txBody>
      </p:sp>
    </p:spTree>
    <p:extLst>
      <p:ext uri="{BB962C8B-B14F-4D97-AF65-F5344CB8AC3E}">
        <p14:creationId xmlns:p14="http://schemas.microsoft.com/office/powerpoint/2010/main" val="360811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3A98B782-AFA9-40B8-8E6A-53904683F952}"/>
              </a:ext>
            </a:extLst>
          </p:cNvPr>
          <p:cNvSpPr txBox="1"/>
          <p:nvPr/>
        </p:nvSpPr>
        <p:spPr>
          <a:xfrm>
            <a:off x="-12826" y="1154893"/>
            <a:ext cx="12204826" cy="4708981"/>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В общем, можно по-разному оценивать применимость терминов </a:t>
            </a:r>
            <a:r>
              <a:rPr lang="ru-RU" sz="2000" i="1" dirty="0">
                <a:effectLst/>
                <a:latin typeface="Times New Roman" panose="02020603050405020304" pitchFamily="18" charset="0"/>
                <a:ea typeface="Times New Roman" panose="02020603050405020304" pitchFamily="18" charset="0"/>
              </a:rPr>
              <a:t>цель</a:t>
            </a:r>
            <a:r>
              <a:rPr lang="ru-RU" sz="2000" dirty="0">
                <a:effectLst/>
                <a:latin typeface="Times New Roman" panose="02020603050405020304" pitchFamily="18" charset="0"/>
                <a:ea typeface="Times New Roman" panose="02020603050405020304" pitchFamily="18" charset="0"/>
              </a:rPr>
              <a:t> (смысл деятельности), </a:t>
            </a:r>
            <a:r>
              <a:rPr lang="ru-RU" sz="2000" i="1" dirty="0">
                <a:effectLst/>
                <a:latin typeface="Times New Roman" panose="02020603050405020304" pitchFamily="18" charset="0"/>
                <a:ea typeface="Times New Roman" panose="02020603050405020304" pitchFamily="18" charset="0"/>
              </a:rPr>
              <a:t>свойства</a:t>
            </a:r>
            <a:r>
              <a:rPr lang="ru-RU" sz="2000" dirty="0">
                <a:effectLst/>
                <a:latin typeface="Times New Roman" panose="02020603050405020304" pitchFamily="18" charset="0"/>
                <a:ea typeface="Times New Roman" panose="02020603050405020304" pitchFamily="18" charset="0"/>
              </a:rPr>
              <a:t> (качества, особенности) и </a:t>
            </a:r>
            <a:r>
              <a:rPr lang="ru-RU" sz="2000" i="1" dirty="0">
                <a:effectLst/>
                <a:latin typeface="Times New Roman" panose="02020603050405020304" pitchFamily="18" charset="0"/>
                <a:ea typeface="Times New Roman" panose="02020603050405020304" pitchFamily="18" charset="0"/>
              </a:rPr>
              <a:t>целевая функция</a:t>
            </a:r>
            <a:r>
              <a:rPr lang="ru-RU" sz="2000" dirty="0">
                <a:effectLst/>
                <a:latin typeface="Times New Roman" panose="02020603050405020304" pitchFamily="18" charset="0"/>
                <a:ea typeface="Times New Roman" panose="02020603050405020304" pitchFamily="18" charset="0"/>
              </a:rPr>
              <a:t>. Нередко все эти термины используются либо как синонимы, либо в зависимости от масштабности описываемой системы. Нередко это соответствует действительности. По-видимому, нюансы употребления определяются </a:t>
            </a:r>
            <a:r>
              <a:rPr lang="ru-RU" sz="2000" i="1" dirty="0">
                <a:effectLst/>
                <a:latin typeface="Times New Roman" panose="02020603050405020304" pitchFamily="18" charset="0"/>
                <a:ea typeface="Times New Roman" panose="02020603050405020304" pitchFamily="18" charset="0"/>
              </a:rPr>
              <a:t>местом наблюдателя</a:t>
            </a:r>
            <a:r>
              <a:rPr lang="ru-RU" sz="2000" dirty="0">
                <a:effectLst/>
                <a:latin typeface="Times New Roman" panose="02020603050405020304" pitchFamily="18" charset="0"/>
                <a:ea typeface="Times New Roman" panose="02020603050405020304" pitchFamily="18" charset="0"/>
              </a:rPr>
              <a:t>: когда человек абстрагирует себя от системы и среды («возносится» над ними), то он (наблюдатель) способен «</a:t>
            </a:r>
            <a:r>
              <a:rPr lang="ru-RU" sz="2000" i="1" dirty="0">
                <a:effectLst/>
                <a:latin typeface="Times New Roman" panose="02020603050405020304" pitchFamily="18" charset="0"/>
                <a:ea typeface="Times New Roman" panose="02020603050405020304" pitchFamily="18" charset="0"/>
              </a:rPr>
              <a:t>увидеть</a:t>
            </a:r>
            <a:r>
              <a:rPr lang="ru-RU" sz="2000" dirty="0">
                <a:effectLst/>
                <a:latin typeface="Times New Roman" panose="02020603050405020304" pitchFamily="18" charset="0"/>
                <a:ea typeface="Times New Roman" panose="02020603050405020304" pitchFamily="18" charset="0"/>
              </a:rPr>
              <a:t>» смысл деятельности, выразив его некоторой целью. </a:t>
            </a:r>
          </a:p>
          <a:p>
            <a:pPr indent="450000" algn="just"/>
            <a:r>
              <a:rPr lang="ru-RU" sz="2000" dirty="0">
                <a:effectLst/>
                <a:latin typeface="Times New Roman" panose="02020603050405020304" pitchFamily="18" charset="0"/>
                <a:ea typeface="Times New Roman" panose="02020603050405020304" pitchFamily="18" charset="0"/>
              </a:rPr>
              <a:t>В повседневной (</a:t>
            </a:r>
            <a:r>
              <a:rPr lang="ru-RU" sz="2000" i="1" dirty="0">
                <a:effectLst/>
                <a:latin typeface="Times New Roman" panose="02020603050405020304" pitchFamily="18" charset="0"/>
                <a:ea typeface="Times New Roman" panose="02020603050405020304" pitchFamily="18" charset="0"/>
              </a:rPr>
              <a:t>реальной</a:t>
            </a:r>
            <a:r>
              <a:rPr lang="ru-RU" sz="2000" dirty="0">
                <a:effectLst/>
                <a:latin typeface="Times New Roman" panose="02020603050405020304" pitchFamily="18" charset="0"/>
                <a:ea typeface="Times New Roman" panose="02020603050405020304" pitchFamily="18" charset="0"/>
              </a:rPr>
              <a:t>) практике в процессе взаимодействия с системой человек (почему-то) постоянно меняет свою функциональную принадлежность, являясь то составной частью системы, то составной частью среды, то участником их взаимодействия или творцом текущих отношений. Проявляя активность внутри такой «функциональной структуры», человек, как правило, явно воспринимает («</a:t>
            </a:r>
            <a:r>
              <a:rPr lang="ru-RU" sz="2000" i="1" dirty="0">
                <a:effectLst/>
                <a:latin typeface="Times New Roman" panose="02020603050405020304" pitchFamily="18" charset="0"/>
                <a:ea typeface="Times New Roman" panose="02020603050405020304" pitchFamily="18" charset="0"/>
              </a:rPr>
              <a:t>видит</a:t>
            </a:r>
            <a:r>
              <a:rPr lang="ru-RU" sz="2000" dirty="0">
                <a:effectLst/>
                <a:latin typeface="Times New Roman" panose="02020603050405020304" pitchFamily="18" charset="0"/>
                <a:ea typeface="Times New Roman" panose="02020603050405020304" pitchFamily="18" charset="0"/>
              </a:rPr>
              <a:t>») лишь отдельные проявления </a:t>
            </a:r>
            <a:r>
              <a:rPr lang="ru-RU" sz="2000" i="1" dirty="0">
                <a:effectLst/>
                <a:latin typeface="Times New Roman" panose="02020603050405020304" pitchFamily="18" charset="0"/>
                <a:ea typeface="Times New Roman" panose="02020603050405020304" pitchFamily="18" charset="0"/>
              </a:rPr>
              <a:t>характера функционирования</a:t>
            </a:r>
            <a:r>
              <a:rPr lang="ru-RU" sz="2000" dirty="0">
                <a:effectLst/>
                <a:latin typeface="Times New Roman" panose="02020603050405020304" pitchFamily="18" charset="0"/>
                <a:ea typeface="Times New Roman" panose="02020603050405020304" pitchFamily="18" charset="0"/>
              </a:rPr>
              <a:t>, то есть некоторые (иногда - все) </a:t>
            </a:r>
            <a:r>
              <a:rPr lang="ru-RU" sz="2000" i="1" dirty="0">
                <a:effectLst/>
                <a:latin typeface="Times New Roman" panose="02020603050405020304" pitchFamily="18" charset="0"/>
                <a:ea typeface="Times New Roman" panose="02020603050405020304" pitchFamily="18" charset="0"/>
              </a:rPr>
              <a:t>качества, свойства или особенности</a:t>
            </a:r>
            <a:r>
              <a:rPr lang="ru-RU" sz="2000" dirty="0">
                <a:effectLst/>
                <a:latin typeface="Times New Roman" panose="02020603050405020304" pitchFamily="18" charset="0"/>
                <a:ea typeface="Times New Roman" panose="02020603050405020304" pitchFamily="18" charset="0"/>
              </a:rPr>
              <a:t> системы. При этом воспринимая эти свойства, качества и особенности, он, как правило, осознаёт и выражает их разными лингвистическими формами, включая и то, что принято именовать целевыми функциями. </a:t>
            </a:r>
          </a:p>
          <a:p>
            <a:pPr indent="450000"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57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7C04F389-03D9-4AB1-9FBE-BFE1F8961C0B}"/>
              </a:ext>
            </a:extLst>
          </p:cNvPr>
          <p:cNvSpPr txBox="1"/>
          <p:nvPr/>
        </p:nvSpPr>
        <p:spPr>
          <a:xfrm>
            <a:off x="0" y="1154894"/>
            <a:ext cx="12192000" cy="5940088"/>
          </a:xfrm>
          <a:prstGeom prst="rect">
            <a:avLst/>
          </a:prstGeom>
          <a:noFill/>
        </p:spPr>
        <p:txBody>
          <a:bodyPr wrap="square">
            <a:spAutoFit/>
          </a:bodyPr>
          <a:lstStyle/>
          <a:p>
            <a:pPr indent="450000" algn="just"/>
            <a:r>
              <a:rPr lang="ru-RU" sz="2000" dirty="0">
                <a:effectLst/>
                <a:latin typeface="Times New Roman" panose="02020603050405020304" pitchFamily="18" charset="0"/>
                <a:ea typeface="Times New Roman" panose="02020603050405020304" pitchFamily="18" charset="0"/>
              </a:rPr>
              <a:t>Человеку понятны формулировки свойств (качеств, особенностей) системы на этническом языке и вполне естественно то, что и </a:t>
            </a:r>
            <a:r>
              <a:rPr lang="ru-RU" sz="2000" i="1" dirty="0">
                <a:effectLst/>
                <a:latin typeface="Times New Roman" panose="02020603050405020304" pitchFamily="18" charset="0"/>
                <a:ea typeface="Times New Roman" panose="02020603050405020304" pitchFamily="18" charset="0"/>
              </a:rPr>
              <a:t>границы заданной содержательности</a:t>
            </a:r>
            <a:r>
              <a:rPr lang="ru-RU" sz="2000" dirty="0">
                <a:effectLst/>
                <a:latin typeface="Times New Roman" panose="02020603050405020304" pitchFamily="18" charset="0"/>
                <a:ea typeface="Times New Roman" panose="02020603050405020304" pitchFamily="18" charset="0"/>
              </a:rPr>
              <a:t> ВЭО-компонент, и сам процесс функционирования, и оценки качества функционирования связываются им с наличием или отсутствием требуемых свойств системы. Изначально формулируется набор определенных свойств, и пока система (и среда) обладает этими свойствами, её функционирование рассматривается и оценивается как приемлемое (допустимое, требуемое). </a:t>
            </a:r>
          </a:p>
          <a:p>
            <a:pPr indent="450000" algn="just"/>
            <a:r>
              <a:rPr lang="ru-RU" sz="2000" dirty="0">
                <a:effectLst/>
                <a:latin typeface="Times New Roman" panose="02020603050405020304" pitchFamily="18" charset="0"/>
                <a:ea typeface="Times New Roman" panose="02020603050405020304" pitchFamily="18" charset="0"/>
              </a:rPr>
              <a:t>Процесс проектирования системы также подчиняется общей идее обеспечения </a:t>
            </a:r>
            <a:r>
              <a:rPr lang="ru-RU" sz="2000" i="1" dirty="0">
                <a:effectLst/>
                <a:latin typeface="Times New Roman" panose="02020603050405020304" pitchFamily="18" charset="0"/>
                <a:ea typeface="Times New Roman" panose="02020603050405020304" pitchFamily="18" charset="0"/>
              </a:rPr>
              <a:t>требуемых свойств</a:t>
            </a:r>
            <a:r>
              <a:rPr lang="ru-RU" sz="2000" dirty="0">
                <a:effectLst/>
                <a:latin typeface="Times New Roman" panose="02020603050405020304" pitchFamily="18" charset="0"/>
                <a:ea typeface="Times New Roman" panose="02020603050405020304" pitchFamily="18" charset="0"/>
              </a:rPr>
              <a:t> системы. Для этого система проектируется из отдельных </a:t>
            </a:r>
            <a:r>
              <a:rPr lang="ru-RU" sz="2000" i="1" dirty="0">
                <a:effectLst/>
                <a:latin typeface="Times New Roman" panose="02020603050405020304" pitchFamily="18" charset="0"/>
                <a:ea typeface="Times New Roman" panose="02020603050405020304" pitchFamily="18" charset="0"/>
              </a:rPr>
              <a:t>компонент</a:t>
            </a:r>
            <a:r>
              <a:rPr lang="ru-RU" sz="2000" dirty="0">
                <a:effectLst/>
                <a:latin typeface="Times New Roman" panose="02020603050405020304" pitchFamily="18" charset="0"/>
                <a:ea typeface="Times New Roman" panose="02020603050405020304" pitchFamily="18" charset="0"/>
              </a:rPr>
              <a:t>, между которыми </a:t>
            </a:r>
            <a:r>
              <a:rPr lang="ru-RU" sz="2000" i="1" dirty="0">
                <a:effectLst/>
                <a:latin typeface="Times New Roman" panose="02020603050405020304" pitchFamily="18" charset="0"/>
                <a:ea typeface="Times New Roman" panose="02020603050405020304" pitchFamily="18" charset="0"/>
              </a:rPr>
              <a:t>организуется взаимодействие</a:t>
            </a:r>
            <a:r>
              <a:rPr lang="ru-RU" sz="2000" dirty="0">
                <a:effectLst/>
                <a:latin typeface="Times New Roman" panose="02020603050405020304" pitchFamily="18" charset="0"/>
                <a:ea typeface="Times New Roman" panose="02020603050405020304" pitchFamily="18" charset="0"/>
              </a:rPr>
              <a:t>, обеспечивающее системе требуемые </a:t>
            </a:r>
            <a:r>
              <a:rPr lang="ru-RU" sz="2000" i="1" dirty="0">
                <a:effectLst/>
                <a:latin typeface="Times New Roman" panose="02020603050405020304" pitchFamily="18" charset="0"/>
                <a:ea typeface="Times New Roman" panose="02020603050405020304" pitchFamily="18" charset="0"/>
              </a:rPr>
              <a:t>свойства</a:t>
            </a:r>
            <a:r>
              <a:rPr lang="ru-RU" sz="2000" dirty="0">
                <a:effectLst/>
                <a:latin typeface="Times New Roman" panose="02020603050405020304" pitchFamily="18" charset="0"/>
                <a:ea typeface="Times New Roman" panose="02020603050405020304" pitchFamily="18" charset="0"/>
              </a:rPr>
              <a:t> (качества, особенности). Другими словами, и восприятие системы, и её проектирование связано с проявлениями самой структуры: </a:t>
            </a:r>
          </a:p>
          <a:p>
            <a:pPr indent="450000" algn="just"/>
            <a:r>
              <a:rPr lang="ru-RU" sz="2000" dirty="0">
                <a:effectLst/>
                <a:latin typeface="Times New Roman" panose="02020603050405020304" pitchFamily="18" charset="0"/>
                <a:ea typeface="Times New Roman" panose="02020603050405020304" pitchFamily="18" charset="0"/>
              </a:rPr>
              <a:t>а) структура определяет все возможные свойства, которыми может обладать система; </a:t>
            </a:r>
          </a:p>
          <a:p>
            <a:pPr indent="450000" algn="just"/>
            <a:r>
              <a:rPr lang="ru-RU" sz="2000" dirty="0">
                <a:effectLst/>
                <a:latin typeface="Times New Roman" panose="02020603050405020304" pitchFamily="18" charset="0"/>
                <a:ea typeface="Times New Roman" panose="02020603050405020304" pitchFamily="18" charset="0"/>
              </a:rPr>
              <a:t>б) для любого набора свойств существует некая «минимальная» структура, «порождающая» эти свойства (возможно, только в представлении человека).</a:t>
            </a:r>
          </a:p>
          <a:p>
            <a:pPr indent="450000" algn="just"/>
            <a:r>
              <a:rPr lang="ru-RU" sz="2000" dirty="0">
                <a:effectLst/>
                <a:latin typeface="Times New Roman" panose="02020603050405020304" pitchFamily="18" charset="0"/>
                <a:ea typeface="Times New Roman" panose="02020603050405020304" pitchFamily="18" charset="0"/>
              </a:rPr>
              <a:t>В системном плане наиболее значимыми и охватывающими </a:t>
            </a:r>
            <a:r>
              <a:rPr lang="ru-RU" sz="2000" i="1" dirty="0">
                <a:effectLst/>
                <a:latin typeface="Times New Roman" panose="02020603050405020304" pitchFamily="18" charset="0"/>
                <a:ea typeface="Times New Roman" panose="02020603050405020304" pitchFamily="18" charset="0"/>
              </a:rPr>
              <a:t>идеями</a:t>
            </a:r>
            <a:r>
              <a:rPr lang="ru-RU" sz="2000" dirty="0">
                <a:effectLst/>
                <a:latin typeface="Times New Roman" panose="02020603050405020304" pitchFamily="18" charset="0"/>
                <a:ea typeface="Times New Roman" panose="02020603050405020304" pitchFamily="18" charset="0"/>
              </a:rPr>
              <a:t> последних десятилетий являются: </a:t>
            </a:r>
          </a:p>
          <a:p>
            <a:pPr indent="450000" algn="just"/>
            <a:r>
              <a:rPr lang="ru-RU" sz="2000" dirty="0">
                <a:effectLst/>
                <a:latin typeface="Times New Roman" panose="02020603050405020304" pitchFamily="18" charset="0"/>
                <a:ea typeface="Times New Roman" panose="02020603050405020304" pitchFamily="18" charset="0"/>
              </a:rPr>
              <a:t>а) концептуальные представления о </a:t>
            </a:r>
            <a:r>
              <a:rPr lang="ru-RU" sz="2000" i="1" dirty="0">
                <a:effectLst/>
                <a:latin typeface="Times New Roman" panose="02020603050405020304" pitchFamily="18" charset="0"/>
                <a:ea typeface="Times New Roman" panose="02020603050405020304" pitchFamily="18" charset="0"/>
              </a:rPr>
              <a:t>системе</a:t>
            </a:r>
            <a:r>
              <a:rPr lang="ru-RU" sz="2000" dirty="0">
                <a:effectLst/>
                <a:latin typeface="Times New Roman" panose="02020603050405020304" pitchFamily="18" charset="0"/>
                <a:ea typeface="Times New Roman" panose="02020603050405020304" pitchFamily="18" charset="0"/>
              </a:rPr>
              <a:t> (вообще) прежде всего как о </a:t>
            </a:r>
            <a:r>
              <a:rPr lang="ru-RU" sz="2000" i="1" dirty="0">
                <a:effectLst/>
                <a:latin typeface="Times New Roman" panose="02020603050405020304" pitchFamily="18" charset="0"/>
                <a:ea typeface="Times New Roman" panose="02020603050405020304" pitchFamily="18" charset="0"/>
              </a:rPr>
              <a:t>системе управления</a:t>
            </a:r>
            <a:r>
              <a:rPr lang="ru-RU" sz="2000" dirty="0">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Косьмин С.Н., 2003)</a:t>
            </a:r>
            <a:endParaRPr lang="ru-RU" sz="2000" dirty="0">
              <a:effectLst/>
              <a:latin typeface="Times New Roman" panose="02020603050405020304" pitchFamily="18" charset="0"/>
              <a:ea typeface="Times New Roman" panose="02020603050405020304" pitchFamily="18" charset="0"/>
            </a:endParaRPr>
          </a:p>
          <a:p>
            <a:pPr indent="450000" algn="just"/>
            <a:r>
              <a:rPr lang="ru-RU" sz="2000" dirty="0">
                <a:effectLst/>
                <a:latin typeface="Times New Roman" panose="02020603050405020304" pitchFamily="18" charset="0"/>
                <a:ea typeface="Times New Roman" panose="02020603050405020304" pitchFamily="18" charset="0"/>
              </a:rPr>
              <a:t>б) концептуальные представления о </a:t>
            </a:r>
            <a:r>
              <a:rPr lang="ru-RU" sz="2000" i="1" dirty="0">
                <a:effectLst/>
                <a:latin typeface="Times New Roman" panose="02020603050405020304" pitchFamily="18" charset="0"/>
                <a:ea typeface="Times New Roman" panose="02020603050405020304" pitchFamily="18" charset="0"/>
              </a:rPr>
              <a:t>процессе проектирования</a:t>
            </a:r>
            <a:r>
              <a:rPr lang="ru-RU" sz="2000" dirty="0">
                <a:effectLst/>
                <a:latin typeface="Times New Roman" panose="02020603050405020304" pitchFamily="18" charset="0"/>
                <a:ea typeface="Times New Roman" panose="02020603050405020304" pitchFamily="18" charset="0"/>
              </a:rPr>
              <a:t> как </a:t>
            </a:r>
            <a:r>
              <a:rPr lang="ru-RU" sz="2000" i="1" dirty="0">
                <a:effectLst/>
                <a:latin typeface="Times New Roman" panose="02020603050405020304" pitchFamily="18" charset="0"/>
                <a:ea typeface="Times New Roman" panose="02020603050405020304" pitchFamily="18" charset="0"/>
              </a:rPr>
              <a:t>открытой системе управления</a:t>
            </a:r>
            <a:r>
              <a:rPr lang="ru-RU" sz="2000" dirty="0">
                <a:effectLst/>
                <a:latin typeface="Times New Roman" panose="02020603050405020304" pitchFamily="18" charset="0"/>
                <a:ea typeface="Times New Roman" panose="02020603050405020304" pitchFamily="18" charset="0"/>
              </a:rPr>
              <a:t> (методология </a:t>
            </a:r>
            <a:r>
              <a:rPr lang="ru-RU" sz="2000" dirty="0" err="1">
                <a:effectLst/>
                <a:latin typeface="Times New Roman" panose="02020603050405020304" pitchFamily="18" charset="0"/>
                <a:ea typeface="Times New Roman" panose="02020603050405020304" pitchFamily="18" charset="0"/>
              </a:rPr>
              <a:t>Тагучи</a:t>
            </a:r>
            <a:r>
              <a:rPr lang="ru-RU" sz="2000" dirty="0">
                <a:solidFill>
                  <a:srgbClr val="000000"/>
                </a:solidFill>
                <a:effectLst/>
                <a:latin typeface="Times New Roman" panose="02020603050405020304" pitchFamily="18" charset="0"/>
                <a:ea typeface="Times New Roman" panose="02020603050405020304" pitchFamily="18" charset="0"/>
              </a:rPr>
              <a:t>, 2001)</a:t>
            </a:r>
            <a:r>
              <a:rPr lang="ru-RU" sz="2000" dirty="0">
                <a:effectLst/>
                <a:latin typeface="Times New Roman" panose="02020603050405020304" pitchFamily="18" charset="0"/>
                <a:ea typeface="Times New Roman" panose="02020603050405020304" pitchFamily="18" charset="0"/>
              </a:rPr>
              <a:t>. </a:t>
            </a:r>
          </a:p>
          <a:p>
            <a:pPr indent="450000" algn="just"/>
            <a:r>
              <a:rPr lang="ru-RU" sz="2000" b="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77083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1513</Words>
  <Application>Microsoft Office PowerPoint</Application>
  <PresentationFormat>Широкоэкранный</PresentationFormat>
  <Paragraphs>43</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Times New Roman</vt:lpstr>
      <vt:lpstr>Тема Office</vt:lpstr>
      <vt:lpstr>Презентация   по дисциплине «Теория систем и системный анализ» на тему «Системное мышление»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8</cp:revision>
  <dcterms:created xsi:type="dcterms:W3CDTF">2020-11-19T18:50:46Z</dcterms:created>
  <dcterms:modified xsi:type="dcterms:W3CDTF">2020-11-19T19:28:48Z</dcterms:modified>
</cp:coreProperties>
</file>