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3" r:id="rId6"/>
    <p:sldId id="274" r:id="rId7"/>
    <p:sldId id="275" r:id="rId8"/>
    <p:sldId id="276" r:id="rId9"/>
    <p:sldId id="277"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A5A174-0BA9-4979-B635-A89D5072E99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E77E288-F5C7-49E8-9287-85421378C2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F774C85-D2AD-440A-97B3-4D3DE529ABA7}"/>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9B40632F-05E0-4A3F-B3D9-B763CEBFD83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D6A9B5-5AD2-4B3F-9365-604678800CEB}"/>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43815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607250-7435-47D1-A234-2DF6F5B2DF9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6FA580B-2D20-4B01-B06A-3C121D3E32C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1FB5577-AB71-4106-94FE-E2C3A9525743}"/>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36FA18BA-E797-429F-A254-D05A80325B8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BAEBC01-6300-4C98-800E-11A1AC99AD1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25371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950C0B8-2D8C-4ED0-8E48-F472158460D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B26559B-4E74-4EE6-8030-6DDE62DF0AB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C1BFE28-E447-4E8F-AFE9-AA945CBF8728}"/>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7318A342-C161-43B0-9D87-C53D051009A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1F57E5-EFCC-4694-A601-F3EA2179CED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06036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9B900C-F04D-409E-9DBD-EA499729A77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A69A320-6DD6-4B7B-B8D0-74F54C6D77D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C988ABA-B4A5-42E1-9EE1-99F04ED32A3D}"/>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ACD80B58-E97C-45DA-A29B-95C92F1893B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62935E-BA71-4301-A762-E60CA71FEB11}"/>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896715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10BF78-82C4-4C85-B788-86D3FEF3025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1B04B61-6212-45DF-AC70-E9C98810FB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1203E53-AAA3-444A-A877-2066DAB24E51}"/>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1BA19578-C321-421B-AD7B-92C1DAC04C9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8042B61-8AB2-41B9-A01B-E1B506922DEE}"/>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241227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C84491-023C-4DF7-A08A-F96CF99FEFA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2111638-34AD-4B2A-856C-59B9780FD8D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04F8B28-69E6-4DC3-B60C-8496186CCA1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546CEFA-3F7D-42E1-A1C6-F7D170865508}"/>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C4ABE0F0-016A-4A6A-9C8B-A909C0D9D8E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0830FC9-CEDF-4A53-877A-FD5186EC75B2}"/>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58044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B7D551-776C-466A-BAF4-E10F5E371EB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B3CBDF6-583F-48CD-B58B-F6466EB9A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E8A2958-F802-4C4F-AEE2-8190AC72980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3039870-F66B-4979-9C23-C3E05BF31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5399DF4-2B39-4732-AEEB-276CC858D00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4A6BB30-7816-4057-A003-A9C23C016BAF}"/>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8" name="Нижний колонтитул 7">
            <a:extLst>
              <a:ext uri="{FF2B5EF4-FFF2-40B4-BE49-F238E27FC236}">
                <a16:creationId xmlns:a16="http://schemas.microsoft.com/office/drawing/2014/main" id="{83A5FC17-5B2C-4E27-8318-F78109BB3DD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C90E9A5-A196-4806-8D9A-1E69A6865E26}"/>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280313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8C6949-C3C4-480E-BD82-A52D37409D8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E45EA763-0E5C-4155-80C7-A62FE4AF1036}"/>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4" name="Нижний колонтитул 3">
            <a:extLst>
              <a:ext uri="{FF2B5EF4-FFF2-40B4-BE49-F238E27FC236}">
                <a16:creationId xmlns:a16="http://schemas.microsoft.com/office/drawing/2014/main" id="{C58F810C-A45D-4C23-9A55-7133446A3A7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46F8C2F-E6D3-4835-9A3C-57E0C9DACDB2}"/>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128222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0BE6441-A0EF-4274-954E-7A47DC87588D}"/>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3" name="Нижний колонтитул 2">
            <a:extLst>
              <a:ext uri="{FF2B5EF4-FFF2-40B4-BE49-F238E27FC236}">
                <a16:creationId xmlns:a16="http://schemas.microsoft.com/office/drawing/2014/main" id="{85DAF812-D9C4-476E-AAA5-0599F2EF6B3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0C30F62-FFDA-4FC5-9640-0731B5890B7F}"/>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3887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EAC989-C9AB-4B6E-877F-BB8B9761DAE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D5AD70E8-4614-4D16-8204-2608EA9975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EDFA003-DD4B-473B-AF0D-32603C22C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6F801F1-99DF-4CCB-9FFE-CD6E322657B4}"/>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D8B800F8-0D44-4CDF-B9A4-F4323ACD071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3529F99-8D76-44BE-9A51-F9A213C6A334}"/>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8134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CD5A37-BF85-44AF-A635-013B3F31CF8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7E52B36-A220-478E-A8D8-AA87014304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D08CE75-4169-4BD6-9F84-27B29D2EC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EFB7366-3ED6-44B6-9456-DF97DC6443C2}"/>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8ACBF3FA-E7A0-4ECA-98A4-30E8DC19332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20C864E-A6F1-42E9-980E-B62B7A56897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8152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D5ACDA-03E2-4226-8A62-F4598BA766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152374D-6E49-435A-BB5D-FEADD725F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AC4B523-4B05-48B3-9322-5B308A6727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562E2F77-B001-405A-B70B-E6B7472393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21698E1-2F1A-42A1-9E3A-0C2335B31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1199-4A6D-438B-9CCC-743B9914ABEA}" type="slidenum">
              <a:rPr lang="ru-RU" smtClean="0"/>
              <a:t>‹#›</a:t>
            </a:fld>
            <a:endParaRPr lang="ru-RU"/>
          </a:p>
        </p:txBody>
      </p:sp>
    </p:spTree>
    <p:extLst>
      <p:ext uri="{BB962C8B-B14F-4D97-AF65-F5344CB8AC3E}">
        <p14:creationId xmlns:p14="http://schemas.microsoft.com/office/powerpoint/2010/main" val="305259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AD19CD-68D7-4A6C-A8C3-76007412713B}"/>
              </a:ext>
            </a:extLst>
          </p:cNvPr>
          <p:cNvSpPr>
            <a:spLocks noGrp="1"/>
          </p:cNvSpPr>
          <p:nvPr>
            <p:ph type="ctrTitle"/>
          </p:nvPr>
        </p:nvSpPr>
        <p:spPr>
          <a:xfrm>
            <a:off x="1524000" y="2569504"/>
            <a:ext cx="9144000" cy="1154894"/>
          </a:xfrm>
        </p:spPr>
        <p:txBody>
          <a:bodyPr>
            <a:noAutofit/>
          </a:bodyPr>
          <a:lstStyle/>
          <a:p>
            <a:r>
              <a:rPr lang="ru-RU" sz="3200" b="1" dirty="0">
                <a:latin typeface="Times New Roman" panose="02020603050405020304" pitchFamily="18" charset="0"/>
                <a:cs typeface="Times New Roman" panose="02020603050405020304" pitchFamily="18" charset="0"/>
              </a:rPr>
              <a:t>Презентация </a:t>
            </a:r>
            <a:br>
              <a:rPr lang="ru-RU" sz="3200" b="1" dirty="0">
                <a:latin typeface="Times New Roman" panose="02020603050405020304" pitchFamily="18" charset="0"/>
                <a:cs typeface="Times New Roman" panose="02020603050405020304" pitchFamily="18" charset="0"/>
              </a:rPr>
            </a:b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по дисциплине «Теория систем и системный анализ»</a:t>
            </a: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на тему «Системное мышление (продолжение)»</a:t>
            </a:r>
          </a:p>
        </p:txBody>
      </p:sp>
      <p:sp>
        <p:nvSpPr>
          <p:cNvPr id="3" name="Подзаголовок 2">
            <a:extLst>
              <a:ext uri="{FF2B5EF4-FFF2-40B4-BE49-F238E27FC236}">
                <a16:creationId xmlns:a16="http://schemas.microsoft.com/office/drawing/2014/main" id="{78D96FFB-8A78-4F1D-A602-0175CD1FEE65}"/>
              </a:ext>
            </a:extLst>
          </p:cNvPr>
          <p:cNvSpPr>
            <a:spLocks noGrp="1"/>
          </p:cNvSpPr>
          <p:nvPr>
            <p:ph type="subTitle" idx="1"/>
          </p:nvPr>
        </p:nvSpPr>
        <p:spPr>
          <a:xfrm>
            <a:off x="6945549" y="4419161"/>
            <a:ext cx="5246451" cy="2438839"/>
          </a:xfrm>
        </p:spPr>
        <p:txBody>
          <a:bodyPr>
            <a:normAutofit lnSpcReduction="10000"/>
          </a:bodyPr>
          <a:lstStyle/>
          <a:p>
            <a:pPr algn="r"/>
            <a:r>
              <a:rPr lang="ru-RU" sz="2400" dirty="0">
                <a:latin typeface="Times New Roman" panose="02020603050405020304" pitchFamily="18" charset="0"/>
                <a:cs typeface="Times New Roman" panose="02020603050405020304" pitchFamily="18" charset="0"/>
              </a:rPr>
              <a:t>Выполнил: Шорин В.Д.</a:t>
            </a:r>
          </a:p>
          <a:p>
            <a:pPr algn="r"/>
            <a:r>
              <a:rPr lang="ru-RU" sz="2400" dirty="0">
                <a:latin typeface="Times New Roman" panose="02020603050405020304" pitchFamily="18" charset="0"/>
                <a:cs typeface="Times New Roman" panose="02020603050405020304" pitchFamily="18" charset="0"/>
              </a:rPr>
              <a:t>ИПАИТ</a:t>
            </a:r>
          </a:p>
          <a:p>
            <a:pPr algn="r"/>
            <a:r>
              <a:rPr lang="ru-RU" sz="2400" dirty="0">
                <a:latin typeface="Times New Roman" panose="02020603050405020304" pitchFamily="18" charset="0"/>
                <a:cs typeface="Times New Roman" panose="02020603050405020304" pitchFamily="18" charset="0"/>
              </a:rPr>
              <a:t>Направление подготовки 09.03.04 Программная инженерия</a:t>
            </a:r>
          </a:p>
          <a:p>
            <a:pPr algn="r"/>
            <a:r>
              <a:rPr lang="ru-RU" sz="2400" dirty="0">
                <a:latin typeface="Times New Roman" panose="02020603050405020304" pitchFamily="18" charset="0"/>
                <a:cs typeface="Times New Roman" panose="02020603050405020304" pitchFamily="18" charset="0"/>
              </a:rPr>
              <a:t>Группа 71ПГ </a:t>
            </a:r>
          </a:p>
          <a:p>
            <a:pPr algn="r"/>
            <a:r>
              <a:rPr lang="ru-RU" sz="2400" dirty="0">
                <a:latin typeface="Times New Roman" panose="02020603050405020304" pitchFamily="18" charset="0"/>
                <a:cs typeface="Times New Roman" panose="02020603050405020304" pitchFamily="18" charset="0"/>
              </a:rPr>
              <a:t> </a:t>
            </a:r>
          </a:p>
          <a:p>
            <a:endParaRPr lang="ru-RU" dirty="0"/>
          </a:p>
        </p:txBody>
      </p:sp>
      <p:pic>
        <p:nvPicPr>
          <p:cNvPr id="4" name="Picture 2" descr="C:\Users\Design\Desktop\Презент\3.jpg">
            <a:extLst>
              <a:ext uri="{FF2B5EF4-FFF2-40B4-BE49-F238E27FC236}">
                <a16:creationId xmlns:a16="http://schemas.microsoft.com/office/drawing/2014/main" id="{8476580C-AB59-474E-9E68-072461D0FB23}"/>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Tree>
    <p:extLst>
      <p:ext uri="{BB962C8B-B14F-4D97-AF65-F5344CB8AC3E}">
        <p14:creationId xmlns:p14="http://schemas.microsoft.com/office/powerpoint/2010/main" val="3078293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6" name="TextBox 5">
            <a:extLst>
              <a:ext uri="{FF2B5EF4-FFF2-40B4-BE49-F238E27FC236}">
                <a16:creationId xmlns:a16="http://schemas.microsoft.com/office/drawing/2014/main" id="{37A9D831-E1E6-4051-8948-4F52980EF86A}"/>
              </a:ext>
            </a:extLst>
          </p:cNvPr>
          <p:cNvSpPr txBox="1"/>
          <p:nvPr/>
        </p:nvSpPr>
        <p:spPr>
          <a:xfrm>
            <a:off x="0" y="1154894"/>
            <a:ext cx="12204826" cy="5570756"/>
          </a:xfrm>
          <a:prstGeom prst="rect">
            <a:avLst/>
          </a:prstGeom>
          <a:noFill/>
        </p:spPr>
        <p:txBody>
          <a:bodyPr wrap="square">
            <a:spAutoFit/>
          </a:bodyPr>
          <a:lstStyle/>
          <a:p>
            <a:pPr algn="ctr"/>
            <a:r>
              <a:rPr lang="ru-RU" sz="2800" b="1" dirty="0">
                <a:effectLst/>
                <a:latin typeface="Times New Roman" panose="02020603050405020304" pitchFamily="18" charset="0"/>
                <a:ea typeface="Times New Roman" panose="02020603050405020304" pitchFamily="18" charset="0"/>
              </a:rPr>
              <a:t>1.1. Идея управления для обеспечения требуемого функционирования системы</a:t>
            </a:r>
            <a:endParaRPr lang="ru-RU" sz="2800" dirty="0">
              <a:effectLst/>
              <a:latin typeface="Times New Roman" panose="02020603050405020304" pitchFamily="18" charset="0"/>
              <a:ea typeface="Times New Roman" panose="02020603050405020304" pitchFamily="18" charset="0"/>
            </a:endParaRP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В простейшем случае структура системы (объекта) может представляться, по меньшей мере, следующим </a:t>
            </a:r>
            <a:r>
              <a:rPr lang="ru-RU" sz="2000" i="1" dirty="0">
                <a:solidFill>
                  <a:srgbClr val="000000"/>
                </a:solidFill>
                <a:effectLst/>
                <a:latin typeface="Times New Roman" panose="02020603050405020304" pitchFamily="18" charset="0"/>
                <a:ea typeface="Times New Roman" panose="02020603050405020304" pitchFamily="18" charset="0"/>
              </a:rPr>
              <a:t>базовым набором характеристик объекта</a:t>
            </a:r>
            <a:r>
              <a:rPr lang="ru-RU" sz="2000" dirty="0">
                <a:solidFill>
                  <a:srgbClr val="000000"/>
                </a:solidFill>
                <a:effectLst/>
                <a:latin typeface="Times New Roman" panose="02020603050405020304" pitchFamily="18" charset="0"/>
                <a:ea typeface="Times New Roman" panose="02020603050405020304" pitchFamily="18" charset="0"/>
              </a:rPr>
              <a:t>: </a:t>
            </a:r>
          </a:p>
          <a:p>
            <a:pPr marL="342900" indent="-342900" algn="just">
              <a:buFontTx/>
              <a:buChar char="-"/>
            </a:pPr>
            <a:r>
              <a:rPr lang="ru-RU" sz="2000" dirty="0">
                <a:solidFill>
                  <a:srgbClr val="000000"/>
                </a:solidFill>
                <a:effectLst/>
                <a:latin typeface="Times New Roman" panose="02020603050405020304" pitchFamily="18" charset="0"/>
                <a:ea typeface="Times New Roman" panose="02020603050405020304" pitchFamily="18" charset="0"/>
              </a:rPr>
              <a:t>элементной базой, то есть тем, из чего образован объект; </a:t>
            </a:r>
          </a:p>
          <a:p>
            <a:pPr marL="342900" indent="-342900" algn="just">
              <a:buFontTx/>
              <a:buChar char="-"/>
            </a:pPr>
            <a:r>
              <a:rPr lang="ru-RU" sz="2000" dirty="0">
                <a:solidFill>
                  <a:srgbClr val="000000"/>
                </a:solidFill>
                <a:effectLst/>
                <a:latin typeface="Times New Roman" panose="02020603050405020304" pitchFamily="18" charset="0"/>
                <a:ea typeface="Times New Roman" panose="02020603050405020304" pitchFamily="18" charset="0"/>
              </a:rPr>
              <a:t>внутренними взаимоотношениями объекта (отношения между элементами, состояния элементов, отношения между частями); </a:t>
            </a:r>
          </a:p>
          <a:p>
            <a:pPr marL="342900" indent="-342900" algn="just">
              <a:buFontTx/>
              <a:buChar char="-"/>
            </a:pPr>
            <a:r>
              <a:rPr lang="ru-RU" sz="2000" dirty="0">
                <a:solidFill>
                  <a:srgbClr val="000000"/>
                </a:solidFill>
                <a:effectLst/>
                <a:latin typeface="Times New Roman" panose="02020603050405020304" pitchFamily="18" charset="0"/>
                <a:ea typeface="Times New Roman" panose="02020603050405020304" pitchFamily="18" charset="0"/>
              </a:rPr>
              <a:t>внешними взаимоотношениями (“объект-среда“, “части объект-среда“); </a:t>
            </a:r>
          </a:p>
          <a:p>
            <a:pPr marL="342900" indent="-342900" algn="just">
              <a:buFontTx/>
              <a:buChar char="-"/>
            </a:pPr>
            <a:r>
              <a:rPr lang="ru-RU" sz="2000" dirty="0">
                <a:solidFill>
                  <a:srgbClr val="000000"/>
                </a:solidFill>
                <a:effectLst/>
                <a:latin typeface="Times New Roman" panose="02020603050405020304" pitchFamily="18" charset="0"/>
                <a:ea typeface="Times New Roman" panose="02020603050405020304" pitchFamily="18" charset="0"/>
              </a:rPr>
              <a:t>взаимоотношениями различных типов отношений (отношения над отношениями).</a:t>
            </a: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В целом, </a:t>
            </a:r>
            <a:r>
              <a:rPr lang="ru-RU" sz="2000" i="1" dirty="0">
                <a:solidFill>
                  <a:srgbClr val="000000"/>
                </a:solidFill>
                <a:effectLst/>
                <a:latin typeface="Times New Roman" panose="02020603050405020304" pitchFamily="18" charset="0"/>
                <a:ea typeface="Times New Roman" panose="02020603050405020304" pitchFamily="18" charset="0"/>
              </a:rPr>
              <a:t>базовый набор</a:t>
            </a:r>
            <a:r>
              <a:rPr lang="ru-RU" sz="2000" dirty="0">
                <a:solidFill>
                  <a:srgbClr val="000000"/>
                </a:solidFill>
                <a:effectLst/>
                <a:latin typeface="Times New Roman" panose="02020603050405020304" pitchFamily="18" charset="0"/>
                <a:ea typeface="Times New Roman" panose="02020603050405020304" pitchFamily="18" charset="0"/>
              </a:rPr>
              <a:t> позволяет представить границы единичных и особенных свойств любого технического объекта. Поэтому он может быть выбран в качестве основы при построении формальных моделей объекта (системы). Тогда в качестве </a:t>
            </a:r>
            <a:r>
              <a:rPr lang="ru-RU" sz="2000" i="1" dirty="0">
                <a:solidFill>
                  <a:srgbClr val="000000"/>
                </a:solidFill>
                <a:effectLst/>
                <a:latin typeface="Times New Roman" panose="02020603050405020304" pitchFamily="18" charset="0"/>
                <a:ea typeface="Times New Roman" panose="02020603050405020304" pitchFamily="18" charset="0"/>
              </a:rPr>
              <a:t>элементарных структурных единиц объекта </a:t>
            </a:r>
            <a:r>
              <a:rPr lang="ru-RU" sz="2000" dirty="0">
                <a:solidFill>
                  <a:srgbClr val="000000"/>
                </a:solidFill>
                <a:effectLst/>
                <a:latin typeface="Times New Roman" panose="02020603050405020304" pitchFamily="18" charset="0"/>
                <a:ea typeface="Times New Roman" panose="02020603050405020304" pitchFamily="18" charset="0"/>
              </a:rPr>
              <a:t>может быть выбрана </a:t>
            </a:r>
            <a:r>
              <a:rPr lang="ru-RU" sz="2000" i="1" dirty="0">
                <a:solidFill>
                  <a:srgbClr val="000000"/>
                </a:solidFill>
                <a:effectLst/>
                <a:latin typeface="Times New Roman" panose="02020603050405020304" pitchFamily="18" charset="0"/>
                <a:ea typeface="Times New Roman" panose="02020603050405020304" pitchFamily="18" charset="0"/>
              </a:rPr>
              <a:t>любая характеристика из сформулированного базового набора объекта</a:t>
            </a:r>
            <a:r>
              <a:rPr lang="ru-RU" sz="2000"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Будем полагать, что в формировании каждого требуемого качества (свойства) объекта участвует </a:t>
            </a:r>
            <a:r>
              <a:rPr lang="ru-RU" sz="2000" i="1" dirty="0">
                <a:solidFill>
                  <a:srgbClr val="000000"/>
                </a:solidFill>
                <a:effectLst/>
                <a:latin typeface="Times New Roman" panose="02020603050405020304" pitchFamily="18" charset="0"/>
                <a:ea typeface="Times New Roman" panose="02020603050405020304" pitchFamily="18" charset="0"/>
              </a:rPr>
              <a:t>ограниченное</a:t>
            </a:r>
            <a:r>
              <a:rPr lang="ru-RU" sz="2000" b="1" i="1" dirty="0">
                <a:solidFill>
                  <a:srgbClr val="000000"/>
                </a:solidFill>
                <a:effectLst/>
                <a:latin typeface="Times New Roman" panose="02020603050405020304" pitchFamily="18" charset="0"/>
                <a:ea typeface="Times New Roman" panose="02020603050405020304" pitchFamily="18" charset="0"/>
              </a:rPr>
              <a:t> </a:t>
            </a:r>
            <a:r>
              <a:rPr lang="ru-RU" sz="2000" i="1" dirty="0">
                <a:solidFill>
                  <a:srgbClr val="000000"/>
                </a:solidFill>
                <a:effectLst/>
                <a:latin typeface="Times New Roman" panose="02020603050405020304" pitchFamily="18" charset="0"/>
                <a:ea typeface="Times New Roman" panose="02020603050405020304" pitchFamily="18" charset="0"/>
              </a:rPr>
              <a:t>и конечное множество разнообразных элементов и “отношений”</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i="1" dirty="0">
                <a:solidFill>
                  <a:srgbClr val="000000"/>
                </a:solidFill>
                <a:effectLst/>
                <a:latin typeface="Times New Roman" panose="02020603050405020304" pitchFamily="18" charset="0"/>
                <a:ea typeface="Times New Roman" panose="02020603050405020304" pitchFamily="18" charset="0"/>
              </a:rPr>
              <a:t>элементарных структурных единиц объекта</a:t>
            </a:r>
            <a:r>
              <a:rPr lang="ru-RU" sz="2000" dirty="0">
                <a:solidFill>
                  <a:srgbClr val="000000"/>
                </a:solidFill>
                <a:effectLst/>
                <a:latin typeface="Times New Roman" panose="02020603050405020304" pitchFamily="18" charset="0"/>
                <a:ea typeface="Times New Roman" panose="02020603050405020304" pitchFamily="18" charset="0"/>
              </a:rPr>
              <a:t>). Будем также для простоты считать, что разные свойства обуславливаются различными (непересекающимися) наборами </a:t>
            </a:r>
            <a:r>
              <a:rPr lang="ru-RU" sz="2000" i="1" dirty="0">
                <a:solidFill>
                  <a:srgbClr val="000000"/>
                </a:solidFill>
                <a:effectLst/>
                <a:latin typeface="Times New Roman" panose="02020603050405020304" pitchFamily="18" charset="0"/>
                <a:ea typeface="Times New Roman" panose="02020603050405020304" pitchFamily="18" charset="0"/>
              </a:rPr>
              <a:t>элементарных структурных единиц объекта.</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95569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23A84528-BFDB-4242-B10A-81FDC811B24E}"/>
              </a:ext>
            </a:extLst>
          </p:cNvPr>
          <p:cNvSpPr txBox="1"/>
          <p:nvPr/>
        </p:nvSpPr>
        <p:spPr>
          <a:xfrm>
            <a:off x="0" y="1154893"/>
            <a:ext cx="12204826" cy="4870564"/>
          </a:xfrm>
          <a:prstGeom prst="rect">
            <a:avLst/>
          </a:prstGeom>
          <a:noFill/>
        </p:spPr>
        <p:txBody>
          <a:bodyPr wrap="square">
            <a:spAutoFit/>
          </a:bodyPr>
          <a:lstStyle/>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Требуемое функционирование системы означает наличие у системы требуемых свойств (качеств, особенностей). Поскольку наличие свойств обеспечивается соответствующими наборами </a:t>
            </a:r>
            <a:r>
              <a:rPr lang="ru-RU" sz="2000" i="1" dirty="0">
                <a:solidFill>
                  <a:srgbClr val="000000"/>
                </a:solidFill>
                <a:effectLst/>
                <a:latin typeface="Times New Roman" panose="02020603050405020304" pitchFamily="18" charset="0"/>
                <a:ea typeface="Times New Roman" panose="02020603050405020304" pitchFamily="18" charset="0"/>
              </a:rPr>
              <a:t>элементарных структурных единиц</a:t>
            </a:r>
            <a:r>
              <a:rPr lang="ru-RU" sz="2000" dirty="0">
                <a:solidFill>
                  <a:srgbClr val="000000"/>
                </a:solidFill>
                <a:effectLst/>
                <a:latin typeface="Times New Roman" panose="02020603050405020304" pitchFamily="18" charset="0"/>
                <a:ea typeface="Times New Roman" panose="02020603050405020304" pitchFamily="18" charset="0"/>
              </a:rPr>
              <a:t>, то можно утверждать, что </a:t>
            </a:r>
            <a:r>
              <a:rPr lang="ru-RU" sz="2000" i="1" dirty="0">
                <a:solidFill>
                  <a:srgbClr val="000000"/>
                </a:solidFill>
                <a:effectLst/>
                <a:latin typeface="Times New Roman" panose="02020603050405020304" pitchFamily="18" charset="0"/>
                <a:ea typeface="Times New Roman" panose="02020603050405020304" pitchFamily="18" charset="0"/>
              </a:rPr>
              <a:t>конкретная содержательность каждого свойства </a:t>
            </a:r>
            <a:r>
              <a:rPr lang="ru-RU" sz="2000" dirty="0">
                <a:solidFill>
                  <a:srgbClr val="000000"/>
                </a:solidFill>
                <a:effectLst/>
                <a:latin typeface="Times New Roman" panose="02020603050405020304" pitchFamily="18" charset="0"/>
                <a:ea typeface="Times New Roman" panose="02020603050405020304" pitchFamily="18" charset="0"/>
              </a:rPr>
              <a:t>системы</a:t>
            </a:r>
            <a:r>
              <a:rPr lang="ru-RU" sz="2000" i="1" dirty="0">
                <a:solidFill>
                  <a:srgbClr val="000000"/>
                </a:solidFill>
                <a:effectLst/>
                <a:latin typeface="Times New Roman" panose="02020603050405020304" pitchFamily="18" charset="0"/>
                <a:ea typeface="Times New Roman" panose="02020603050405020304" pitchFamily="18" charset="0"/>
              </a:rPr>
              <a:t> обуславливается соответствующими состояниями соответствующих элементарных структурных единиц системы</a:t>
            </a:r>
            <a:r>
              <a:rPr lang="ru-RU" sz="2000"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В таком случае обеспечение требуемого свойства системы – это наблюдение и регулирование (то есть контроль) </a:t>
            </a:r>
            <a:r>
              <a:rPr lang="ru-RU" sz="2000" i="1" dirty="0">
                <a:solidFill>
                  <a:srgbClr val="000000"/>
                </a:solidFill>
                <a:effectLst/>
                <a:latin typeface="Times New Roman" panose="02020603050405020304" pitchFamily="18" charset="0"/>
                <a:ea typeface="Times New Roman" panose="02020603050405020304" pitchFamily="18" charset="0"/>
              </a:rPr>
              <a:t>состояний соответствующих элементарных структурных единиц системы</a:t>
            </a:r>
            <a:r>
              <a:rPr lang="ru-RU" sz="2000" dirty="0">
                <a:solidFill>
                  <a:srgbClr val="000000"/>
                </a:solidFill>
                <a:effectLst/>
                <a:latin typeface="Times New Roman" panose="02020603050405020304" pitchFamily="18" charset="0"/>
                <a:ea typeface="Times New Roman" panose="02020603050405020304" pitchFamily="18" charset="0"/>
              </a:rPr>
              <a:t>. Если необходимо обеспечить объект наличием определенного свойства (или качества), надо осуществить контроль за каждым элементом и “отношением” (</a:t>
            </a:r>
            <a:r>
              <a:rPr lang="ru-RU" sz="2000" i="1" dirty="0">
                <a:solidFill>
                  <a:srgbClr val="000000"/>
                </a:solidFill>
                <a:effectLst/>
                <a:latin typeface="Times New Roman" panose="02020603050405020304" pitchFamily="18" charset="0"/>
                <a:ea typeface="Times New Roman" panose="02020603050405020304" pitchFamily="18" charset="0"/>
              </a:rPr>
              <a:t>элементарной структурной единицей</a:t>
            </a:r>
            <a:r>
              <a:rPr lang="ru-RU" sz="2000" dirty="0">
                <a:solidFill>
                  <a:srgbClr val="000000"/>
                </a:solidFill>
                <a:effectLst/>
                <a:latin typeface="Times New Roman" panose="02020603050405020304" pitchFamily="18" charset="0"/>
                <a:ea typeface="Times New Roman" panose="02020603050405020304" pitchFamily="18" charset="0"/>
              </a:rPr>
              <a:t>) объекта, которое участвует в формировании этого качества. </a:t>
            </a: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Контроль каждой требуемой элементарной структурной единицы объекта – это, </a:t>
            </a:r>
          </a:p>
          <a:p>
            <a:pPr marL="342900" indent="-342900" algn="just">
              <a:buFontTx/>
              <a:buChar char="-"/>
            </a:pPr>
            <a:r>
              <a:rPr lang="ru-RU" sz="2000" dirty="0">
                <a:solidFill>
                  <a:srgbClr val="000000"/>
                </a:solidFill>
                <a:effectLst/>
                <a:latin typeface="Times New Roman" panose="02020603050405020304" pitchFamily="18" charset="0"/>
                <a:ea typeface="Times New Roman" panose="02020603050405020304" pitchFamily="18" charset="0"/>
              </a:rPr>
              <a:t>во-первых, необходимый </a:t>
            </a:r>
            <a:r>
              <a:rPr lang="ru-RU" sz="2000" i="1" dirty="0">
                <a:solidFill>
                  <a:srgbClr val="000000"/>
                </a:solidFill>
                <a:effectLst/>
                <a:latin typeface="Times New Roman" panose="02020603050405020304" pitchFamily="18" charset="0"/>
                <a:ea typeface="Times New Roman" panose="02020603050405020304" pitchFamily="18" charset="0"/>
              </a:rPr>
              <a:t>обмен </a:t>
            </a:r>
            <a:r>
              <a:rPr lang="ru-RU" sz="2000" dirty="0">
                <a:solidFill>
                  <a:srgbClr val="000000"/>
                </a:solidFill>
                <a:effectLst/>
                <a:latin typeface="Times New Roman" panose="02020603050405020304" pitchFamily="18" charset="0"/>
                <a:ea typeface="Times New Roman" panose="02020603050405020304" pitchFamily="18" charset="0"/>
              </a:rPr>
              <a:t>воздействиями с конкретной элементарной структурной единицей </a:t>
            </a:r>
          </a:p>
          <a:p>
            <a:pPr marL="342900" indent="-342900" algn="just">
              <a:buFontTx/>
              <a:buChar char="-"/>
            </a:pPr>
            <a:r>
              <a:rPr lang="ru-RU" sz="2000" dirty="0">
                <a:solidFill>
                  <a:srgbClr val="000000"/>
                </a:solidFill>
                <a:effectLst/>
                <a:latin typeface="Times New Roman" panose="02020603050405020304" pitchFamily="18" charset="0"/>
                <a:ea typeface="Times New Roman" panose="02020603050405020304" pitchFamily="18" charset="0"/>
              </a:rPr>
              <a:t>во-вторых, это </a:t>
            </a:r>
            <a:r>
              <a:rPr lang="ru-RU" sz="2000" i="1" dirty="0">
                <a:solidFill>
                  <a:srgbClr val="000000"/>
                </a:solidFill>
                <a:effectLst/>
                <a:latin typeface="Times New Roman" panose="02020603050405020304" pitchFamily="18" charset="0"/>
                <a:ea typeface="Times New Roman" panose="02020603050405020304" pitchFamily="18" charset="0"/>
              </a:rPr>
              <a:t>требуемое </a:t>
            </a:r>
            <a:r>
              <a:rPr lang="ru-RU" sz="2000" dirty="0">
                <a:solidFill>
                  <a:srgbClr val="000000"/>
                </a:solidFill>
                <a:effectLst/>
                <a:latin typeface="Times New Roman" panose="02020603050405020304" pitchFamily="18" charset="0"/>
                <a:ea typeface="Times New Roman" panose="02020603050405020304" pitchFamily="18" charset="0"/>
              </a:rPr>
              <a:t>вещественное, энергетическое и информационное </a:t>
            </a:r>
            <a:r>
              <a:rPr lang="ru-RU" sz="2000" i="1" dirty="0">
                <a:solidFill>
                  <a:srgbClr val="000000"/>
                </a:solidFill>
                <a:effectLst/>
                <a:latin typeface="Times New Roman" panose="02020603050405020304" pitchFamily="18" charset="0"/>
                <a:ea typeface="Times New Roman" panose="02020603050405020304" pitchFamily="18" charset="0"/>
              </a:rPr>
              <a:t>воздействие</a:t>
            </a:r>
            <a:r>
              <a:rPr lang="ru-RU" sz="2000" dirty="0">
                <a:solidFill>
                  <a:srgbClr val="000000"/>
                </a:solidFill>
                <a:effectLst/>
                <a:latin typeface="Times New Roman" panose="02020603050405020304" pitchFamily="18" charset="0"/>
                <a:ea typeface="Times New Roman" panose="02020603050405020304" pitchFamily="18" charset="0"/>
              </a:rPr>
              <a:t> на элементарную структурную единицу </a:t>
            </a:r>
            <a:r>
              <a:rPr lang="ru-RU" sz="2000" i="1" dirty="0">
                <a:solidFill>
                  <a:srgbClr val="000000"/>
                </a:solidFill>
                <a:effectLst/>
                <a:latin typeface="Times New Roman" panose="02020603050405020304" pitchFamily="18" charset="0"/>
                <a:ea typeface="Times New Roman" panose="02020603050405020304" pitchFamily="18" charset="0"/>
              </a:rPr>
              <a:t>для поддержания (задания) её необходимого состояния. </a:t>
            </a:r>
            <a:r>
              <a:rPr lang="ru-RU" sz="2000" dirty="0">
                <a:solidFill>
                  <a:srgbClr val="000000"/>
                </a:solidFill>
                <a:effectLst/>
                <a:latin typeface="Times New Roman" panose="02020603050405020304" pitchFamily="18" charset="0"/>
                <a:ea typeface="Times New Roman" panose="02020603050405020304" pitchFamily="18" charset="0"/>
              </a:rPr>
              <a:t>То есть такого состояния, которое гарантирует наличие у системы требуемого свойства</a:t>
            </a:r>
            <a:r>
              <a:rPr lang="ru-RU" sz="2000" i="1" dirty="0">
                <a:solidFill>
                  <a:srgbClr val="000000"/>
                </a:solidFill>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endParaRPr lang="ru-RU" sz="105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2841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F318CB82-BD85-4A81-B131-BA97E2F826C1}"/>
              </a:ext>
            </a:extLst>
          </p:cNvPr>
          <p:cNvSpPr txBox="1"/>
          <p:nvPr/>
        </p:nvSpPr>
        <p:spPr>
          <a:xfrm>
            <a:off x="-12826" y="1154894"/>
            <a:ext cx="12204826" cy="5940088"/>
          </a:xfrm>
          <a:prstGeom prst="rect">
            <a:avLst/>
          </a:prstGeom>
          <a:noFill/>
        </p:spPr>
        <p:txBody>
          <a:bodyPr wrap="square">
            <a:spAutoFit/>
          </a:bodyPr>
          <a:lstStyle/>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По существу, этот обмен воздействиями есть реализация </a:t>
            </a:r>
            <a:r>
              <a:rPr lang="ru-RU" sz="2000" i="1" dirty="0">
                <a:solidFill>
                  <a:srgbClr val="000000"/>
                </a:solidFill>
                <a:effectLst/>
                <a:latin typeface="Times New Roman" panose="02020603050405020304" pitchFamily="18" charset="0"/>
                <a:ea typeface="Times New Roman" panose="02020603050405020304" pitchFamily="18" charset="0"/>
              </a:rPr>
              <a:t>замкнутого контура управления, </a:t>
            </a:r>
            <a:r>
              <a:rPr lang="ru-RU" sz="2000" dirty="0">
                <a:solidFill>
                  <a:srgbClr val="000000"/>
                </a:solidFill>
                <a:effectLst/>
                <a:latin typeface="Times New Roman" panose="02020603050405020304" pitchFamily="18" charset="0"/>
                <a:ea typeface="Times New Roman" panose="02020603050405020304" pitchFamily="18" charset="0"/>
              </a:rPr>
              <a:t>в котором в роли объекта управления выступают элементарные структурные единицы системы. Таким образом, требуемое </a:t>
            </a:r>
            <a:r>
              <a:rPr lang="ru-RU" sz="2000" i="1" dirty="0">
                <a:solidFill>
                  <a:srgbClr val="000000"/>
                </a:solidFill>
                <a:effectLst/>
                <a:latin typeface="Times New Roman" panose="02020603050405020304" pitchFamily="18" charset="0"/>
                <a:ea typeface="Times New Roman" panose="02020603050405020304" pitchFamily="18" charset="0"/>
              </a:rPr>
              <a:t>функционирование системы обеспечивается многообразием организованных на этой системе взаимодействующих контуров управления</a:t>
            </a:r>
            <a:r>
              <a:rPr lang="ru-RU" sz="2000" dirty="0">
                <a:solidFill>
                  <a:srgbClr val="000000"/>
                </a:solidFill>
                <a:effectLst/>
                <a:latin typeface="Times New Roman" panose="02020603050405020304" pitchFamily="18" charset="0"/>
                <a:ea typeface="Times New Roman" panose="02020603050405020304" pitchFamily="18" charset="0"/>
              </a:rPr>
              <a:t>, задающих требуемые состояния элементарным структурным единицам объекта. </a:t>
            </a: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Пример тривиальной иерархии структур управления, обеспечивающих требуемое функционирование системы, может быть выражен последовательностью:</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 функционирование системы – это набор контуров управления над каждым элементом объекта (системы); </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 функционирование системы – это набор контуров управления над каждым элементом объекта и контуров управления над каждым отношением между элементами объекта (системы); </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 функционирование системы - это набор контуров управления над каждым элементом объекта (управления), контуров управления над каждым отношением между элементами объекта (системы) и контуров управления над существующими контурами управления (контроль отношений над отношениями) и т.д.</a:t>
            </a:r>
            <a:endParaRPr lang="ru-RU" sz="2000" dirty="0">
              <a:effectLst/>
              <a:latin typeface="Times New Roman" panose="02020603050405020304" pitchFamily="18" charset="0"/>
              <a:ea typeface="Times New Roman" panose="02020603050405020304" pitchFamily="18" charset="0"/>
            </a:endParaRPr>
          </a:p>
          <a:p>
            <a:pPr marL="71755" indent="450000" algn="just"/>
            <a:r>
              <a:rPr lang="ru-RU" sz="2000" dirty="0">
                <a:effectLst/>
                <a:latin typeface="Times New Roman" panose="02020603050405020304" pitchFamily="18" charset="0"/>
                <a:ea typeface="Times New Roman" panose="02020603050405020304" pitchFamily="18" charset="0"/>
              </a:rPr>
              <a:t>Всё это, по сути, и определяет переход от системы вообще к системам </a:t>
            </a:r>
            <a:r>
              <a:rPr lang="ru-RU" sz="2000" i="1" dirty="0">
                <a:effectLst/>
                <a:latin typeface="Times New Roman" panose="02020603050405020304" pitchFamily="18" charset="0"/>
                <a:ea typeface="Times New Roman" panose="02020603050405020304" pitchFamily="18" charset="0"/>
              </a:rPr>
              <a:t>управления</a:t>
            </a:r>
            <a:r>
              <a:rPr lang="ru-RU" sz="2000" dirty="0">
                <a:effectLst/>
                <a:latin typeface="Times New Roman" panose="02020603050405020304" pitchFamily="18" charset="0"/>
                <a:ea typeface="Times New Roman" panose="02020603050405020304" pitchFamily="18" charset="0"/>
              </a:rPr>
              <a:t>, в частности, и переводит решение вопросов обеспечения требуемого функционирования системы в рамки проблематики систем управления.</a:t>
            </a:r>
          </a:p>
          <a:p>
            <a:pPr indent="450000" algn="just"/>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3354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AD3E2EC1-A29F-4E57-BC13-6B7D1ADDC8ED}"/>
              </a:ext>
            </a:extLst>
          </p:cNvPr>
          <p:cNvSpPr txBox="1"/>
          <p:nvPr/>
        </p:nvSpPr>
        <p:spPr>
          <a:xfrm>
            <a:off x="-12826" y="1154894"/>
            <a:ext cx="12204826" cy="4647426"/>
          </a:xfrm>
          <a:prstGeom prst="rect">
            <a:avLst/>
          </a:prstGeom>
          <a:noFill/>
        </p:spPr>
        <p:txBody>
          <a:bodyPr wrap="square">
            <a:spAutoFit/>
          </a:bodyPr>
          <a:lstStyle/>
          <a:p>
            <a:pPr algn="ctr"/>
            <a:r>
              <a:rPr lang="ru-RU" sz="2800" b="1" dirty="0">
                <a:effectLst/>
                <a:latin typeface="Times New Roman" panose="02020603050405020304" pitchFamily="18" charset="0"/>
                <a:ea typeface="Times New Roman" panose="02020603050405020304" pitchFamily="18" charset="0"/>
              </a:rPr>
              <a:t>1.2. Идея «системы управления» для организации процесса проектирования объекта</a:t>
            </a:r>
            <a:endParaRPr lang="ru-RU" sz="2800" dirty="0">
              <a:effectLst/>
              <a:latin typeface="Times New Roman" panose="02020603050405020304" pitchFamily="18" charset="0"/>
              <a:ea typeface="Times New Roman" panose="02020603050405020304" pitchFamily="18" charset="0"/>
            </a:endParaRPr>
          </a:p>
          <a:p>
            <a:pPr indent="269875" algn="just"/>
            <a:r>
              <a:rPr lang="ru-RU" sz="2000" dirty="0">
                <a:effectLst/>
                <a:latin typeface="Times New Roman" panose="02020603050405020304" pitchFamily="18" charset="0"/>
                <a:ea typeface="Times New Roman" panose="02020603050405020304" pitchFamily="18" charset="0"/>
              </a:rPr>
              <a:t>Создание объектов как организационно-технических систем – это, прежде всего, проектирование определенного уровня </a:t>
            </a:r>
            <a:r>
              <a:rPr lang="ru-RU" sz="2000" i="1" dirty="0">
                <a:effectLst/>
                <a:latin typeface="Times New Roman" panose="02020603050405020304" pitchFamily="18" charset="0"/>
                <a:ea typeface="Times New Roman" panose="02020603050405020304" pitchFamily="18" charset="0"/>
              </a:rPr>
              <a:t>качества</a:t>
            </a:r>
            <a:r>
              <a:rPr lang="ru-RU" sz="2000" dirty="0">
                <a:effectLst/>
                <a:latin typeface="Times New Roman" panose="02020603050405020304" pitchFamily="18" charset="0"/>
                <a:ea typeface="Times New Roman" panose="02020603050405020304" pitchFamily="18" charset="0"/>
              </a:rPr>
              <a:t> функционирования всего оборудования такой системы или </a:t>
            </a:r>
            <a:r>
              <a:rPr lang="ru-RU" sz="2000" i="1" dirty="0">
                <a:effectLst/>
                <a:latin typeface="Times New Roman" panose="02020603050405020304" pitchFamily="18" charset="0"/>
                <a:ea typeface="Times New Roman" panose="02020603050405020304" pitchFamily="18" charset="0"/>
              </a:rPr>
              <a:t>качества производимой в системе продукции</a:t>
            </a:r>
            <a:r>
              <a:rPr lang="ru-RU" sz="2000" dirty="0">
                <a:effectLst/>
                <a:latin typeface="Times New Roman" panose="02020603050405020304" pitchFamily="18" charset="0"/>
                <a:ea typeface="Times New Roman" panose="02020603050405020304" pitchFamily="18" charset="0"/>
              </a:rPr>
              <a:t>. </a:t>
            </a:r>
          </a:p>
          <a:p>
            <a:pPr indent="269875" algn="just"/>
            <a:r>
              <a:rPr lang="ru-RU" sz="2000" dirty="0">
                <a:effectLst/>
                <a:latin typeface="Times New Roman" panose="02020603050405020304" pitchFamily="18" charset="0"/>
                <a:ea typeface="Times New Roman" panose="02020603050405020304" pitchFamily="18" charset="0"/>
              </a:rPr>
              <a:t>Редко спроектированное, изготовленное и внедрённое в производство оборудование (устройство) полностью удовлетворяет человека («потребителя»). В процессе функционирования часто приходится констатировать недостаточную точность и надежность, неважное быстродействие, малую чувствительность и т.д. Почти всегда можно указать хотя бы один параметр (качества, функционирования), оставляющий желать лучшего. </a:t>
            </a:r>
          </a:p>
          <a:p>
            <a:pPr indent="269875" algn="just"/>
            <a:r>
              <a:rPr lang="ru-RU" sz="2000" dirty="0">
                <a:effectLst/>
                <a:latin typeface="Times New Roman" panose="02020603050405020304" pitchFamily="18" charset="0"/>
                <a:ea typeface="Times New Roman" panose="02020603050405020304" pitchFamily="18" charset="0"/>
              </a:rPr>
              <a:t>Причины явных или неявных отклонений от требуемых или желаемых норм разнообразны. Свой вклад вносят и субъективный фактор (неаккуратность разработчиков, недобросовестность изготовителей, безответственность при обеспечении условий эксплуатации), и объективные причины, связанные, подчас, с непредвиденными обстоятельствами реальной жизни.</a:t>
            </a:r>
          </a:p>
        </p:txBody>
      </p:sp>
    </p:spTree>
    <p:extLst>
      <p:ext uri="{BB962C8B-B14F-4D97-AF65-F5344CB8AC3E}">
        <p14:creationId xmlns:p14="http://schemas.microsoft.com/office/powerpoint/2010/main" val="194619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F51D38B6-175E-4DBB-A908-3C321ACE7371}"/>
              </a:ext>
            </a:extLst>
          </p:cNvPr>
          <p:cNvSpPr txBox="1"/>
          <p:nvPr/>
        </p:nvSpPr>
        <p:spPr>
          <a:xfrm>
            <a:off x="-12826" y="1154894"/>
            <a:ext cx="12204826" cy="5632311"/>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Конкретные условия эксплуатации (технологические среды), изменяющиеся требования производства, изменяющиеся запросы потребителей (внешней среды) делают событие удовлетворительного качества функционирования инженерного объекта недолговечным. Поэтому вполне понимаемо то, что действия специалиста направлены либо на </a:t>
            </a:r>
            <a:r>
              <a:rPr lang="ru-RU" sz="2000" i="1" dirty="0">
                <a:effectLst/>
                <a:latin typeface="Times New Roman" panose="02020603050405020304" pitchFamily="18" charset="0"/>
                <a:ea typeface="Times New Roman" panose="02020603050405020304" pitchFamily="18" charset="0"/>
              </a:rPr>
              <a:t>удержание </a:t>
            </a:r>
            <a:r>
              <a:rPr lang="ru-RU" sz="2000" dirty="0">
                <a:effectLst/>
                <a:latin typeface="Times New Roman" panose="02020603050405020304" pitchFamily="18" charset="0"/>
                <a:ea typeface="Times New Roman" panose="02020603050405020304" pitchFamily="18" charset="0"/>
              </a:rPr>
              <a:t>достигнутого уровня качества функционирования, либо на </a:t>
            </a:r>
            <a:r>
              <a:rPr lang="ru-RU" sz="2000" i="1" dirty="0">
                <a:effectLst/>
                <a:latin typeface="Times New Roman" panose="02020603050405020304" pitchFamily="18" charset="0"/>
                <a:ea typeface="Times New Roman" panose="02020603050405020304" pitchFamily="18" charset="0"/>
              </a:rPr>
              <a:t>улучшение </a:t>
            </a:r>
            <a:r>
              <a:rPr lang="ru-RU" sz="2000" dirty="0">
                <a:effectLst/>
                <a:latin typeface="Times New Roman" panose="02020603050405020304" pitchFamily="18" charset="0"/>
                <a:ea typeface="Times New Roman" panose="02020603050405020304" pitchFamily="18" charset="0"/>
              </a:rPr>
              <a:t>показателей качества оборудования. И акции </a:t>
            </a:r>
            <a:r>
              <a:rPr lang="ru-RU" sz="2000" i="1" dirty="0">
                <a:effectLst/>
                <a:latin typeface="Times New Roman" panose="02020603050405020304" pitchFamily="18" charset="0"/>
                <a:ea typeface="Times New Roman" panose="02020603050405020304" pitchFamily="18" charset="0"/>
              </a:rPr>
              <a:t>удержания</a:t>
            </a:r>
            <a:r>
              <a:rPr lang="ru-RU" sz="2000" dirty="0">
                <a:effectLst/>
                <a:latin typeface="Times New Roman" panose="02020603050405020304" pitchFamily="18" charset="0"/>
                <a:ea typeface="Times New Roman" panose="02020603050405020304" pitchFamily="18" charset="0"/>
              </a:rPr>
              <a:t>, и акции </a:t>
            </a:r>
            <a:r>
              <a:rPr lang="ru-RU" sz="2000" i="1" dirty="0">
                <a:effectLst/>
                <a:latin typeface="Times New Roman" panose="02020603050405020304" pitchFamily="18" charset="0"/>
                <a:ea typeface="Times New Roman" panose="02020603050405020304" pitchFamily="18" charset="0"/>
              </a:rPr>
              <a:t>улучшения</a:t>
            </a:r>
            <a:r>
              <a:rPr lang="ru-RU" sz="2000" dirty="0">
                <a:effectLst/>
                <a:latin typeface="Times New Roman" panose="02020603050405020304" pitchFamily="18" charset="0"/>
                <a:ea typeface="Times New Roman" panose="02020603050405020304" pitchFamily="18" charset="0"/>
              </a:rPr>
              <a:t> означают в реальности осуществление дополнительного </a:t>
            </a:r>
            <a:r>
              <a:rPr lang="ru-RU" sz="2000" i="1" dirty="0">
                <a:effectLst/>
                <a:latin typeface="Times New Roman" panose="02020603050405020304" pitchFamily="18" charset="0"/>
                <a:ea typeface="Times New Roman" panose="02020603050405020304" pitchFamily="18" charset="0"/>
              </a:rPr>
              <a:t>проектирования</a:t>
            </a:r>
            <a:r>
              <a:rPr lang="ru-RU" sz="2000" dirty="0">
                <a:effectLst/>
                <a:latin typeface="Times New Roman" panose="02020603050405020304" pitchFamily="18" charset="0"/>
                <a:ea typeface="Times New Roman" panose="02020603050405020304" pitchFamily="18" charset="0"/>
              </a:rPr>
              <a:t> («</a:t>
            </a:r>
            <a:r>
              <a:rPr lang="ru-RU" sz="2000" dirty="0" err="1">
                <a:effectLst/>
                <a:latin typeface="Times New Roman" panose="02020603050405020304" pitchFamily="18" charset="0"/>
                <a:ea typeface="Times New Roman" panose="02020603050405020304" pitchFamily="18" charset="0"/>
              </a:rPr>
              <a:t>допроектирования</a:t>
            </a:r>
            <a:r>
              <a:rPr lang="ru-RU" sz="2000" dirty="0">
                <a:effectLst/>
                <a:latin typeface="Times New Roman" panose="02020603050405020304" pitchFamily="18" charset="0"/>
                <a:ea typeface="Times New Roman" panose="02020603050405020304" pitchFamily="18" charset="0"/>
              </a:rPr>
              <a:t>», «перепроектирования» и т.п. доработки) в процессе эксплуатации (</a:t>
            </a:r>
            <a:r>
              <a:rPr lang="ru-RU" sz="2000" i="1" dirty="0">
                <a:effectLst/>
                <a:latin typeface="Times New Roman" panose="02020603050405020304" pitchFamily="18" charset="0"/>
                <a:ea typeface="Times New Roman" panose="02020603050405020304" pitchFamily="18" charset="0"/>
              </a:rPr>
              <a:t>функционирования</a:t>
            </a:r>
            <a:r>
              <a:rPr lang="ru-RU" sz="2000" dirty="0">
                <a:effectLst/>
                <a:latin typeface="Times New Roman" panose="02020603050405020304" pitchFamily="18" charset="0"/>
                <a:ea typeface="Times New Roman" panose="02020603050405020304" pitchFamily="18" charset="0"/>
              </a:rPr>
              <a:t>). </a:t>
            </a:r>
          </a:p>
          <a:p>
            <a:pPr marR="26035" indent="450000" algn="just">
              <a:tabLst>
                <a:tab pos="2637155" algn="ctr"/>
                <a:tab pos="5274310" algn="r"/>
                <a:tab pos="2637155" algn="ctr"/>
                <a:tab pos="5274310" algn="r"/>
                <a:tab pos="6858000" algn="r"/>
              </a:tabLst>
            </a:pPr>
            <a:r>
              <a:rPr lang="ru-RU" sz="2000" dirty="0">
                <a:effectLst/>
                <a:latin typeface="Times New Roman" panose="02020603050405020304" pitchFamily="18" charset="0"/>
                <a:ea typeface="Times New Roman" panose="02020603050405020304" pitchFamily="18" charset="0"/>
              </a:rPr>
              <a:t>В результате содержательность жизненного цикла инженерного объекта как: </a:t>
            </a:r>
          </a:p>
          <a:p>
            <a:pPr marR="25400" indent="450000" algn="ctr">
              <a:tabLst>
                <a:tab pos="2637155" algn="ctr"/>
                <a:tab pos="5274310" algn="r"/>
                <a:tab pos="449580" algn="l"/>
              </a:tabLst>
            </a:pPr>
            <a:r>
              <a:rPr lang="ru-RU" sz="2000" dirty="0">
                <a:effectLst/>
                <a:latin typeface="Times New Roman" panose="02020603050405020304" pitchFamily="18" charset="0"/>
                <a:ea typeface="Times New Roman" panose="02020603050405020304" pitchFamily="18" charset="0"/>
              </a:rPr>
              <a:t>«</a:t>
            </a:r>
            <a:r>
              <a:rPr lang="ru-RU" sz="2000" i="1" dirty="0">
                <a:effectLst/>
                <a:latin typeface="Times New Roman" panose="02020603050405020304" pitchFamily="18" charset="0"/>
                <a:ea typeface="Times New Roman" panose="02020603050405020304" pitchFamily="18" charset="0"/>
              </a:rPr>
              <a:t>проектирование - изготовление - эксплуатация – ликвидация</a:t>
            </a:r>
            <a:r>
              <a:rPr lang="ru-RU" sz="2000" dirty="0">
                <a:effectLst/>
                <a:latin typeface="Times New Roman" panose="02020603050405020304" pitchFamily="18" charset="0"/>
                <a:ea typeface="Times New Roman" panose="02020603050405020304" pitchFamily="18" charset="0"/>
              </a:rPr>
              <a:t>» 			(1)</a:t>
            </a:r>
          </a:p>
          <a:p>
            <a:pPr marR="26035" indent="450000" algn="just">
              <a:tabLst>
                <a:tab pos="2637155" algn="ctr"/>
                <a:tab pos="5274310" algn="r"/>
                <a:tab pos="2637155" algn="ctr"/>
                <a:tab pos="5274310" algn="r"/>
                <a:tab pos="6858000" algn="r"/>
              </a:tabLst>
            </a:pPr>
            <a:r>
              <a:rPr lang="ru-RU" sz="2000" dirty="0">
                <a:effectLst/>
                <a:latin typeface="Times New Roman" panose="02020603050405020304" pitchFamily="18" charset="0"/>
                <a:ea typeface="Times New Roman" panose="02020603050405020304" pitchFamily="18" charset="0"/>
              </a:rPr>
              <a:t>в реальности представляется последовательностью с несколько иными акцентами в этапах реализации: </a:t>
            </a:r>
          </a:p>
          <a:p>
            <a:pPr marR="26035" indent="450000" algn="ctr">
              <a:tabLst>
                <a:tab pos="2637155" algn="ctr"/>
                <a:tab pos="5274310" algn="r"/>
                <a:tab pos="2637155" algn="ctr"/>
                <a:tab pos="5274310" algn="r"/>
                <a:tab pos="6858000" algn="r"/>
              </a:tabLst>
            </a:pPr>
            <a:r>
              <a:rPr lang="ru-RU" sz="2000" dirty="0">
                <a:effectLst/>
                <a:latin typeface="Times New Roman" panose="02020603050405020304" pitchFamily="18" charset="0"/>
                <a:ea typeface="Times New Roman" panose="02020603050405020304" pitchFamily="18" charset="0"/>
              </a:rPr>
              <a:t>	«проектирование – изготовление – эксплуатация» </a:t>
            </a:r>
            <a:r>
              <a:rPr lang="ru-RU" sz="2000" b="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«проектирование (доработки) – модернизация («изготовление дополнительных «узлов») - эксплуатация»</a:t>
            </a:r>
            <a:r>
              <a:rPr lang="ru-RU" sz="2000" b="1" dirty="0">
                <a:effectLst/>
                <a:latin typeface="Times New Roman" panose="02020603050405020304" pitchFamily="18" charset="0"/>
                <a:ea typeface="Times New Roman" panose="02020603050405020304" pitchFamily="18" charset="0"/>
              </a:rPr>
              <a:t> → </a:t>
            </a:r>
            <a:r>
              <a:rPr lang="ru-RU" sz="2000" dirty="0">
                <a:effectLst/>
                <a:latin typeface="Times New Roman" panose="02020603050405020304" pitchFamily="18" charset="0"/>
                <a:ea typeface="Times New Roman" panose="02020603050405020304" pitchFamily="18" charset="0"/>
              </a:rPr>
              <a:t>«проектирование (доработки) – модернизация («изготовление дополнительных «узлов») - эксплуатация»</a:t>
            </a:r>
            <a:r>
              <a:rPr lang="ru-RU" sz="2000" b="1" dirty="0">
                <a:effectLst/>
                <a:latin typeface="Times New Roman" panose="02020603050405020304" pitchFamily="18" charset="0"/>
                <a:ea typeface="Times New Roman" panose="02020603050405020304" pitchFamily="18" charset="0"/>
              </a:rPr>
              <a:t> → </a:t>
            </a:r>
            <a:r>
              <a:rPr lang="ru-RU" sz="2000" dirty="0">
                <a:effectLst/>
                <a:latin typeface="Times New Roman" panose="02020603050405020304" pitchFamily="18" charset="0"/>
                <a:ea typeface="Times New Roman" panose="02020603050405020304" pitchFamily="18" charset="0"/>
              </a:rPr>
              <a:t>,…,→«проектирование (доработки) – модернизация («изготовление дополнительных «узлов») - эксплуатация»</a:t>
            </a:r>
            <a:r>
              <a:rPr lang="ru-RU" sz="2000" b="1" dirty="0">
                <a:effectLst/>
                <a:latin typeface="Times New Roman" panose="02020603050405020304" pitchFamily="18" charset="0"/>
                <a:ea typeface="Times New Roman" panose="02020603050405020304" pitchFamily="18" charset="0"/>
              </a:rPr>
              <a:t> → </a:t>
            </a:r>
            <a:r>
              <a:rPr lang="ru-RU" sz="2000" dirty="0">
                <a:effectLst/>
                <a:latin typeface="Times New Roman" panose="02020603050405020304" pitchFamily="18" charset="0"/>
                <a:ea typeface="Times New Roman" panose="02020603050405020304" pitchFamily="18" charset="0"/>
              </a:rPr>
              <a:t>«ликвидация».	 (2)</a:t>
            </a:r>
          </a:p>
          <a:p>
            <a:pPr indent="450000" algn="just"/>
            <a:r>
              <a:rPr lang="ru-RU" sz="2000" dirty="0">
                <a:effectLst/>
                <a:latin typeface="Times New Roman" panose="02020603050405020304" pitchFamily="18" charset="0"/>
                <a:ea typeface="Times New Roman" panose="02020603050405020304" pitchFamily="18" charset="0"/>
              </a:rPr>
              <a:t>Вопросы проектирования в процессе (2) на протяжении всего «жизненного цикла» играют существенную роль в обеспечении текущих свойств инженерного объекта и текущего требуемого качества его функционирования и, таким образом, являются </a:t>
            </a:r>
            <a:r>
              <a:rPr lang="ru-RU" sz="2000" i="1" dirty="0">
                <a:effectLst/>
                <a:latin typeface="Times New Roman" panose="02020603050405020304" pitchFamily="18" charset="0"/>
                <a:ea typeface="Times New Roman" panose="02020603050405020304" pitchFamily="18" charset="0"/>
              </a:rPr>
              <a:t>сопутствующей</a:t>
            </a:r>
            <a:r>
              <a:rPr lang="ru-RU" sz="2000" dirty="0">
                <a:effectLst/>
                <a:latin typeface="Times New Roman" panose="02020603050405020304" pitchFamily="18" charset="0"/>
                <a:ea typeface="Times New Roman" panose="02020603050405020304" pitchFamily="18" charset="0"/>
              </a:rPr>
              <a:t> технологией при любых формах функционирования.</a:t>
            </a:r>
          </a:p>
        </p:txBody>
      </p:sp>
    </p:spTree>
    <p:extLst>
      <p:ext uri="{BB962C8B-B14F-4D97-AF65-F5344CB8AC3E}">
        <p14:creationId xmlns:p14="http://schemas.microsoft.com/office/powerpoint/2010/main" val="2458756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9855A445-7D26-4393-84DE-56E0F46372EC}"/>
              </a:ext>
            </a:extLst>
          </p:cNvPr>
          <p:cNvSpPr txBox="1"/>
          <p:nvPr/>
        </p:nvSpPr>
        <p:spPr>
          <a:xfrm>
            <a:off x="0" y="1235412"/>
            <a:ext cx="12192000" cy="4708981"/>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Акции </a:t>
            </a:r>
            <a:r>
              <a:rPr lang="ru-RU" sz="2000" i="1" dirty="0">
                <a:effectLst/>
                <a:latin typeface="Times New Roman" panose="02020603050405020304" pitchFamily="18" charset="0"/>
                <a:ea typeface="Times New Roman" panose="02020603050405020304" pitchFamily="18" charset="0"/>
              </a:rPr>
              <a:t>удержания</a:t>
            </a:r>
            <a:r>
              <a:rPr lang="ru-RU" sz="2000" dirty="0">
                <a:effectLst/>
                <a:latin typeface="Times New Roman" panose="02020603050405020304" pitchFamily="18" charset="0"/>
                <a:ea typeface="Times New Roman" panose="02020603050405020304" pitchFamily="18" charset="0"/>
              </a:rPr>
              <a:t> и </a:t>
            </a:r>
            <a:r>
              <a:rPr lang="ru-RU" sz="2000" i="1" dirty="0">
                <a:effectLst/>
                <a:latin typeface="Times New Roman" panose="02020603050405020304" pitchFamily="18" charset="0"/>
                <a:ea typeface="Times New Roman" panose="02020603050405020304" pitchFamily="18" charset="0"/>
              </a:rPr>
              <a:t>улучшения</a:t>
            </a:r>
            <a:r>
              <a:rPr lang="ru-RU" sz="2000" dirty="0">
                <a:effectLst/>
                <a:latin typeface="Times New Roman" panose="02020603050405020304" pitchFamily="18" charset="0"/>
                <a:ea typeface="Times New Roman" panose="02020603050405020304" pitchFamily="18" charset="0"/>
              </a:rPr>
              <a:t> могут быть направлены на разные участки деятельности. Однако нетрудно выделить жизненно необходимый аспект функционирования. С течением времени или в результате непредвиденных изменений условий эксплуатации происходит «ухудшение» вещественных, энергетических или организационных составляющих объекта (системы), которое влечёт потерю отдельных или многих свойств системы и приводит к недопустимому функционированию этой системы.</a:t>
            </a:r>
          </a:p>
          <a:p>
            <a:pPr indent="450000" algn="just"/>
            <a:r>
              <a:rPr lang="ru-RU" sz="2000" dirty="0">
                <a:effectLst/>
                <a:latin typeface="Times New Roman" panose="02020603050405020304" pitchFamily="18" charset="0"/>
                <a:ea typeface="Times New Roman" panose="02020603050405020304" pitchFamily="18" charset="0"/>
              </a:rPr>
              <a:t>Требуется проведение упреждающих или текущих (в процессе деятельности) мероприятий </a:t>
            </a:r>
            <a:r>
              <a:rPr lang="ru-RU" sz="2000" i="1" dirty="0">
                <a:effectLst/>
                <a:latin typeface="Times New Roman" panose="02020603050405020304" pitchFamily="18" charset="0"/>
                <a:ea typeface="Times New Roman" panose="02020603050405020304" pitchFamily="18" charset="0"/>
              </a:rPr>
              <a:t>по обеспечению требуемого функционирования</a:t>
            </a:r>
            <a:r>
              <a:rPr lang="ru-RU" sz="2000" dirty="0">
                <a:effectLst/>
                <a:latin typeface="Times New Roman" panose="02020603050405020304" pitchFamily="18" charset="0"/>
                <a:ea typeface="Times New Roman" panose="02020603050405020304" pitchFamily="18" charset="0"/>
              </a:rPr>
              <a:t> системы в конкретных обстоятельствах (пространстве, времени, обстановке и пр.), то есть такого функционирования, при котором система обладала бы или сохраняла бы заданные свойства.</a:t>
            </a:r>
          </a:p>
          <a:p>
            <a:pPr indent="450000" algn="just"/>
            <a:r>
              <a:rPr lang="ru-RU" sz="2000" dirty="0">
                <a:effectLst/>
                <a:latin typeface="Times New Roman" panose="02020603050405020304" pitchFamily="18" charset="0"/>
                <a:ea typeface="Times New Roman" panose="02020603050405020304" pitchFamily="18" charset="0"/>
              </a:rPr>
              <a:t>Это одна из наиболее существенных причин обращения к вопросам управления или к проблематике автоматизации в целом, когда технологический процесс обрастает различными средствами автоматизации, а используемое оборудование - различными схемами управления и регулирования, способствующими улучшению его </a:t>
            </a:r>
            <a:r>
              <a:rPr lang="ru-RU" sz="2000" i="1" dirty="0">
                <a:effectLst/>
                <a:latin typeface="Times New Roman" panose="02020603050405020304" pitchFamily="18" charset="0"/>
                <a:ea typeface="Times New Roman" panose="02020603050405020304" pitchFamily="18" charset="0"/>
              </a:rPr>
              <a:t>текущего</a:t>
            </a:r>
            <a:r>
              <a:rPr lang="ru-RU" sz="2000" dirty="0">
                <a:effectLst/>
                <a:latin typeface="Times New Roman" panose="02020603050405020304" pitchFamily="18" charset="0"/>
                <a:ea typeface="Times New Roman" panose="02020603050405020304" pitchFamily="18" charset="0"/>
              </a:rPr>
              <a:t> функционирования и повышению </a:t>
            </a:r>
            <a:r>
              <a:rPr lang="ru-RU" sz="2000" i="1" dirty="0">
                <a:effectLst/>
                <a:latin typeface="Times New Roman" panose="02020603050405020304" pitchFamily="18" charset="0"/>
                <a:ea typeface="Times New Roman" panose="02020603050405020304" pitchFamily="18" charset="0"/>
              </a:rPr>
              <a:t>текущего</a:t>
            </a:r>
            <a:r>
              <a:rPr lang="ru-RU" sz="2000" dirty="0">
                <a:effectLst/>
                <a:latin typeface="Times New Roman" panose="02020603050405020304" pitchFamily="18" charset="0"/>
                <a:ea typeface="Times New Roman" panose="02020603050405020304" pitchFamily="18" charset="0"/>
              </a:rPr>
              <a:t> качества соответствующего технологического процесса. </a:t>
            </a:r>
          </a:p>
          <a:p>
            <a:pPr indent="450000" algn="just"/>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9107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0F63CC0B-4AAE-4B9C-B523-C53F581B9FD9}"/>
              </a:ext>
            </a:extLst>
          </p:cNvPr>
          <p:cNvSpPr txBox="1"/>
          <p:nvPr/>
        </p:nvSpPr>
        <p:spPr>
          <a:xfrm>
            <a:off x="0" y="1154894"/>
            <a:ext cx="12192000" cy="3477875"/>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Таким образом, «вечный» процесс «</a:t>
            </a:r>
            <a:r>
              <a:rPr lang="ru-RU" sz="2000" dirty="0" err="1">
                <a:effectLst/>
                <a:latin typeface="Times New Roman" panose="02020603050405020304" pitchFamily="18" charset="0"/>
                <a:ea typeface="Times New Roman" panose="02020603050405020304" pitchFamily="18" charset="0"/>
              </a:rPr>
              <a:t>допроектирования</a:t>
            </a:r>
            <a:r>
              <a:rPr lang="ru-RU" sz="2000" dirty="0">
                <a:effectLst/>
                <a:latin typeface="Times New Roman" panose="02020603050405020304" pitchFamily="18" charset="0"/>
                <a:ea typeface="Times New Roman" panose="02020603050405020304" pitchFamily="18" charset="0"/>
              </a:rPr>
              <a:t>» объекта может рассматриваться как </a:t>
            </a:r>
            <a:r>
              <a:rPr lang="ru-RU" sz="2000" i="1" dirty="0">
                <a:effectLst/>
                <a:latin typeface="Times New Roman" panose="02020603050405020304" pitchFamily="18" charset="0"/>
                <a:ea typeface="Times New Roman" panose="02020603050405020304" pitchFamily="18" charset="0"/>
              </a:rPr>
              <a:t>открытая система управления</a:t>
            </a:r>
            <a:r>
              <a:rPr lang="ru-RU" sz="2000" dirty="0">
                <a:effectLst/>
                <a:latin typeface="Times New Roman" panose="02020603050405020304" pitchFamily="18" charset="0"/>
                <a:ea typeface="Times New Roman" panose="02020603050405020304" pitchFamily="18" charset="0"/>
              </a:rPr>
              <a:t> не только в смысле методологии </a:t>
            </a:r>
            <a:r>
              <a:rPr lang="ru-RU" sz="2000" dirty="0" err="1">
                <a:effectLst/>
                <a:latin typeface="Times New Roman" panose="02020603050405020304" pitchFamily="18" charset="0"/>
                <a:ea typeface="Times New Roman" panose="02020603050405020304" pitchFamily="18" charset="0"/>
              </a:rPr>
              <a:t>Тагучи</a:t>
            </a:r>
            <a:r>
              <a:rPr lang="ru-RU" sz="2000" dirty="0">
                <a:effectLst/>
                <a:latin typeface="Times New Roman" panose="02020603050405020304" pitchFamily="18" charset="0"/>
                <a:ea typeface="Times New Roman" panose="02020603050405020304" pitchFamily="18" charset="0"/>
              </a:rPr>
              <a:t>, в которой входными сигналами являются требования потребителей, целевыми функциями –характеристики качества, а будущие изменения требований – некими шумами объекта (системы). </a:t>
            </a:r>
          </a:p>
          <a:p>
            <a:pPr indent="450000" algn="just"/>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effectLst/>
                <a:latin typeface="Times New Roman" panose="02020603050405020304" pitchFamily="18" charset="0"/>
                <a:ea typeface="Times New Roman" panose="02020603050405020304" pitchFamily="18" charset="0"/>
              </a:rPr>
              <a:t>Процесс проектирования объекта может рассматриваться как </a:t>
            </a:r>
            <a:r>
              <a:rPr lang="ru-RU" sz="2000" i="1" dirty="0">
                <a:effectLst/>
                <a:latin typeface="Times New Roman" panose="02020603050405020304" pitchFamily="18" charset="0"/>
                <a:ea typeface="Times New Roman" panose="02020603050405020304" pitchFamily="18" charset="0"/>
              </a:rPr>
              <a:t>открытая система управления</a:t>
            </a:r>
            <a:r>
              <a:rPr lang="ru-RU" sz="2000" dirty="0">
                <a:effectLst/>
                <a:latin typeface="Times New Roman" panose="02020603050405020304" pitchFamily="18" charset="0"/>
                <a:ea typeface="Times New Roman" panose="02020603050405020304" pitchFamily="18" charset="0"/>
              </a:rPr>
              <a:t> и в рядовом (прямом, общепринятом) смысле: как создание </a:t>
            </a:r>
            <a:r>
              <a:rPr lang="ru-RU" sz="2000" i="1" dirty="0">
                <a:effectLst/>
                <a:latin typeface="Times New Roman" panose="02020603050405020304" pitchFamily="18" charset="0"/>
                <a:ea typeface="Times New Roman" panose="02020603050405020304" pitchFamily="18" charset="0"/>
              </a:rPr>
              <a:t>требуемого </a:t>
            </a:r>
            <a:r>
              <a:rPr lang="ru-RU" sz="2000" dirty="0">
                <a:effectLst/>
                <a:latin typeface="Times New Roman" panose="02020603050405020304" pitchFamily="18" charset="0"/>
                <a:ea typeface="Times New Roman" panose="02020603050405020304" pitchFamily="18" charset="0"/>
              </a:rPr>
              <a:t>многообразия взаимодействующих контуров автоматического и автоматизированного управления для удовлетворения </a:t>
            </a:r>
            <a:r>
              <a:rPr lang="ru-RU" sz="2000" i="1" dirty="0">
                <a:effectLst/>
                <a:latin typeface="Times New Roman" panose="02020603050405020304" pitchFamily="18" charset="0"/>
                <a:ea typeface="Times New Roman" panose="02020603050405020304" pitchFamily="18" charset="0"/>
              </a:rPr>
              <a:t>текущих требований</a:t>
            </a:r>
            <a:r>
              <a:rPr lang="ru-RU" sz="2000" dirty="0">
                <a:effectLst/>
                <a:latin typeface="Times New Roman" panose="02020603050405020304" pitchFamily="18" charset="0"/>
                <a:ea typeface="Times New Roman" panose="02020603050405020304" pitchFamily="18" charset="0"/>
              </a:rPr>
              <a:t>, предъявляемых к процессу функционирования. Считают, что всякий раз, когда необходимо улучшать качество функционирования, можно (и нужно) ставить и решать соответствующие задачи управления, в том числе и для создания в каждой конкретной ситуации требуемых средств управления. </a:t>
            </a:r>
          </a:p>
        </p:txBody>
      </p:sp>
    </p:spTree>
    <p:extLst>
      <p:ext uri="{BB962C8B-B14F-4D97-AF65-F5344CB8AC3E}">
        <p14:creationId xmlns:p14="http://schemas.microsoft.com/office/powerpoint/2010/main" val="3635985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C2597A06-C737-4838-BED7-0223C9F5DED5}"/>
              </a:ext>
            </a:extLst>
          </p:cNvPr>
          <p:cNvSpPr txBox="1"/>
          <p:nvPr/>
        </p:nvSpPr>
        <p:spPr>
          <a:xfrm>
            <a:off x="0" y="1154894"/>
            <a:ext cx="12204826" cy="5016758"/>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В общем, сформулированные идеи понимания существа системы и процесса её создания целесообразны и глубоко обусловлены системным подходом к восприятию реальности по простым причинам. </a:t>
            </a:r>
          </a:p>
          <a:p>
            <a:pPr indent="450000" algn="just"/>
            <a:r>
              <a:rPr lang="ru-RU" sz="2000" dirty="0">
                <a:latin typeface="Times New Roman" panose="02020603050405020304" pitchFamily="18" charset="0"/>
                <a:ea typeface="Times New Roman" panose="02020603050405020304" pitchFamily="18" charset="0"/>
              </a:rPr>
              <a:t>-</a:t>
            </a:r>
            <a:r>
              <a:rPr lang="ru-RU" sz="2000" b="1" dirty="0">
                <a:effectLst/>
                <a:latin typeface="Times New Roman" panose="02020603050405020304" pitchFamily="18" charset="0"/>
                <a:ea typeface="Times New Roman" panose="02020603050405020304" pitchFamily="18" charset="0"/>
              </a:rPr>
              <a:t>Во-первых</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целенаправленное</a:t>
            </a:r>
            <a:r>
              <a:rPr lang="ru-RU" sz="2000" dirty="0">
                <a:effectLst/>
                <a:latin typeface="Times New Roman" panose="02020603050405020304" pitchFamily="18" charset="0"/>
                <a:ea typeface="Times New Roman" panose="02020603050405020304" pitchFamily="18" charset="0"/>
              </a:rPr>
              <a:t> функционирование </a:t>
            </a:r>
            <a:r>
              <a:rPr lang="ru-RU" sz="2000" i="1" dirty="0">
                <a:effectLst/>
                <a:latin typeface="Times New Roman" panose="02020603050405020304" pitchFamily="18" charset="0"/>
                <a:ea typeface="Times New Roman" panose="02020603050405020304" pitchFamily="18" charset="0"/>
              </a:rPr>
              <a:t>любой</a:t>
            </a:r>
            <a:r>
              <a:rPr lang="ru-RU" sz="2000" dirty="0">
                <a:effectLst/>
                <a:latin typeface="Times New Roman" panose="02020603050405020304" pitchFamily="18" charset="0"/>
                <a:ea typeface="Times New Roman" panose="02020603050405020304" pitchFamily="18" charset="0"/>
              </a:rPr>
              <a:t> системы в неизолированных (изменяющихся, трудно прогнозируемых) средах </a:t>
            </a:r>
            <a:r>
              <a:rPr lang="ru-RU" sz="2000" i="1" dirty="0">
                <a:effectLst/>
                <a:latin typeface="Times New Roman" panose="02020603050405020304" pitchFamily="18" charset="0"/>
                <a:ea typeface="Times New Roman" panose="02020603050405020304" pitchFamily="18" charset="0"/>
              </a:rPr>
              <a:t>невозможно</a:t>
            </a:r>
            <a:r>
              <a:rPr lang="ru-RU" sz="2000" dirty="0">
                <a:effectLst/>
                <a:latin typeface="Times New Roman" panose="02020603050405020304" pitchFamily="18" charset="0"/>
                <a:ea typeface="Times New Roman" panose="02020603050405020304" pitchFamily="18" charset="0"/>
              </a:rPr>
              <a:t> без организации процессов управления и контроля, </a:t>
            </a:r>
            <a:r>
              <a:rPr lang="ru-RU" sz="2000" i="1" dirty="0">
                <a:effectLst/>
                <a:latin typeface="Times New Roman" panose="02020603050405020304" pitchFamily="18" charset="0"/>
                <a:ea typeface="Times New Roman" panose="02020603050405020304" pitchFamily="18" charset="0"/>
              </a:rPr>
              <a:t>обеспечивающих адекватное</a:t>
            </a:r>
            <a:r>
              <a:rPr lang="ru-RU" sz="2000" dirty="0">
                <a:effectLst/>
                <a:latin typeface="Times New Roman" panose="02020603050405020304" pitchFamily="18" charset="0"/>
                <a:ea typeface="Times New Roman" panose="02020603050405020304" pitchFamily="18" charset="0"/>
              </a:rPr>
              <a:t> (сообразно с целями системы и реакциями среды) </a:t>
            </a:r>
            <a:r>
              <a:rPr lang="ru-RU" sz="2000" i="1" dirty="0">
                <a:effectLst/>
                <a:latin typeface="Times New Roman" panose="02020603050405020304" pitchFamily="18" charset="0"/>
                <a:ea typeface="Times New Roman" panose="02020603050405020304" pitchFamily="18" charset="0"/>
              </a:rPr>
              <a:t>функционирование</a:t>
            </a:r>
            <a:r>
              <a:rPr lang="ru-RU" sz="2000" dirty="0">
                <a:effectLst/>
                <a:latin typeface="Times New Roman" panose="02020603050405020304" pitchFamily="18" charset="0"/>
                <a:ea typeface="Times New Roman" panose="02020603050405020304" pitchFamily="18" charset="0"/>
              </a:rPr>
              <a:t> этой системы (</a:t>
            </a:r>
            <a:r>
              <a:rPr lang="ru-RU" sz="2000" dirty="0">
                <a:solidFill>
                  <a:srgbClr val="000000"/>
                </a:solidFill>
                <a:effectLst/>
                <a:latin typeface="Times New Roman" panose="02020603050405020304" pitchFamily="18" charset="0"/>
                <a:ea typeface="Times New Roman" panose="02020603050405020304" pitchFamily="18" charset="0"/>
              </a:rPr>
              <a:t>Холл А., </a:t>
            </a:r>
            <a:r>
              <a:rPr lang="ru-RU" sz="2000" dirty="0" err="1">
                <a:solidFill>
                  <a:srgbClr val="000000"/>
                </a:solidFill>
                <a:effectLst/>
                <a:latin typeface="Times New Roman" panose="02020603050405020304" pitchFamily="18" charset="0"/>
                <a:ea typeface="Times New Roman" panose="02020603050405020304" pitchFamily="18" charset="0"/>
              </a:rPr>
              <a:t>Квейд</a:t>
            </a:r>
            <a:r>
              <a:rPr lang="ru-RU" sz="2000" dirty="0">
                <a:solidFill>
                  <a:srgbClr val="000000"/>
                </a:solidFill>
                <a:effectLst/>
                <a:latin typeface="Times New Roman" panose="02020603050405020304" pitchFamily="18" charset="0"/>
                <a:ea typeface="Times New Roman" panose="02020603050405020304" pitchFamily="18" charset="0"/>
              </a:rPr>
              <a:t> Э.,1969</a:t>
            </a:r>
            <a:r>
              <a:rPr lang="ru-RU" sz="2000" dirty="0">
                <a:effectLst/>
                <a:latin typeface="Times New Roman" panose="02020603050405020304" pitchFamily="18" charset="0"/>
                <a:ea typeface="Times New Roman" panose="02020603050405020304" pitchFamily="18" charset="0"/>
              </a:rPr>
              <a:t>). </a:t>
            </a:r>
          </a:p>
          <a:p>
            <a:pPr indent="450000" algn="just"/>
            <a:r>
              <a:rPr lang="ru-RU" sz="2000" dirty="0">
                <a:latin typeface="Times New Roman" panose="02020603050405020304" pitchFamily="18" charset="0"/>
                <a:ea typeface="Times New Roman" panose="02020603050405020304" pitchFamily="18" charset="0"/>
              </a:rPr>
              <a:t>-</a:t>
            </a:r>
            <a:r>
              <a:rPr lang="ru-RU" sz="2000" b="1" dirty="0">
                <a:effectLst/>
                <a:latin typeface="Times New Roman" panose="02020603050405020304" pitchFamily="18" charset="0"/>
                <a:ea typeface="Times New Roman" panose="02020603050405020304" pitchFamily="18" charset="0"/>
              </a:rPr>
              <a:t>Во-вторых</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целенаправленное</a:t>
            </a:r>
            <a:r>
              <a:rPr lang="ru-RU" sz="2000" dirty="0">
                <a:effectLst/>
                <a:latin typeface="Times New Roman" panose="02020603050405020304" pitchFamily="18" charset="0"/>
                <a:ea typeface="Times New Roman" panose="02020603050405020304" pitchFamily="18" charset="0"/>
              </a:rPr>
              <a:t> проектирование – это создание такой структуры (изделия), которая, по существу, предназначена для обеспечения возможности </a:t>
            </a:r>
            <a:r>
              <a:rPr lang="ru-RU" sz="2000" i="1" dirty="0">
                <a:effectLst/>
                <a:latin typeface="Times New Roman" panose="02020603050405020304" pitchFamily="18" charset="0"/>
                <a:ea typeface="Times New Roman" panose="02020603050405020304" pitchFamily="18" charset="0"/>
              </a:rPr>
              <a:t>регулирования (управления) качества </a:t>
            </a:r>
            <a:r>
              <a:rPr lang="ru-RU" sz="2000" dirty="0">
                <a:effectLst/>
                <a:latin typeface="Times New Roman" panose="02020603050405020304" pitchFamily="18" charset="0"/>
                <a:ea typeface="Times New Roman" panose="02020603050405020304" pitchFamily="18" charset="0"/>
              </a:rPr>
              <a:t>изделия на протяжении всего его жизненного цикла (</a:t>
            </a:r>
            <a:r>
              <a:rPr lang="ru-RU" sz="2000" dirty="0" err="1">
                <a:effectLst/>
                <a:latin typeface="Times New Roman" panose="02020603050405020304" pitchFamily="18" charset="0"/>
                <a:ea typeface="Times New Roman" panose="02020603050405020304" pitchFamily="18" charset="0"/>
              </a:rPr>
              <a:t>Оптнер</a:t>
            </a:r>
            <a:r>
              <a:rPr lang="ru-RU" sz="2000" dirty="0">
                <a:effectLst/>
                <a:latin typeface="Times New Roman" panose="02020603050405020304" pitchFamily="18" charset="0"/>
                <a:ea typeface="Times New Roman" panose="02020603050405020304" pitchFamily="18" charset="0"/>
              </a:rPr>
              <a:t> Ст. Л., 1969, акад. Автономов В.Н., 1978). </a:t>
            </a:r>
          </a:p>
          <a:p>
            <a:pPr indent="450000" algn="just"/>
            <a:r>
              <a:rPr lang="ru-RU" sz="2000" dirty="0">
                <a:effectLst/>
                <a:latin typeface="Times New Roman" panose="02020603050405020304" pitchFamily="18" charset="0"/>
                <a:ea typeface="Times New Roman" panose="02020603050405020304" pitchFamily="18" charset="0"/>
              </a:rPr>
              <a:t>Для определенности назовём эти идеи по пониманию системы </a:t>
            </a:r>
            <a:r>
              <a:rPr lang="ru-RU" sz="2000" b="1" i="1" dirty="0">
                <a:effectLst/>
                <a:latin typeface="Times New Roman" panose="02020603050405020304" pitchFamily="18" charset="0"/>
                <a:ea typeface="Times New Roman" panose="02020603050405020304" pitchFamily="18" charset="0"/>
              </a:rPr>
              <a:t>презумпцией управления</a:t>
            </a:r>
            <a:r>
              <a:rPr lang="ru-RU" sz="2000" dirty="0">
                <a:effectLst/>
                <a:latin typeface="Times New Roman" panose="02020603050405020304" pitchFamily="18" charset="0"/>
                <a:ea typeface="Times New Roman" panose="02020603050405020304" pitchFamily="18" charset="0"/>
              </a:rPr>
              <a:t>, а для исключения двусмысленности будем иногда именовать систему термином </a:t>
            </a:r>
            <a:r>
              <a:rPr lang="ru-RU" sz="2000" i="1" dirty="0">
                <a:effectLst/>
                <a:latin typeface="Times New Roman" panose="02020603050405020304" pitchFamily="18" charset="0"/>
                <a:ea typeface="Times New Roman" panose="02020603050405020304" pitchFamily="18" charset="0"/>
              </a:rPr>
              <a:t>объект </a:t>
            </a:r>
            <a:r>
              <a:rPr lang="ru-RU" sz="2000" dirty="0">
                <a:effectLst/>
                <a:latin typeface="Times New Roman" panose="02020603050405020304" pitchFamily="18" charset="0"/>
                <a:ea typeface="Times New Roman" panose="02020603050405020304" pitchFamily="18" charset="0"/>
              </a:rPr>
              <a:t>или</a:t>
            </a:r>
            <a:r>
              <a:rPr lang="ru-RU" sz="2000" i="1" dirty="0">
                <a:effectLst/>
                <a:latin typeface="Times New Roman" panose="02020603050405020304" pitchFamily="18" charset="0"/>
                <a:ea typeface="Times New Roman" panose="02020603050405020304" pitchFamily="18" charset="0"/>
              </a:rPr>
              <a:t> изделие</a:t>
            </a:r>
            <a:r>
              <a:rPr lang="ru-RU" sz="2000" dirty="0">
                <a:effectLst/>
                <a:latin typeface="Times New Roman" panose="02020603050405020304" pitchFamily="18" charset="0"/>
                <a:ea typeface="Times New Roman" panose="02020603050405020304" pitchFamily="18" charset="0"/>
              </a:rPr>
              <a:t>,</a:t>
            </a:r>
            <a:r>
              <a:rPr lang="ru-RU" sz="2000" i="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оставив традиционное понимание термина </a:t>
            </a:r>
            <a:r>
              <a:rPr lang="ru-RU" sz="2000" i="1" dirty="0">
                <a:effectLst/>
                <a:latin typeface="Times New Roman" panose="02020603050405020304" pitchFamily="18" charset="0"/>
                <a:ea typeface="Times New Roman" panose="02020603050405020304" pitchFamily="18" charset="0"/>
              </a:rPr>
              <a:t>система управления</a:t>
            </a:r>
            <a:r>
              <a:rPr lang="ru-RU" sz="2000" dirty="0">
                <a:effectLst/>
                <a:latin typeface="Times New Roman" panose="02020603050405020304" pitchFamily="18" charset="0"/>
                <a:ea typeface="Times New Roman" panose="02020603050405020304" pitchFamily="18" charset="0"/>
              </a:rPr>
              <a:t>. </a:t>
            </a:r>
          </a:p>
          <a:p>
            <a:pPr indent="450000" algn="just"/>
            <a:r>
              <a:rPr lang="ru-RU" sz="2000" dirty="0">
                <a:effectLst/>
                <a:latin typeface="Times New Roman" panose="02020603050405020304" pitchFamily="18" charset="0"/>
                <a:ea typeface="Times New Roman" panose="02020603050405020304" pitchFamily="18" charset="0"/>
              </a:rPr>
              <a:t>Несмотря на естественное </a:t>
            </a:r>
            <a:r>
              <a:rPr lang="ru-RU" sz="2000" dirty="0">
                <a:solidFill>
                  <a:srgbClr val="000000"/>
                </a:solidFill>
                <a:effectLst/>
                <a:latin typeface="Times New Roman" panose="02020603050405020304" pitchFamily="18" charset="0"/>
                <a:ea typeface="Times New Roman" panose="02020603050405020304" pitchFamily="18" charset="0"/>
              </a:rPr>
              <a:t>многообразие</a:t>
            </a:r>
            <a:r>
              <a:rPr lang="ru-RU" sz="2000" dirty="0">
                <a:effectLst/>
                <a:latin typeface="Times New Roman" panose="02020603050405020304" pitchFamily="18" charset="0"/>
                <a:ea typeface="Times New Roman" panose="02020603050405020304" pitchFamily="18" charset="0"/>
              </a:rPr>
              <a:t> типажа и объектов и соответствующих систем управления, сам факт </a:t>
            </a:r>
            <a:r>
              <a:rPr lang="ru-RU" sz="2000" i="1" dirty="0">
                <a:effectLst/>
                <a:latin typeface="Times New Roman" panose="02020603050405020304" pitchFamily="18" charset="0"/>
                <a:ea typeface="Times New Roman" panose="02020603050405020304" pitchFamily="18" charset="0"/>
              </a:rPr>
              <a:t>сведения</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объекта </a:t>
            </a:r>
            <a:r>
              <a:rPr lang="ru-RU" sz="2000" dirty="0">
                <a:effectLst/>
                <a:latin typeface="Times New Roman" panose="02020603050405020304" pitchFamily="18" charset="0"/>
                <a:ea typeface="Times New Roman" panose="02020603050405020304" pitchFamily="18" charset="0"/>
              </a:rPr>
              <a:t>к </a:t>
            </a:r>
            <a:r>
              <a:rPr lang="ru-RU" sz="2000" i="1" dirty="0">
                <a:effectLst/>
                <a:latin typeface="Times New Roman" panose="02020603050405020304" pitchFamily="18" charset="0"/>
                <a:ea typeface="Times New Roman" panose="02020603050405020304" pitchFamily="18" charset="0"/>
              </a:rPr>
              <a:t>системе управления</a:t>
            </a:r>
            <a:r>
              <a:rPr lang="ru-RU" sz="2000" dirty="0">
                <a:effectLst/>
                <a:latin typeface="Times New Roman" panose="02020603050405020304" pitchFamily="18" charset="0"/>
                <a:ea typeface="Times New Roman" panose="02020603050405020304" pitchFamily="18" charset="0"/>
              </a:rPr>
              <a:t> открывает перспективы единого представления о возможностях обеспечения требуемого функционирования объектов </a:t>
            </a:r>
            <a:r>
              <a:rPr lang="ru-RU" sz="2000" i="1" dirty="0">
                <a:effectLst/>
                <a:latin typeface="Times New Roman" panose="02020603050405020304" pitchFamily="18" charset="0"/>
                <a:ea typeface="Times New Roman" panose="02020603050405020304" pitchFamily="18" charset="0"/>
              </a:rPr>
              <a:t>посредством организации адекватных процессов управления</a:t>
            </a:r>
            <a:r>
              <a:rPr lang="ru-RU" sz="2000" dirty="0">
                <a:effectLst/>
                <a:latin typeface="Times New Roman" panose="02020603050405020304" pitchFamily="18" charset="0"/>
                <a:ea typeface="Times New Roman" panose="02020603050405020304" pitchFamily="18" charset="0"/>
              </a:rPr>
              <a:t> (этими объектами). </a:t>
            </a:r>
          </a:p>
        </p:txBody>
      </p:sp>
    </p:spTree>
    <p:extLst>
      <p:ext uri="{BB962C8B-B14F-4D97-AF65-F5344CB8AC3E}">
        <p14:creationId xmlns:p14="http://schemas.microsoft.com/office/powerpoint/2010/main" val="257714882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1391</Words>
  <Application>Microsoft Office PowerPoint</Application>
  <PresentationFormat>Широкоэкранный</PresentationFormat>
  <Paragraphs>46</Paragraphs>
  <Slides>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Arial</vt:lpstr>
      <vt:lpstr>Calibri</vt:lpstr>
      <vt:lpstr>Calibri Light</vt:lpstr>
      <vt:lpstr>Times New Roman</vt:lpstr>
      <vt:lpstr>Тема Office</vt:lpstr>
      <vt:lpstr>Презентация   по дисциплине «Теория систем и системный анализ» на тему «Системное мышление (продолжение)»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по дисциплине «Теория систем и системный анализ» на тему «Системное мышление»</dc:title>
  <dc:creator>Vlad Shorin</dc:creator>
  <cp:lastModifiedBy>Vlad Shorin</cp:lastModifiedBy>
  <cp:revision>5</cp:revision>
  <dcterms:created xsi:type="dcterms:W3CDTF">2020-11-19T19:29:07Z</dcterms:created>
  <dcterms:modified xsi:type="dcterms:W3CDTF">2020-11-21T11:07:07Z</dcterms:modified>
</cp:coreProperties>
</file>