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7" r:id="rId9"/>
    <p:sldId id="276" r:id="rId10"/>
    <p:sldId id="278" r:id="rId11"/>
    <p:sldId id="279" r:id="rId12"/>
    <p:sldId id="280" r:id="rId13"/>
    <p:sldId id="281" r:id="rId14"/>
    <p:sldId id="282" r:id="rId15"/>
    <p:sldId id="283"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3.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5.wmf"/><Relationship Id="rId1" Type="http://schemas.openxmlformats.org/officeDocument/2006/relationships/image" Target="../media/image2.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2.wmf"/><Relationship Id="rId6" Type="http://schemas.openxmlformats.org/officeDocument/2006/relationships/image" Target="../media/image34.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3.wmf"/><Relationship Id="rId1" Type="http://schemas.openxmlformats.org/officeDocument/2006/relationships/image" Target="../media/image34.wmf"/><Relationship Id="rId6" Type="http://schemas.openxmlformats.org/officeDocument/2006/relationships/image" Target="../media/image2.wmf"/><Relationship Id="rId5" Type="http://schemas.openxmlformats.org/officeDocument/2006/relationships/image" Target="../media/image36.wmf"/><Relationship Id="rId4" Type="http://schemas.openxmlformats.org/officeDocument/2006/relationships/image" Target="../media/image3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oleObject" Target="../embeddings/oleObject51.bin"/><Relationship Id="rId3" Type="http://schemas.openxmlformats.org/officeDocument/2006/relationships/image" Target="../media/image1.jpeg"/><Relationship Id="rId7" Type="http://schemas.openxmlformats.org/officeDocument/2006/relationships/image" Target="../media/image5.wmf"/><Relationship Id="rId12" Type="http://schemas.openxmlformats.org/officeDocument/2006/relationships/image" Target="../media/image30.wmf"/><Relationship Id="rId17"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oleObject" Target="../embeddings/oleObject53.bin"/><Relationship Id="rId1" Type="http://schemas.openxmlformats.org/officeDocument/2006/relationships/vmlDrawing" Target="../drawings/vmlDrawing6.vml"/><Relationship Id="rId6" Type="http://schemas.openxmlformats.org/officeDocument/2006/relationships/oleObject" Target="../embeddings/oleObject47.bin"/><Relationship Id="rId11" Type="http://schemas.openxmlformats.org/officeDocument/2006/relationships/oleObject" Target="../embeddings/oleObject50.bin"/><Relationship Id="rId5" Type="http://schemas.openxmlformats.org/officeDocument/2006/relationships/image" Target="../media/image2.wmf"/><Relationship Id="rId15" Type="http://schemas.openxmlformats.org/officeDocument/2006/relationships/image" Target="../media/image31.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29.wmf"/><Relationship Id="rId14" Type="http://schemas.openxmlformats.org/officeDocument/2006/relationships/oleObject" Target="../embeddings/oleObject5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oleObject" Target="../embeddings/oleObject60.bin"/><Relationship Id="rId18" Type="http://schemas.openxmlformats.org/officeDocument/2006/relationships/oleObject" Target="../embeddings/oleObject63.bin"/><Relationship Id="rId3" Type="http://schemas.openxmlformats.org/officeDocument/2006/relationships/image" Target="../media/image1.jpeg"/><Relationship Id="rId7" Type="http://schemas.openxmlformats.org/officeDocument/2006/relationships/image" Target="../media/image32.wmf"/><Relationship Id="rId12" Type="http://schemas.openxmlformats.org/officeDocument/2006/relationships/oleObject" Target="../embeddings/oleObject59.bin"/><Relationship Id="rId17"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34.wmf"/><Relationship Id="rId1" Type="http://schemas.openxmlformats.org/officeDocument/2006/relationships/vmlDrawing" Target="../drawings/vmlDrawing7.vml"/><Relationship Id="rId6" Type="http://schemas.openxmlformats.org/officeDocument/2006/relationships/oleObject" Target="../embeddings/oleObject56.bin"/><Relationship Id="rId11" Type="http://schemas.openxmlformats.org/officeDocument/2006/relationships/image" Target="../media/image30.wmf"/><Relationship Id="rId5" Type="http://schemas.openxmlformats.org/officeDocument/2006/relationships/image" Target="../media/image2.wmf"/><Relationship Id="rId15" Type="http://schemas.openxmlformats.org/officeDocument/2006/relationships/oleObject" Target="../embeddings/oleObject61.bin"/><Relationship Id="rId10" Type="http://schemas.openxmlformats.org/officeDocument/2006/relationships/oleObject" Target="../embeddings/oleObject58.bin"/><Relationship Id="rId19" Type="http://schemas.openxmlformats.org/officeDocument/2006/relationships/oleObject" Target="../embeddings/oleObject64.bin"/><Relationship Id="rId4" Type="http://schemas.openxmlformats.org/officeDocument/2006/relationships/oleObject" Target="../embeddings/oleObject55.bin"/><Relationship Id="rId9" Type="http://schemas.openxmlformats.org/officeDocument/2006/relationships/image" Target="../media/image33.wmf"/><Relationship Id="rId14" Type="http://schemas.openxmlformats.org/officeDocument/2006/relationships/image" Target="../media/image31.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36.wmf"/><Relationship Id="rId18" Type="http://schemas.openxmlformats.org/officeDocument/2006/relationships/oleObject" Target="../embeddings/oleObject73.bin"/><Relationship Id="rId3" Type="http://schemas.openxmlformats.org/officeDocument/2006/relationships/image" Target="../media/image1.jpeg"/><Relationship Id="rId21" Type="http://schemas.openxmlformats.org/officeDocument/2006/relationships/oleObject" Target="../embeddings/oleObject76.bin"/><Relationship Id="rId7" Type="http://schemas.openxmlformats.org/officeDocument/2006/relationships/image" Target="../media/image33.wmf"/><Relationship Id="rId12" Type="http://schemas.openxmlformats.org/officeDocument/2006/relationships/oleObject" Target="../embeddings/oleObject69.bin"/><Relationship Id="rId17"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oleObject" Target="../embeddings/oleObject71.bin"/><Relationship Id="rId20" Type="http://schemas.openxmlformats.org/officeDocument/2006/relationships/oleObject" Target="../embeddings/oleObject75.bin"/><Relationship Id="rId1" Type="http://schemas.openxmlformats.org/officeDocument/2006/relationships/vmlDrawing" Target="../drawings/vmlDrawing8.vml"/><Relationship Id="rId6" Type="http://schemas.openxmlformats.org/officeDocument/2006/relationships/oleObject" Target="../embeddings/oleObject66.bin"/><Relationship Id="rId11" Type="http://schemas.openxmlformats.org/officeDocument/2006/relationships/image" Target="../media/image35.wmf"/><Relationship Id="rId5" Type="http://schemas.openxmlformats.org/officeDocument/2006/relationships/image" Target="../media/image34.wmf"/><Relationship Id="rId15" Type="http://schemas.openxmlformats.org/officeDocument/2006/relationships/image" Target="../media/image2.wmf"/><Relationship Id="rId10" Type="http://schemas.openxmlformats.org/officeDocument/2006/relationships/oleObject" Target="../embeddings/oleObject68.bin"/><Relationship Id="rId19" Type="http://schemas.openxmlformats.org/officeDocument/2006/relationships/oleObject" Target="../embeddings/oleObject74.bin"/><Relationship Id="rId4" Type="http://schemas.openxmlformats.org/officeDocument/2006/relationships/oleObject" Target="../embeddings/oleObject65.bin"/><Relationship Id="rId9" Type="http://schemas.openxmlformats.org/officeDocument/2006/relationships/image" Target="../media/image30.wmf"/><Relationship Id="rId14" Type="http://schemas.openxmlformats.org/officeDocument/2006/relationships/oleObject" Target="../embeddings/oleObject70.bin"/></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image" Target="../media/image7.wmf"/><Relationship Id="rId3" Type="http://schemas.openxmlformats.org/officeDocument/2006/relationships/image" Target="../media/image1.jpeg"/><Relationship Id="rId21" Type="http://schemas.openxmlformats.org/officeDocument/2006/relationships/oleObject" Target="../embeddings/oleObject12.bin"/><Relationship Id="rId7" Type="http://schemas.openxmlformats.org/officeDocument/2006/relationships/image" Target="../media/image3.wmf"/><Relationship Id="rId12" Type="http://schemas.openxmlformats.org/officeDocument/2006/relationships/image" Target="../media/image5.wmf"/><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6.wmf"/><Relationship Id="rId20"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24" Type="http://schemas.openxmlformats.org/officeDocument/2006/relationships/image" Target="../media/image8.wmf"/><Relationship Id="rId5" Type="http://schemas.openxmlformats.org/officeDocument/2006/relationships/image" Target="../media/image2.wmf"/><Relationship Id="rId15" Type="http://schemas.openxmlformats.org/officeDocument/2006/relationships/oleObject" Target="../embeddings/oleObject8.bin"/><Relationship Id="rId23" Type="http://schemas.openxmlformats.org/officeDocument/2006/relationships/oleObject" Target="../embeddings/oleObject14.bin"/><Relationship Id="rId10" Type="http://schemas.openxmlformats.org/officeDocument/2006/relationships/image" Target="../media/image4.wmf"/><Relationship Id="rId19" Type="http://schemas.openxmlformats.org/officeDocument/2006/relationships/oleObject" Target="../embeddings/oleObject10.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3.wmf"/><Relationship Id="rId18" Type="http://schemas.openxmlformats.org/officeDocument/2006/relationships/oleObject" Target="../embeddings/oleObject22.bin"/><Relationship Id="rId3" Type="http://schemas.openxmlformats.org/officeDocument/2006/relationships/image" Target="../media/image1.jpeg"/><Relationship Id="rId21" Type="http://schemas.openxmlformats.org/officeDocument/2006/relationships/oleObject" Target="../embeddings/oleObject24.bin"/><Relationship Id="rId7" Type="http://schemas.openxmlformats.org/officeDocument/2006/relationships/image" Target="../media/image10.wmf"/><Relationship Id="rId12" Type="http://schemas.openxmlformats.org/officeDocument/2006/relationships/oleObject" Target="../embeddings/oleObject19.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2.vml"/><Relationship Id="rId6" Type="http://schemas.openxmlformats.org/officeDocument/2006/relationships/oleObject" Target="../embeddings/oleObject16.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23" Type="http://schemas.openxmlformats.org/officeDocument/2006/relationships/oleObject" Target="../embeddings/oleObject26.bin"/><Relationship Id="rId10" Type="http://schemas.openxmlformats.org/officeDocument/2006/relationships/oleObject" Target="../embeddings/oleObject18.bin"/><Relationship Id="rId19" Type="http://schemas.openxmlformats.org/officeDocument/2006/relationships/image" Target="../media/image16.wmf"/><Relationship Id="rId4" Type="http://schemas.openxmlformats.org/officeDocument/2006/relationships/oleObject" Target="../embeddings/oleObject15.bin"/><Relationship Id="rId9" Type="http://schemas.openxmlformats.org/officeDocument/2006/relationships/image" Target="../media/image11.wmf"/><Relationship Id="rId14" Type="http://schemas.openxmlformats.org/officeDocument/2006/relationships/oleObject" Target="../embeddings/oleObject20.bin"/><Relationship Id="rId22"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oleObject" Target="../embeddings/oleObject32.bin"/><Relationship Id="rId3" Type="http://schemas.openxmlformats.org/officeDocument/2006/relationships/image" Target="../media/image1.jpeg"/><Relationship Id="rId7" Type="http://schemas.openxmlformats.org/officeDocument/2006/relationships/image" Target="../media/image17.wmf"/><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28.bin"/><Relationship Id="rId11" Type="http://schemas.openxmlformats.org/officeDocument/2006/relationships/image" Target="../media/image19.wmf"/><Relationship Id="rId5" Type="http://schemas.openxmlformats.org/officeDocument/2006/relationships/image" Target="../media/image3.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8.wmf"/><Relationship Id="rId14" Type="http://schemas.openxmlformats.org/officeDocument/2006/relationships/image" Target="../media/image20.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oleObject" Target="../embeddings/oleObject40.bin"/><Relationship Id="rId3" Type="http://schemas.openxmlformats.org/officeDocument/2006/relationships/image" Target="../media/image1.jpeg"/><Relationship Id="rId7" Type="http://schemas.openxmlformats.org/officeDocument/2006/relationships/image" Target="../media/image22.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oleObject" Target="../embeddings/oleObject38.bin"/><Relationship Id="rId5" Type="http://schemas.openxmlformats.org/officeDocument/2006/relationships/image" Target="../media/image21.wmf"/><Relationship Id="rId15" Type="http://schemas.openxmlformats.org/officeDocument/2006/relationships/oleObject" Target="../embeddings/oleObject42.bin"/><Relationship Id="rId10" Type="http://schemas.openxmlformats.org/officeDocument/2006/relationships/oleObject" Target="../embeddings/oleObject37.bin"/><Relationship Id="rId4" Type="http://schemas.openxmlformats.org/officeDocument/2006/relationships/oleObject" Target="../embeddings/oleObject33.bin"/><Relationship Id="rId9" Type="http://schemas.openxmlformats.org/officeDocument/2006/relationships/oleObject" Target="../embeddings/oleObject36.bin"/><Relationship Id="rId14" Type="http://schemas.openxmlformats.org/officeDocument/2006/relationships/oleObject" Target="../embeddings/oleObject4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1.jpe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43.bin"/><Relationship Id="rId5" Type="http://schemas.openxmlformats.org/officeDocument/2006/relationships/image" Target="../media/image26.png"/><Relationship Id="rId10" Type="http://schemas.openxmlformats.org/officeDocument/2006/relationships/oleObject" Target="../embeddings/oleObject45.bin"/><Relationship Id="rId4" Type="http://schemas.openxmlformats.org/officeDocument/2006/relationships/image" Target="../media/image25.png"/><Relationship Id="rId9" Type="http://schemas.openxmlformats.org/officeDocument/2006/relationships/image" Target="../media/image24.wmf"/></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0" y="577447"/>
            <a:ext cx="12204826" cy="3114253"/>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a:t>
            </a:r>
            <a:r>
              <a:rPr lang="ru-RU" sz="3200" dirty="0">
                <a:effectLst/>
                <a:latin typeface="Times New Roman" panose="02020603050405020304" pitchFamily="18" charset="0"/>
                <a:ea typeface="Times New Roman" panose="02020603050405020304" pitchFamily="18" charset="0"/>
              </a:rPr>
              <a:t>Понятие эффективного функционирования </a:t>
            </a:r>
            <a:r>
              <a:rPr lang="ru-RU" sz="3200" dirty="0">
                <a:latin typeface="Times New Roman" panose="02020603050405020304" pitchFamily="18" charset="0"/>
                <a:cs typeface="Times New Roman" panose="02020603050405020304" pitchFamily="18" charset="0"/>
              </a:rPr>
              <a:t>»</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9769B78-52F8-4519-86C5-10EB0FDB6BE4}"/>
              </a:ext>
            </a:extLst>
          </p:cNvPr>
          <p:cNvSpPr txBox="1"/>
          <p:nvPr/>
        </p:nvSpPr>
        <p:spPr>
          <a:xfrm>
            <a:off x="-12826" y="1154894"/>
            <a:ext cx="12133490" cy="4339650"/>
          </a:xfrm>
          <a:prstGeom prst="rect">
            <a:avLst/>
          </a:prstGeom>
          <a:noFill/>
        </p:spPr>
        <p:txBody>
          <a:bodyPr wrap="square">
            <a:spAutoFit/>
          </a:bodyPr>
          <a:lstStyle/>
          <a:p>
            <a:pPr indent="252095" algn="ctr"/>
            <a:r>
              <a:rPr lang="ru-RU" sz="2800" b="1" dirty="0">
                <a:effectLst/>
                <a:latin typeface="Times New Roman" panose="02020603050405020304" pitchFamily="18" charset="0"/>
                <a:ea typeface="Times New Roman" panose="02020603050405020304" pitchFamily="18" charset="0"/>
              </a:rPr>
              <a:t>2.2. Переход к системе с более высокой эффективностью функционирования</a:t>
            </a:r>
            <a:endParaRPr lang="ru-RU" sz="28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Пусть система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проектировалась на отработку заданной целевой функции </a:t>
            </a:r>
            <a:r>
              <a:rPr lang="en-US" sz="2000" dirty="0">
                <a:latin typeface="Times New Roman" panose="02020603050405020304" pitchFamily="18" charset="0"/>
                <a:ea typeface="Times New Roman" panose="02020603050405020304" pitchFamily="18" charset="0"/>
              </a:rPr>
              <a:t>f. </a:t>
            </a:r>
            <a:r>
              <a:rPr lang="ru-RU" sz="2000" dirty="0">
                <a:effectLst/>
                <a:latin typeface="Times New Roman" panose="02020603050405020304" pitchFamily="18" charset="0"/>
                <a:ea typeface="Times New Roman" panose="02020603050405020304" pitchFamily="18" charset="0"/>
              </a:rPr>
              <a:t>Пусть в реальности «приёмо-сдаточные испытания» прошли успешно и показали достижимость целевой функции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удовлетворяющей некоему заданному критерию «близости» : </a:t>
            </a:r>
            <a:r>
              <a:rPr lang="en-US" sz="2000" dirty="0">
                <a:effectLst/>
                <a:latin typeface="Times New Roman" panose="02020603050405020304" pitchFamily="18" charset="0"/>
                <a:ea typeface="Times New Roman" panose="02020603050405020304" pitchFamily="18" charset="0"/>
              </a:rPr>
              <a:t>	</a:t>
            </a:r>
          </a:p>
          <a:p>
            <a:pPr indent="360000" algn="ct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(3)</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Пусть функции соответствует набор требуемых свойств системы </a:t>
            </a:r>
            <a:r>
              <a:rPr lang="en-US" sz="2000" dirty="0">
                <a:effectLst/>
                <a:latin typeface="Times New Roman" panose="02020603050405020304" pitchFamily="18" charset="0"/>
                <a:ea typeface="Times New Roman" panose="02020603050405020304" pitchFamily="18" charset="0"/>
              </a:rPr>
              <a:t>     :</a:t>
            </a:r>
          </a:p>
          <a:p>
            <a:pPr indent="360000" algn="ct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(4)</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Положим, что каждое свойство (4) определяется соответствующей структурной композицией системы </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p>
          <a:p>
            <a:pPr indent="360000" algn="ctr"/>
            <a:r>
              <a:rPr lang="en-US" sz="2000" dirty="0">
                <a:latin typeface="Times New Roman" panose="02020603050405020304" pitchFamily="18" charset="0"/>
              </a:rPr>
              <a:t>									(5)</a:t>
            </a:r>
          </a:p>
          <a:p>
            <a:pPr indent="360000" algn="just"/>
            <a:r>
              <a:rPr lang="ru-RU" sz="2000" dirty="0">
                <a:effectLst/>
                <a:latin typeface="Times New Roman" panose="02020603050405020304" pitchFamily="18" charset="0"/>
                <a:ea typeface="Times New Roman" panose="02020603050405020304" pitchFamily="18" charset="0"/>
              </a:rPr>
              <a:t>и что изначально реализованы соответствующие контуры управления каждой структурной композицией из (5) для обеспечения требуемого функционирования, то есть соответствующих свойств (4). Предположим также, что множество (4) достаточно для системы </a:t>
            </a:r>
            <a:r>
              <a:rPr lang="en-US" sz="2000"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несмотря на то, что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отличается от </a:t>
            </a:r>
            <a:r>
              <a:rPr lang="en-US" sz="2000" dirty="0">
                <a:effectLst/>
                <a:latin typeface="Times New Roman" panose="02020603050405020304" pitchFamily="18" charset="0"/>
                <a:ea typeface="Times New Roman" panose="02020603050405020304" pitchFamily="18" charset="0"/>
              </a:rPr>
              <a:t> f.</a:t>
            </a:r>
            <a:endParaRPr lang="ru-RU" sz="2000" dirty="0"/>
          </a:p>
        </p:txBody>
      </p:sp>
      <p:graphicFrame>
        <p:nvGraphicFramePr>
          <p:cNvPr id="6" name="Объект 5">
            <a:extLst>
              <a:ext uri="{FF2B5EF4-FFF2-40B4-BE49-F238E27FC236}">
                <a16:creationId xmlns:a16="http://schemas.microsoft.com/office/drawing/2014/main" id="{AEF5ACA3-60C9-4EBA-863A-C5596F5BDB58}"/>
              </a:ext>
            </a:extLst>
          </p:cNvPr>
          <p:cNvGraphicFramePr>
            <a:graphicFrameLocks noChangeAspect="1"/>
          </p:cNvGraphicFramePr>
          <p:nvPr>
            <p:extLst>
              <p:ext uri="{D42A27DB-BD31-4B8C-83A1-F6EECF244321}">
                <p14:modId xmlns:p14="http://schemas.microsoft.com/office/powerpoint/2010/main" val="1625929395"/>
              </p:ext>
            </p:extLst>
          </p:nvPr>
        </p:nvGraphicFramePr>
        <p:xfrm>
          <a:off x="2286001" y="2093655"/>
          <a:ext cx="282102" cy="307748"/>
        </p:xfrm>
        <a:graphic>
          <a:graphicData uri="http://schemas.openxmlformats.org/presentationml/2006/ole">
            <mc:AlternateContent xmlns:mc="http://schemas.openxmlformats.org/markup-compatibility/2006">
              <mc:Choice xmlns:v="urn:schemas-microsoft-com:vml" Requires="v">
                <p:oleObj spid="_x0000_s6218" r:id="rId4" imgW="177646" imgH="190335" progId="Equation.3">
                  <p:embed/>
                </p:oleObj>
              </mc:Choice>
              <mc:Fallback>
                <p:oleObj r:id="rId4" imgW="177646" imgH="19033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1" y="2093655"/>
                        <a:ext cx="282102" cy="307748"/>
                      </a:xfrm>
                      <a:prstGeom prst="rect">
                        <a:avLst/>
                      </a:prstGeom>
                      <a:noFill/>
                    </p:spPr>
                  </p:pic>
                </p:oleObj>
              </mc:Fallback>
            </mc:AlternateContent>
          </a:graphicData>
        </a:graphic>
      </p:graphicFrame>
      <p:graphicFrame>
        <p:nvGraphicFramePr>
          <p:cNvPr id="8" name="Объект 7">
            <a:extLst>
              <a:ext uri="{FF2B5EF4-FFF2-40B4-BE49-F238E27FC236}">
                <a16:creationId xmlns:a16="http://schemas.microsoft.com/office/drawing/2014/main" id="{AB1C4823-9D7C-42B3-8635-0F9F2921A694}"/>
              </a:ext>
            </a:extLst>
          </p:cNvPr>
          <p:cNvGraphicFramePr>
            <a:graphicFrameLocks noChangeAspect="1"/>
          </p:cNvGraphicFramePr>
          <p:nvPr>
            <p:extLst>
              <p:ext uri="{D42A27DB-BD31-4B8C-83A1-F6EECF244321}">
                <p14:modId xmlns:p14="http://schemas.microsoft.com/office/powerpoint/2010/main" val="412405911"/>
              </p:ext>
            </p:extLst>
          </p:nvPr>
        </p:nvGraphicFramePr>
        <p:xfrm>
          <a:off x="10554511" y="2309788"/>
          <a:ext cx="293475" cy="359923"/>
        </p:xfrm>
        <a:graphic>
          <a:graphicData uri="http://schemas.openxmlformats.org/presentationml/2006/ole">
            <mc:AlternateContent xmlns:mc="http://schemas.openxmlformats.org/markup-compatibility/2006">
              <mc:Choice xmlns:v="urn:schemas-microsoft-com:vml" Requires="v">
                <p:oleObj spid="_x0000_s6219" r:id="rId6" imgW="164957" imgH="203024" progId="Equation.3">
                  <p:embed/>
                </p:oleObj>
              </mc:Choice>
              <mc:Fallback>
                <p:oleObj r:id="rId6" imgW="164957" imgH="203024"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4511" y="2309788"/>
                        <a:ext cx="293475" cy="359923"/>
                      </a:xfrm>
                      <a:prstGeom prst="rect">
                        <a:avLst/>
                      </a:prstGeom>
                      <a:noFill/>
                    </p:spPr>
                  </p:pic>
                </p:oleObj>
              </mc:Fallback>
            </mc:AlternateContent>
          </a:graphicData>
        </a:graphic>
      </p:graphicFrame>
      <p:graphicFrame>
        <p:nvGraphicFramePr>
          <p:cNvPr id="10" name="Объект 9">
            <a:extLst>
              <a:ext uri="{FF2B5EF4-FFF2-40B4-BE49-F238E27FC236}">
                <a16:creationId xmlns:a16="http://schemas.microsoft.com/office/drawing/2014/main" id="{27F22FC5-C4F8-4A59-8382-B83BA54E291C}"/>
              </a:ext>
            </a:extLst>
          </p:cNvPr>
          <p:cNvGraphicFramePr>
            <a:graphicFrameLocks noChangeAspect="1"/>
          </p:cNvGraphicFramePr>
          <p:nvPr>
            <p:extLst>
              <p:ext uri="{D42A27DB-BD31-4B8C-83A1-F6EECF244321}">
                <p14:modId xmlns:p14="http://schemas.microsoft.com/office/powerpoint/2010/main" val="4056726557"/>
              </p:ext>
            </p:extLst>
          </p:nvPr>
        </p:nvGraphicFramePr>
        <p:xfrm>
          <a:off x="5275706" y="2972332"/>
          <a:ext cx="1556426" cy="382140"/>
        </p:xfrm>
        <a:graphic>
          <a:graphicData uri="http://schemas.openxmlformats.org/presentationml/2006/ole">
            <mc:AlternateContent xmlns:mc="http://schemas.openxmlformats.org/markup-compatibility/2006">
              <mc:Choice xmlns:v="urn:schemas-microsoft-com:vml" Requires="v">
                <p:oleObj spid="_x0000_s6220" r:id="rId8" imgW="1244600" imgH="304800" progId="Equation.3">
                  <p:embed/>
                </p:oleObj>
              </mc:Choice>
              <mc:Fallback>
                <p:oleObj r:id="rId8" imgW="1244600" imgH="3048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5706" y="2972332"/>
                        <a:ext cx="1556426" cy="382140"/>
                      </a:xfrm>
                      <a:prstGeom prst="rect">
                        <a:avLst/>
                      </a:prstGeom>
                      <a:noFill/>
                    </p:spPr>
                  </p:pic>
                </p:oleObj>
              </mc:Fallback>
            </mc:AlternateContent>
          </a:graphicData>
        </a:graphic>
      </p:graphicFrame>
      <p:graphicFrame>
        <p:nvGraphicFramePr>
          <p:cNvPr id="11" name="Объект 10">
            <a:extLst>
              <a:ext uri="{FF2B5EF4-FFF2-40B4-BE49-F238E27FC236}">
                <a16:creationId xmlns:a16="http://schemas.microsoft.com/office/drawing/2014/main" id="{2E6AEA08-839A-4F51-9A19-E9F52E068C41}"/>
              </a:ext>
            </a:extLst>
          </p:cNvPr>
          <p:cNvGraphicFramePr>
            <a:graphicFrameLocks noChangeAspect="1"/>
          </p:cNvGraphicFramePr>
          <p:nvPr>
            <p:extLst>
              <p:ext uri="{D42A27DB-BD31-4B8C-83A1-F6EECF244321}">
                <p14:modId xmlns:p14="http://schemas.microsoft.com/office/powerpoint/2010/main" val="877705808"/>
              </p:ext>
            </p:extLst>
          </p:nvPr>
        </p:nvGraphicFramePr>
        <p:xfrm>
          <a:off x="7564878" y="3275126"/>
          <a:ext cx="282102" cy="307748"/>
        </p:xfrm>
        <a:graphic>
          <a:graphicData uri="http://schemas.openxmlformats.org/presentationml/2006/ole">
            <mc:AlternateContent xmlns:mc="http://schemas.openxmlformats.org/markup-compatibility/2006">
              <mc:Choice xmlns:v="urn:schemas-microsoft-com:vml" Requires="v">
                <p:oleObj spid="_x0000_s6221" r:id="rId10" imgW="177646" imgH="190335" progId="Equation.3">
                  <p:embed/>
                </p:oleObj>
              </mc:Choice>
              <mc:Fallback>
                <p:oleObj r:id="rId10" imgW="177646" imgH="190335" progId="Equation.3">
                  <p:embed/>
                  <p:pic>
                    <p:nvPicPr>
                      <p:cNvPr id="6" name="Объект 5">
                        <a:extLst>
                          <a:ext uri="{FF2B5EF4-FFF2-40B4-BE49-F238E27FC236}">
                            <a16:creationId xmlns:a16="http://schemas.microsoft.com/office/drawing/2014/main" id="{AEF5ACA3-60C9-4EBA-863A-C5596F5BD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4878" y="3275126"/>
                        <a:ext cx="282102" cy="307748"/>
                      </a:xfrm>
                      <a:prstGeom prst="rect">
                        <a:avLst/>
                      </a:prstGeom>
                      <a:noFill/>
                    </p:spPr>
                  </p:pic>
                </p:oleObj>
              </mc:Fallback>
            </mc:AlternateContent>
          </a:graphicData>
        </a:graphic>
      </p:graphicFrame>
      <p:graphicFrame>
        <p:nvGraphicFramePr>
          <p:cNvPr id="13" name="Объект 12">
            <a:extLst>
              <a:ext uri="{FF2B5EF4-FFF2-40B4-BE49-F238E27FC236}">
                <a16:creationId xmlns:a16="http://schemas.microsoft.com/office/drawing/2014/main" id="{49F60913-CFED-4920-8184-3108034C4333}"/>
              </a:ext>
            </a:extLst>
          </p:cNvPr>
          <p:cNvGraphicFramePr>
            <a:graphicFrameLocks noChangeAspect="1"/>
          </p:cNvGraphicFramePr>
          <p:nvPr>
            <p:extLst>
              <p:ext uri="{D42A27DB-BD31-4B8C-83A1-F6EECF244321}">
                <p14:modId xmlns:p14="http://schemas.microsoft.com/office/powerpoint/2010/main" val="253437831"/>
              </p:ext>
            </p:extLst>
          </p:nvPr>
        </p:nvGraphicFramePr>
        <p:xfrm>
          <a:off x="5408821" y="3573521"/>
          <a:ext cx="1290195" cy="382140"/>
        </p:xfrm>
        <a:graphic>
          <a:graphicData uri="http://schemas.openxmlformats.org/presentationml/2006/ole">
            <mc:AlternateContent xmlns:mc="http://schemas.openxmlformats.org/markup-compatibility/2006">
              <mc:Choice xmlns:v="urn:schemas-microsoft-com:vml" Requires="v">
                <p:oleObj spid="_x0000_s6222" r:id="rId11" imgW="1079032" imgH="317362" progId="Equation.3">
                  <p:embed/>
                </p:oleObj>
              </mc:Choice>
              <mc:Fallback>
                <p:oleObj r:id="rId11" imgW="1079032" imgH="317362"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8821" y="3573521"/>
                        <a:ext cx="1290195" cy="382140"/>
                      </a:xfrm>
                      <a:prstGeom prst="rect">
                        <a:avLst/>
                      </a:prstGeom>
                      <a:noFill/>
                    </p:spPr>
                  </p:pic>
                </p:oleObj>
              </mc:Fallback>
            </mc:AlternateContent>
          </a:graphicData>
        </a:graphic>
      </p:graphicFrame>
      <p:graphicFrame>
        <p:nvGraphicFramePr>
          <p:cNvPr id="14" name="Объект 13">
            <a:extLst>
              <a:ext uri="{FF2B5EF4-FFF2-40B4-BE49-F238E27FC236}">
                <a16:creationId xmlns:a16="http://schemas.microsoft.com/office/drawing/2014/main" id="{07525A5C-2E0B-4228-A6C9-47A5252D3639}"/>
              </a:ext>
            </a:extLst>
          </p:cNvPr>
          <p:cNvGraphicFramePr>
            <a:graphicFrameLocks noChangeAspect="1"/>
          </p:cNvGraphicFramePr>
          <p:nvPr>
            <p:extLst>
              <p:ext uri="{D42A27DB-BD31-4B8C-83A1-F6EECF244321}">
                <p14:modId xmlns:p14="http://schemas.microsoft.com/office/powerpoint/2010/main" val="3755422763"/>
              </p:ext>
            </p:extLst>
          </p:nvPr>
        </p:nvGraphicFramePr>
        <p:xfrm>
          <a:off x="11562946" y="3886747"/>
          <a:ext cx="282102" cy="307748"/>
        </p:xfrm>
        <a:graphic>
          <a:graphicData uri="http://schemas.openxmlformats.org/presentationml/2006/ole">
            <mc:AlternateContent xmlns:mc="http://schemas.openxmlformats.org/markup-compatibility/2006">
              <mc:Choice xmlns:v="urn:schemas-microsoft-com:vml" Requires="v">
                <p:oleObj spid="_x0000_s6223" r:id="rId13" imgW="177646" imgH="190335" progId="Equation.3">
                  <p:embed/>
                </p:oleObj>
              </mc:Choice>
              <mc:Fallback>
                <p:oleObj r:id="rId13" imgW="177646" imgH="190335" progId="Equation.3">
                  <p:embed/>
                  <p:pic>
                    <p:nvPicPr>
                      <p:cNvPr id="11" name="Объект 10">
                        <a:extLst>
                          <a:ext uri="{FF2B5EF4-FFF2-40B4-BE49-F238E27FC236}">
                            <a16:creationId xmlns:a16="http://schemas.microsoft.com/office/drawing/2014/main" id="{2E6AEA08-839A-4F51-9A19-E9F52E068C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2946" y="3886747"/>
                        <a:ext cx="282102" cy="307748"/>
                      </a:xfrm>
                      <a:prstGeom prst="rect">
                        <a:avLst/>
                      </a:prstGeom>
                      <a:noFill/>
                    </p:spPr>
                  </p:pic>
                </p:oleObj>
              </mc:Fallback>
            </mc:AlternateContent>
          </a:graphicData>
        </a:graphic>
      </p:graphicFrame>
      <p:graphicFrame>
        <p:nvGraphicFramePr>
          <p:cNvPr id="16" name="Объект 15">
            <a:extLst>
              <a:ext uri="{FF2B5EF4-FFF2-40B4-BE49-F238E27FC236}">
                <a16:creationId xmlns:a16="http://schemas.microsoft.com/office/drawing/2014/main" id="{3A4BC3F2-152B-48E1-A2E0-6D0A11C64F44}"/>
              </a:ext>
            </a:extLst>
          </p:cNvPr>
          <p:cNvGraphicFramePr>
            <a:graphicFrameLocks noChangeAspect="1"/>
          </p:cNvGraphicFramePr>
          <p:nvPr>
            <p:extLst>
              <p:ext uri="{D42A27DB-BD31-4B8C-83A1-F6EECF244321}">
                <p14:modId xmlns:p14="http://schemas.microsoft.com/office/powerpoint/2010/main" val="3775634898"/>
              </p:ext>
            </p:extLst>
          </p:nvPr>
        </p:nvGraphicFramePr>
        <p:xfrm>
          <a:off x="5507598" y="4126429"/>
          <a:ext cx="1163977" cy="382937"/>
        </p:xfrm>
        <a:graphic>
          <a:graphicData uri="http://schemas.openxmlformats.org/presentationml/2006/ole">
            <mc:AlternateContent xmlns:mc="http://schemas.openxmlformats.org/markup-compatibility/2006">
              <mc:Choice xmlns:v="urn:schemas-microsoft-com:vml" Requires="v">
                <p:oleObj spid="_x0000_s6224" r:id="rId14" imgW="977476" imgH="317362" progId="Equation.3">
                  <p:embed/>
                </p:oleObj>
              </mc:Choice>
              <mc:Fallback>
                <p:oleObj r:id="rId14" imgW="977476" imgH="317362"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07598" y="4126429"/>
                        <a:ext cx="1163977" cy="382937"/>
                      </a:xfrm>
                      <a:prstGeom prst="rect">
                        <a:avLst/>
                      </a:prstGeom>
                      <a:noFill/>
                    </p:spPr>
                  </p:pic>
                </p:oleObj>
              </mc:Fallback>
            </mc:AlternateContent>
          </a:graphicData>
        </a:graphic>
      </p:graphicFrame>
      <p:graphicFrame>
        <p:nvGraphicFramePr>
          <p:cNvPr id="17" name="Объект 16">
            <a:extLst>
              <a:ext uri="{FF2B5EF4-FFF2-40B4-BE49-F238E27FC236}">
                <a16:creationId xmlns:a16="http://schemas.microsoft.com/office/drawing/2014/main" id="{BCCB010B-A1A0-46B1-9F6C-1F8F4ABD56A6}"/>
              </a:ext>
            </a:extLst>
          </p:cNvPr>
          <p:cNvGraphicFramePr>
            <a:graphicFrameLocks noChangeAspect="1"/>
          </p:cNvGraphicFramePr>
          <p:nvPr>
            <p:extLst>
              <p:ext uri="{D42A27DB-BD31-4B8C-83A1-F6EECF244321}">
                <p14:modId xmlns:p14="http://schemas.microsoft.com/office/powerpoint/2010/main" val="3125372873"/>
              </p:ext>
            </p:extLst>
          </p:nvPr>
        </p:nvGraphicFramePr>
        <p:xfrm>
          <a:off x="5596648" y="5102701"/>
          <a:ext cx="282102" cy="307748"/>
        </p:xfrm>
        <a:graphic>
          <a:graphicData uri="http://schemas.openxmlformats.org/presentationml/2006/ole">
            <mc:AlternateContent xmlns:mc="http://schemas.openxmlformats.org/markup-compatibility/2006">
              <mc:Choice xmlns:v="urn:schemas-microsoft-com:vml" Requires="v">
                <p:oleObj spid="_x0000_s6225" r:id="rId16" imgW="177646" imgH="190335" progId="Equation.3">
                  <p:embed/>
                </p:oleObj>
              </mc:Choice>
              <mc:Fallback>
                <p:oleObj r:id="rId16" imgW="177646" imgH="190335" progId="Equation.3">
                  <p:embed/>
                  <p:pic>
                    <p:nvPicPr>
                      <p:cNvPr id="14" name="Объект 13">
                        <a:extLst>
                          <a:ext uri="{FF2B5EF4-FFF2-40B4-BE49-F238E27FC236}">
                            <a16:creationId xmlns:a16="http://schemas.microsoft.com/office/drawing/2014/main" id="{07525A5C-2E0B-4228-A6C9-47A5252D36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648" y="5102701"/>
                        <a:ext cx="282102" cy="307748"/>
                      </a:xfrm>
                      <a:prstGeom prst="rect">
                        <a:avLst/>
                      </a:prstGeom>
                      <a:noFill/>
                    </p:spPr>
                  </p:pic>
                </p:oleObj>
              </mc:Fallback>
            </mc:AlternateContent>
          </a:graphicData>
        </a:graphic>
      </p:graphicFrame>
      <p:graphicFrame>
        <p:nvGraphicFramePr>
          <p:cNvPr id="18" name="Объект 17">
            <a:extLst>
              <a:ext uri="{FF2B5EF4-FFF2-40B4-BE49-F238E27FC236}">
                <a16:creationId xmlns:a16="http://schemas.microsoft.com/office/drawing/2014/main" id="{1B556728-E9A3-4312-8B4D-86F0F2570EBA}"/>
              </a:ext>
            </a:extLst>
          </p:cNvPr>
          <p:cNvGraphicFramePr>
            <a:graphicFrameLocks noChangeAspect="1"/>
          </p:cNvGraphicFramePr>
          <p:nvPr>
            <p:extLst>
              <p:ext uri="{D42A27DB-BD31-4B8C-83A1-F6EECF244321}">
                <p14:modId xmlns:p14="http://schemas.microsoft.com/office/powerpoint/2010/main" val="4100746487"/>
              </p:ext>
            </p:extLst>
          </p:nvPr>
        </p:nvGraphicFramePr>
        <p:xfrm>
          <a:off x="8167992" y="5109077"/>
          <a:ext cx="293475" cy="359923"/>
        </p:xfrm>
        <a:graphic>
          <a:graphicData uri="http://schemas.openxmlformats.org/presentationml/2006/ole">
            <mc:AlternateContent xmlns:mc="http://schemas.openxmlformats.org/markup-compatibility/2006">
              <mc:Choice xmlns:v="urn:schemas-microsoft-com:vml" Requires="v">
                <p:oleObj spid="_x0000_s6226" r:id="rId17" imgW="164957" imgH="203024" progId="Equation.3">
                  <p:embed/>
                </p:oleObj>
              </mc:Choice>
              <mc:Fallback>
                <p:oleObj r:id="rId17" imgW="164957" imgH="203024" progId="Equation.3">
                  <p:embed/>
                  <p:pic>
                    <p:nvPicPr>
                      <p:cNvPr id="8" name="Объект 7">
                        <a:extLst>
                          <a:ext uri="{FF2B5EF4-FFF2-40B4-BE49-F238E27FC236}">
                            <a16:creationId xmlns:a16="http://schemas.microsoft.com/office/drawing/2014/main" id="{AB1C4823-9D7C-42B3-8635-0F9F2921A6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7992" y="5109077"/>
                        <a:ext cx="293475" cy="359923"/>
                      </a:xfrm>
                      <a:prstGeom prst="rect">
                        <a:avLst/>
                      </a:prstGeom>
                      <a:noFill/>
                    </p:spPr>
                  </p:pic>
                </p:oleObj>
              </mc:Fallback>
            </mc:AlternateContent>
          </a:graphicData>
        </a:graphic>
      </p:graphicFrame>
    </p:spTree>
    <p:extLst>
      <p:ext uri="{BB962C8B-B14F-4D97-AF65-F5344CB8AC3E}">
        <p14:creationId xmlns:p14="http://schemas.microsoft.com/office/powerpoint/2010/main" val="171565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98A00BE-F6CE-417E-B4CF-28BCAC896F4E}"/>
              </a:ext>
            </a:extLst>
          </p:cNvPr>
          <p:cNvSpPr txBox="1"/>
          <p:nvPr/>
        </p:nvSpPr>
        <p:spPr>
          <a:xfrm>
            <a:off x="0" y="1154894"/>
            <a:ext cx="12192000" cy="3477875"/>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Если в процессе эксплуатации отсутствуют потребности в новых свойствах системы, то нет оснований для построения более эффективной системы. С этих позиций можно уточнить содержательность понятия </a:t>
            </a:r>
            <a:r>
              <a:rPr lang="ru-RU" sz="2000" i="1" dirty="0">
                <a:effectLst/>
                <a:latin typeface="Times New Roman" panose="02020603050405020304" pitchFamily="18" charset="0"/>
                <a:ea typeface="Times New Roman" panose="02020603050405020304" pitchFamily="18" charset="0"/>
              </a:rPr>
              <a:t>более эффективной системы</a:t>
            </a:r>
            <a:r>
              <a:rPr lang="ru-RU" sz="2000" dirty="0">
                <a:effectLst/>
                <a:latin typeface="Times New Roman" panose="02020603050405020304" pitchFamily="18" charset="0"/>
                <a:ea typeface="Times New Roman" panose="02020603050405020304" pitchFamily="18" charset="0"/>
              </a:rPr>
              <a:t> и определить её как систему</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с такой текущей целевой функцией </a:t>
            </a:r>
            <a:r>
              <a:rPr lang="en-US" sz="2000" dirty="0">
                <a:effectLst/>
                <a:latin typeface="Times New Roman" panose="02020603050405020304" pitchFamily="18" charset="0"/>
                <a:ea typeface="Times New Roman" panose="02020603050405020304" pitchFamily="18" charset="0"/>
              </a:rPr>
              <a:t>g, </a:t>
            </a:r>
            <a:r>
              <a:rPr lang="ru-RU" sz="2000" dirty="0">
                <a:effectLst/>
                <a:latin typeface="Times New Roman" panose="02020603050405020304" pitchFamily="18" charset="0"/>
                <a:ea typeface="Times New Roman" panose="02020603050405020304" pitchFamily="18" charset="0"/>
              </a:rPr>
              <a:t>удовлетворяющей (3) и имеющей лучшую близость к функци</a:t>
            </a:r>
            <a:r>
              <a:rPr lang="en-US" sz="2000" dirty="0">
                <a:effectLst/>
                <a:latin typeface="Times New Roman" panose="02020603050405020304" pitchFamily="18" charset="0"/>
                <a:ea typeface="Times New Roman" panose="02020603050405020304" pitchFamily="18" charset="0"/>
              </a:rPr>
              <a:t> f: 			, </a:t>
            </a:r>
            <a:r>
              <a:rPr lang="ru-RU" sz="2000" dirty="0">
                <a:effectLst/>
                <a:latin typeface="Times New Roman" panose="02020603050405020304" pitchFamily="18" charset="0"/>
                <a:ea typeface="Times New Roman" panose="02020603050405020304" pitchFamily="18" charset="0"/>
              </a:rPr>
              <a:t>при которой в системе проявляется (образуется, появляется) новое свойство </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отличное от</a:t>
            </a:r>
            <a:r>
              <a:rPr lang="en-US" sz="2000" dirty="0">
                <a:effectLst/>
                <a:latin typeface="Times New Roman" panose="02020603050405020304" pitchFamily="18" charset="0"/>
                <a:ea typeface="Times New Roman" panose="02020603050405020304" pitchFamily="18" charset="0"/>
              </a:rPr>
              <a:t>	           .</a:t>
            </a:r>
          </a:p>
          <a:p>
            <a:pPr indent="360000" algn="just"/>
            <a:r>
              <a:rPr lang="ru-RU" sz="2000" dirty="0">
                <a:effectLst/>
                <a:latin typeface="Times New Roman" panose="02020603050405020304" pitchFamily="18" charset="0"/>
                <a:ea typeface="Times New Roman" panose="02020603050405020304" pitchFamily="18" charset="0"/>
              </a:rPr>
              <a:t>Поскольку свойства обусловлены определенными структурными кусками системы, свойство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может не зависеть от функционирования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и определяется своей элементарной структурной единицей</a:t>
            </a:r>
            <a:r>
              <a:rPr lang="en-US" sz="2000"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Для обеспечения </a:t>
            </a:r>
            <a:r>
              <a:rPr lang="en-US"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структурная композиция </a:t>
            </a:r>
            <a:r>
              <a:rPr lang="en-US"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будет априорно охвачена соответствующим замкнутым контуром управления. Поэтому можно говорить о том, что переход к системе с более высокой эффективностью функционирования – это добавление новых контуров управления на разных кусках структуры системы </a:t>
            </a:r>
            <a:r>
              <a:rPr lang="en-US" sz="2000" dirty="0">
                <a:latin typeface="Times New Roman" panose="02020603050405020304" pitchFamily="18" charset="0"/>
                <a:ea typeface="Times New Roman" panose="02020603050405020304" pitchFamily="18" charset="0"/>
              </a:rPr>
              <a:t>	.</a:t>
            </a:r>
          </a:p>
        </p:txBody>
      </p:sp>
      <p:graphicFrame>
        <p:nvGraphicFramePr>
          <p:cNvPr id="6" name="Объект 5">
            <a:extLst>
              <a:ext uri="{FF2B5EF4-FFF2-40B4-BE49-F238E27FC236}">
                <a16:creationId xmlns:a16="http://schemas.microsoft.com/office/drawing/2014/main" id="{62863D2C-90C2-4B0B-8CE4-06F4B165A2A9}"/>
              </a:ext>
            </a:extLst>
          </p:cNvPr>
          <p:cNvGraphicFramePr>
            <a:graphicFrameLocks noChangeAspect="1"/>
          </p:cNvGraphicFramePr>
          <p:nvPr>
            <p:extLst>
              <p:ext uri="{D42A27DB-BD31-4B8C-83A1-F6EECF244321}">
                <p14:modId xmlns:p14="http://schemas.microsoft.com/office/powerpoint/2010/main" val="1878383622"/>
              </p:ext>
            </p:extLst>
          </p:nvPr>
        </p:nvGraphicFramePr>
        <p:xfrm>
          <a:off x="6785114" y="1816628"/>
          <a:ext cx="282102" cy="307748"/>
        </p:xfrm>
        <a:graphic>
          <a:graphicData uri="http://schemas.openxmlformats.org/presentationml/2006/ole">
            <mc:AlternateContent xmlns:mc="http://schemas.openxmlformats.org/markup-compatibility/2006">
              <mc:Choice xmlns:v="urn:schemas-microsoft-com:vml" Requires="v">
                <p:oleObj spid="_x0000_s7226" r:id="rId4" imgW="177646" imgH="190335" progId="Equation.3">
                  <p:embed/>
                </p:oleObj>
              </mc:Choice>
              <mc:Fallback>
                <p:oleObj r:id="rId4" imgW="177646" imgH="190335" progId="Equation.3">
                  <p:embed/>
                  <p:pic>
                    <p:nvPicPr>
                      <p:cNvPr id="11" name="Объект 10">
                        <a:extLst>
                          <a:ext uri="{FF2B5EF4-FFF2-40B4-BE49-F238E27FC236}">
                            <a16:creationId xmlns:a16="http://schemas.microsoft.com/office/drawing/2014/main" id="{2E6AEA08-839A-4F51-9A19-E9F52E068C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5114" y="1816628"/>
                        <a:ext cx="282102" cy="307748"/>
                      </a:xfrm>
                      <a:prstGeom prst="rect">
                        <a:avLst/>
                      </a:prstGeom>
                      <a:noFill/>
                    </p:spPr>
                  </p:pic>
                </p:oleObj>
              </mc:Fallback>
            </mc:AlternateContent>
          </a:graphicData>
        </a:graphic>
      </p:graphicFrame>
      <p:graphicFrame>
        <p:nvGraphicFramePr>
          <p:cNvPr id="7" name="Объект 6">
            <a:extLst>
              <a:ext uri="{FF2B5EF4-FFF2-40B4-BE49-F238E27FC236}">
                <a16:creationId xmlns:a16="http://schemas.microsoft.com/office/drawing/2014/main" id="{570981AA-14F4-4970-8BDD-F40AE8575927}"/>
              </a:ext>
            </a:extLst>
          </p:cNvPr>
          <p:cNvGraphicFramePr>
            <a:graphicFrameLocks noChangeAspect="1"/>
          </p:cNvGraphicFramePr>
          <p:nvPr>
            <p:extLst>
              <p:ext uri="{D42A27DB-BD31-4B8C-83A1-F6EECF244321}">
                <p14:modId xmlns:p14="http://schemas.microsoft.com/office/powerpoint/2010/main" val="1107669227"/>
              </p:ext>
            </p:extLst>
          </p:nvPr>
        </p:nvGraphicFramePr>
        <p:xfrm>
          <a:off x="7207927" y="2124376"/>
          <a:ext cx="1916618" cy="370378"/>
        </p:xfrm>
        <a:graphic>
          <a:graphicData uri="http://schemas.openxmlformats.org/presentationml/2006/ole">
            <mc:AlternateContent xmlns:mc="http://schemas.openxmlformats.org/markup-compatibility/2006">
              <mc:Choice xmlns:v="urn:schemas-microsoft-com:vml" Requires="v">
                <p:oleObj spid="_x0000_s7227" r:id="rId6" imgW="1689100" imgH="330200" progId="Equation.3">
                  <p:embed/>
                </p:oleObj>
              </mc:Choice>
              <mc:Fallback>
                <p:oleObj r:id="rId6" imgW="1689100" imgH="3302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7927" y="2124376"/>
                        <a:ext cx="1916618" cy="370378"/>
                      </a:xfrm>
                      <a:prstGeom prst="rect">
                        <a:avLst/>
                      </a:prstGeom>
                      <a:noFill/>
                    </p:spPr>
                  </p:pic>
                </p:oleObj>
              </mc:Fallback>
            </mc:AlternateContent>
          </a:graphicData>
        </a:graphic>
      </p:graphicFrame>
      <p:graphicFrame>
        <p:nvGraphicFramePr>
          <p:cNvPr id="9" name="Объект 8">
            <a:extLst>
              <a:ext uri="{FF2B5EF4-FFF2-40B4-BE49-F238E27FC236}">
                <a16:creationId xmlns:a16="http://schemas.microsoft.com/office/drawing/2014/main" id="{E5D8A7E8-799D-439D-9788-C8850207A699}"/>
              </a:ext>
            </a:extLst>
          </p:cNvPr>
          <p:cNvGraphicFramePr>
            <a:graphicFrameLocks noChangeAspect="1"/>
          </p:cNvGraphicFramePr>
          <p:nvPr>
            <p:extLst>
              <p:ext uri="{D42A27DB-BD31-4B8C-83A1-F6EECF244321}">
                <p14:modId xmlns:p14="http://schemas.microsoft.com/office/powerpoint/2010/main" val="1051633765"/>
              </p:ext>
            </p:extLst>
          </p:nvPr>
        </p:nvGraphicFramePr>
        <p:xfrm>
          <a:off x="5877726" y="2406731"/>
          <a:ext cx="211861" cy="379379"/>
        </p:xfrm>
        <a:graphic>
          <a:graphicData uri="http://schemas.openxmlformats.org/presentationml/2006/ole">
            <mc:AlternateContent xmlns:mc="http://schemas.openxmlformats.org/markup-compatibility/2006">
              <mc:Choice xmlns:v="urn:schemas-microsoft-com:vml" Requires="v">
                <p:oleObj spid="_x0000_s7228" r:id="rId8" imgW="139639" imgH="241195" progId="Equation.3">
                  <p:embed/>
                </p:oleObj>
              </mc:Choice>
              <mc:Fallback>
                <p:oleObj r:id="rId8" imgW="139639" imgH="241195"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7726" y="2406731"/>
                        <a:ext cx="211861" cy="379379"/>
                      </a:xfrm>
                      <a:prstGeom prst="rect">
                        <a:avLst/>
                      </a:prstGeom>
                      <a:noFill/>
                    </p:spPr>
                  </p:pic>
                </p:oleObj>
              </mc:Fallback>
            </mc:AlternateContent>
          </a:graphicData>
        </a:graphic>
      </p:graphicFrame>
      <p:graphicFrame>
        <p:nvGraphicFramePr>
          <p:cNvPr id="11" name="Объект 10">
            <a:extLst>
              <a:ext uri="{FF2B5EF4-FFF2-40B4-BE49-F238E27FC236}">
                <a16:creationId xmlns:a16="http://schemas.microsoft.com/office/drawing/2014/main" id="{4D8D32E4-A7B8-4920-9C07-F288302C7478}"/>
              </a:ext>
            </a:extLst>
          </p:cNvPr>
          <p:cNvGraphicFramePr>
            <a:graphicFrameLocks noChangeAspect="1"/>
          </p:cNvGraphicFramePr>
          <p:nvPr>
            <p:extLst>
              <p:ext uri="{D42A27DB-BD31-4B8C-83A1-F6EECF244321}">
                <p14:modId xmlns:p14="http://schemas.microsoft.com/office/powerpoint/2010/main" val="2176057906"/>
              </p:ext>
            </p:extLst>
          </p:nvPr>
        </p:nvGraphicFramePr>
        <p:xfrm>
          <a:off x="7675124" y="2456434"/>
          <a:ext cx="1280874" cy="379379"/>
        </p:xfrm>
        <a:graphic>
          <a:graphicData uri="http://schemas.openxmlformats.org/presentationml/2006/ole">
            <mc:AlternateContent xmlns:mc="http://schemas.openxmlformats.org/markup-compatibility/2006">
              <mc:Choice xmlns:v="urn:schemas-microsoft-com:vml" Requires="v">
                <p:oleObj spid="_x0000_s7229" r:id="rId10" imgW="1079032" imgH="317362" progId="Equation.3">
                  <p:embed/>
                </p:oleObj>
              </mc:Choice>
              <mc:Fallback>
                <p:oleObj r:id="rId10" imgW="1079032" imgH="317362"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75124" y="2456434"/>
                        <a:ext cx="1280874" cy="379379"/>
                      </a:xfrm>
                      <a:prstGeom prst="rect">
                        <a:avLst/>
                      </a:prstGeom>
                      <a:noFill/>
                    </p:spPr>
                  </p:pic>
                </p:oleObj>
              </mc:Fallback>
            </mc:AlternateContent>
          </a:graphicData>
        </a:graphic>
      </p:graphicFrame>
      <p:graphicFrame>
        <p:nvGraphicFramePr>
          <p:cNvPr id="12" name="Объект 11">
            <a:extLst>
              <a:ext uri="{FF2B5EF4-FFF2-40B4-BE49-F238E27FC236}">
                <a16:creationId xmlns:a16="http://schemas.microsoft.com/office/drawing/2014/main" id="{55DEB93E-0D16-46CE-9DB3-875BD5F6930E}"/>
              </a:ext>
            </a:extLst>
          </p:cNvPr>
          <p:cNvGraphicFramePr>
            <a:graphicFrameLocks noChangeAspect="1"/>
          </p:cNvGraphicFramePr>
          <p:nvPr>
            <p:extLst>
              <p:ext uri="{D42A27DB-BD31-4B8C-83A1-F6EECF244321}">
                <p14:modId xmlns:p14="http://schemas.microsoft.com/office/powerpoint/2010/main" val="19577637"/>
              </p:ext>
            </p:extLst>
          </p:nvPr>
        </p:nvGraphicFramePr>
        <p:xfrm>
          <a:off x="10699402" y="2704142"/>
          <a:ext cx="211861" cy="379379"/>
        </p:xfrm>
        <a:graphic>
          <a:graphicData uri="http://schemas.openxmlformats.org/presentationml/2006/ole">
            <mc:AlternateContent xmlns:mc="http://schemas.openxmlformats.org/markup-compatibility/2006">
              <mc:Choice xmlns:v="urn:schemas-microsoft-com:vml" Requires="v">
                <p:oleObj spid="_x0000_s7230" r:id="rId12" imgW="139639" imgH="241195" progId="Equation.3">
                  <p:embed/>
                </p:oleObj>
              </mc:Choice>
              <mc:Fallback>
                <p:oleObj r:id="rId12" imgW="139639" imgH="241195" progId="Equation.3">
                  <p:embed/>
                  <p:pic>
                    <p:nvPicPr>
                      <p:cNvPr id="9" name="Объект 8">
                        <a:extLst>
                          <a:ext uri="{FF2B5EF4-FFF2-40B4-BE49-F238E27FC236}">
                            <a16:creationId xmlns:a16="http://schemas.microsoft.com/office/drawing/2014/main" id="{E5D8A7E8-799D-439D-9788-C8850207A6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99402" y="2704142"/>
                        <a:ext cx="211861" cy="379379"/>
                      </a:xfrm>
                      <a:prstGeom prst="rect">
                        <a:avLst/>
                      </a:prstGeom>
                      <a:noFill/>
                    </p:spPr>
                  </p:pic>
                </p:oleObj>
              </mc:Fallback>
            </mc:AlternateContent>
          </a:graphicData>
        </a:graphic>
      </p:graphicFrame>
      <p:graphicFrame>
        <p:nvGraphicFramePr>
          <p:cNvPr id="16" name="Объект 15">
            <a:extLst>
              <a:ext uri="{FF2B5EF4-FFF2-40B4-BE49-F238E27FC236}">
                <a16:creationId xmlns:a16="http://schemas.microsoft.com/office/drawing/2014/main" id="{0873BF8C-D495-47A0-9268-48C369B10804}"/>
              </a:ext>
            </a:extLst>
          </p:cNvPr>
          <p:cNvGraphicFramePr>
            <a:graphicFrameLocks noChangeAspect="1"/>
          </p:cNvGraphicFramePr>
          <p:nvPr>
            <p:extLst>
              <p:ext uri="{D42A27DB-BD31-4B8C-83A1-F6EECF244321}">
                <p14:modId xmlns:p14="http://schemas.microsoft.com/office/powerpoint/2010/main" val="3352407251"/>
              </p:ext>
            </p:extLst>
          </p:nvPr>
        </p:nvGraphicFramePr>
        <p:xfrm>
          <a:off x="3531256" y="3030166"/>
          <a:ext cx="1212297" cy="398834"/>
        </p:xfrm>
        <a:graphic>
          <a:graphicData uri="http://schemas.openxmlformats.org/presentationml/2006/ole">
            <mc:AlternateContent xmlns:mc="http://schemas.openxmlformats.org/markup-compatibility/2006">
              <mc:Choice xmlns:v="urn:schemas-microsoft-com:vml" Requires="v">
                <p:oleObj spid="_x0000_s7231" r:id="rId13" imgW="977476" imgH="317362" progId="Equation.3">
                  <p:embed/>
                </p:oleObj>
              </mc:Choice>
              <mc:Fallback>
                <p:oleObj r:id="rId13" imgW="977476" imgH="317362"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1256" y="3030166"/>
                        <a:ext cx="1212297" cy="398834"/>
                      </a:xfrm>
                      <a:prstGeom prst="rect">
                        <a:avLst/>
                      </a:prstGeom>
                      <a:noFill/>
                    </p:spPr>
                  </p:pic>
                </p:oleObj>
              </mc:Fallback>
            </mc:AlternateContent>
          </a:graphicData>
        </a:graphic>
      </p:graphicFrame>
      <p:graphicFrame>
        <p:nvGraphicFramePr>
          <p:cNvPr id="18" name="Объект 17">
            <a:extLst>
              <a:ext uri="{FF2B5EF4-FFF2-40B4-BE49-F238E27FC236}">
                <a16:creationId xmlns:a16="http://schemas.microsoft.com/office/drawing/2014/main" id="{C72E1A18-9506-40A7-AAA8-623FA2C28EDA}"/>
              </a:ext>
            </a:extLst>
          </p:cNvPr>
          <p:cNvGraphicFramePr>
            <a:graphicFrameLocks noChangeAspect="1"/>
          </p:cNvGraphicFramePr>
          <p:nvPr>
            <p:extLst>
              <p:ext uri="{D42A27DB-BD31-4B8C-83A1-F6EECF244321}">
                <p14:modId xmlns:p14="http://schemas.microsoft.com/office/powerpoint/2010/main" val="3785770325"/>
              </p:ext>
            </p:extLst>
          </p:nvPr>
        </p:nvGraphicFramePr>
        <p:xfrm>
          <a:off x="11420308" y="3083521"/>
          <a:ext cx="262647" cy="253096"/>
        </p:xfrm>
        <a:graphic>
          <a:graphicData uri="http://schemas.openxmlformats.org/presentationml/2006/ole">
            <mc:AlternateContent xmlns:mc="http://schemas.openxmlformats.org/markup-compatibility/2006">
              <mc:Choice xmlns:v="urn:schemas-microsoft-com:vml" Requires="v">
                <p:oleObj spid="_x0000_s7232" r:id="rId15" imgW="177492" imgH="164814" progId="Equation.3">
                  <p:embed/>
                </p:oleObj>
              </mc:Choice>
              <mc:Fallback>
                <p:oleObj r:id="rId15" imgW="177492" imgH="164814"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20308" y="3083521"/>
                        <a:ext cx="262647" cy="253096"/>
                      </a:xfrm>
                      <a:prstGeom prst="rect">
                        <a:avLst/>
                      </a:prstGeom>
                      <a:noFill/>
                    </p:spPr>
                  </p:pic>
                </p:oleObj>
              </mc:Fallback>
            </mc:AlternateContent>
          </a:graphicData>
        </a:graphic>
      </p:graphicFrame>
      <p:graphicFrame>
        <p:nvGraphicFramePr>
          <p:cNvPr id="23" name="Объект 22">
            <a:extLst>
              <a:ext uri="{FF2B5EF4-FFF2-40B4-BE49-F238E27FC236}">
                <a16:creationId xmlns:a16="http://schemas.microsoft.com/office/drawing/2014/main" id="{F74DE7C7-F75D-4E09-A9AD-6C4334C57491}"/>
              </a:ext>
            </a:extLst>
          </p:cNvPr>
          <p:cNvGraphicFramePr>
            <a:graphicFrameLocks noChangeAspect="1"/>
          </p:cNvGraphicFramePr>
          <p:nvPr>
            <p:extLst>
              <p:ext uri="{D42A27DB-BD31-4B8C-83A1-F6EECF244321}">
                <p14:modId xmlns:p14="http://schemas.microsoft.com/office/powerpoint/2010/main" val="3703671162"/>
              </p:ext>
            </p:extLst>
          </p:nvPr>
        </p:nvGraphicFramePr>
        <p:xfrm>
          <a:off x="5615079" y="3429000"/>
          <a:ext cx="262647" cy="253096"/>
        </p:xfrm>
        <a:graphic>
          <a:graphicData uri="http://schemas.openxmlformats.org/presentationml/2006/ole">
            <mc:AlternateContent xmlns:mc="http://schemas.openxmlformats.org/markup-compatibility/2006">
              <mc:Choice xmlns:v="urn:schemas-microsoft-com:vml" Requires="v">
                <p:oleObj spid="_x0000_s7233" r:id="rId17" imgW="177492" imgH="164814" progId="Equation.3">
                  <p:embed/>
                </p:oleObj>
              </mc:Choice>
              <mc:Fallback>
                <p:oleObj r:id="rId17" imgW="177492" imgH="164814" progId="Equation.3">
                  <p:embed/>
                  <p:pic>
                    <p:nvPicPr>
                      <p:cNvPr id="18" name="Объект 17">
                        <a:extLst>
                          <a:ext uri="{FF2B5EF4-FFF2-40B4-BE49-F238E27FC236}">
                            <a16:creationId xmlns:a16="http://schemas.microsoft.com/office/drawing/2014/main" id="{C72E1A18-9506-40A7-AAA8-623FA2C28ED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15079" y="3429000"/>
                        <a:ext cx="262647" cy="253096"/>
                      </a:xfrm>
                      <a:prstGeom prst="rect">
                        <a:avLst/>
                      </a:prstGeom>
                      <a:noFill/>
                    </p:spPr>
                  </p:pic>
                </p:oleObj>
              </mc:Fallback>
            </mc:AlternateContent>
          </a:graphicData>
        </a:graphic>
      </p:graphicFrame>
      <p:graphicFrame>
        <p:nvGraphicFramePr>
          <p:cNvPr id="24" name="Объект 23">
            <a:extLst>
              <a:ext uri="{FF2B5EF4-FFF2-40B4-BE49-F238E27FC236}">
                <a16:creationId xmlns:a16="http://schemas.microsoft.com/office/drawing/2014/main" id="{E7C229DE-3F72-4895-BA84-B6849053C693}"/>
              </a:ext>
            </a:extLst>
          </p:cNvPr>
          <p:cNvGraphicFramePr>
            <a:graphicFrameLocks noChangeAspect="1"/>
          </p:cNvGraphicFramePr>
          <p:nvPr>
            <p:extLst>
              <p:ext uri="{D42A27DB-BD31-4B8C-83A1-F6EECF244321}">
                <p14:modId xmlns:p14="http://schemas.microsoft.com/office/powerpoint/2010/main" val="1690276660"/>
              </p:ext>
            </p:extLst>
          </p:nvPr>
        </p:nvGraphicFramePr>
        <p:xfrm>
          <a:off x="2203913" y="3365858"/>
          <a:ext cx="211861" cy="379379"/>
        </p:xfrm>
        <a:graphic>
          <a:graphicData uri="http://schemas.openxmlformats.org/presentationml/2006/ole">
            <mc:AlternateContent xmlns:mc="http://schemas.openxmlformats.org/markup-compatibility/2006">
              <mc:Choice xmlns:v="urn:schemas-microsoft-com:vml" Requires="v">
                <p:oleObj spid="_x0000_s7234" r:id="rId18" imgW="139639" imgH="241195" progId="Equation.3">
                  <p:embed/>
                </p:oleObj>
              </mc:Choice>
              <mc:Fallback>
                <p:oleObj r:id="rId18" imgW="139639" imgH="241195" progId="Equation.3">
                  <p:embed/>
                  <p:pic>
                    <p:nvPicPr>
                      <p:cNvPr id="12" name="Объект 11">
                        <a:extLst>
                          <a:ext uri="{FF2B5EF4-FFF2-40B4-BE49-F238E27FC236}">
                            <a16:creationId xmlns:a16="http://schemas.microsoft.com/office/drawing/2014/main" id="{55DEB93E-0D16-46CE-9DB3-875BD5F693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3913" y="3365858"/>
                        <a:ext cx="211861" cy="379379"/>
                      </a:xfrm>
                      <a:prstGeom prst="rect">
                        <a:avLst/>
                      </a:prstGeom>
                      <a:noFill/>
                    </p:spPr>
                  </p:pic>
                </p:oleObj>
              </mc:Fallback>
            </mc:AlternateContent>
          </a:graphicData>
        </a:graphic>
      </p:graphicFrame>
      <p:graphicFrame>
        <p:nvGraphicFramePr>
          <p:cNvPr id="25" name="Объект 24">
            <a:extLst>
              <a:ext uri="{FF2B5EF4-FFF2-40B4-BE49-F238E27FC236}">
                <a16:creationId xmlns:a16="http://schemas.microsoft.com/office/drawing/2014/main" id="{0EDF67E6-1A46-4D69-A6CB-A00E2A6F8E02}"/>
              </a:ext>
            </a:extLst>
          </p:cNvPr>
          <p:cNvGraphicFramePr>
            <a:graphicFrameLocks noChangeAspect="1"/>
          </p:cNvGraphicFramePr>
          <p:nvPr>
            <p:extLst>
              <p:ext uri="{D42A27DB-BD31-4B8C-83A1-F6EECF244321}">
                <p14:modId xmlns:p14="http://schemas.microsoft.com/office/powerpoint/2010/main" val="4238908562"/>
              </p:ext>
            </p:extLst>
          </p:nvPr>
        </p:nvGraphicFramePr>
        <p:xfrm>
          <a:off x="2404352" y="4235573"/>
          <a:ext cx="282102" cy="307748"/>
        </p:xfrm>
        <a:graphic>
          <a:graphicData uri="http://schemas.openxmlformats.org/presentationml/2006/ole">
            <mc:AlternateContent xmlns:mc="http://schemas.openxmlformats.org/markup-compatibility/2006">
              <mc:Choice xmlns:v="urn:schemas-microsoft-com:vml" Requires="v">
                <p:oleObj spid="_x0000_s7235" r:id="rId19" imgW="177646" imgH="190335" progId="Equation.3">
                  <p:embed/>
                </p:oleObj>
              </mc:Choice>
              <mc:Fallback>
                <p:oleObj r:id="rId19" imgW="177646" imgH="190335" progId="Equation.3">
                  <p:embed/>
                  <p:pic>
                    <p:nvPicPr>
                      <p:cNvPr id="6" name="Объект 5">
                        <a:extLst>
                          <a:ext uri="{FF2B5EF4-FFF2-40B4-BE49-F238E27FC236}">
                            <a16:creationId xmlns:a16="http://schemas.microsoft.com/office/drawing/2014/main" id="{62863D2C-90C2-4B0B-8CE4-06F4B165A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4352" y="4235573"/>
                        <a:ext cx="282102" cy="307748"/>
                      </a:xfrm>
                      <a:prstGeom prst="rect">
                        <a:avLst/>
                      </a:prstGeom>
                      <a:noFill/>
                    </p:spPr>
                  </p:pic>
                </p:oleObj>
              </mc:Fallback>
            </mc:AlternateContent>
          </a:graphicData>
        </a:graphic>
      </p:graphicFrame>
    </p:spTree>
    <p:extLst>
      <p:ext uri="{BB962C8B-B14F-4D97-AF65-F5344CB8AC3E}">
        <p14:creationId xmlns:p14="http://schemas.microsoft.com/office/powerpoint/2010/main" val="40089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7085300-CFFB-4BB9-908D-07E88E8871E2}"/>
              </a:ext>
            </a:extLst>
          </p:cNvPr>
          <p:cNvSpPr txBox="1"/>
          <p:nvPr/>
        </p:nvSpPr>
        <p:spPr>
          <a:xfrm>
            <a:off x="-12826" y="1154894"/>
            <a:ext cx="12204826" cy="5632311"/>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Применение идеи презумпции управления может привести к ситуациям, имеющим немаловажное значение в производственных условиях:</a:t>
            </a:r>
            <a:endParaRPr lang="en-US" sz="2000" dirty="0">
              <a:effectLst/>
              <a:latin typeface="Times New Roman" panose="02020603050405020304" pitchFamily="18" charset="0"/>
              <a:ea typeface="Times New Roman" panose="02020603050405020304" pitchFamily="18" charset="0"/>
            </a:endParaRPr>
          </a:p>
          <a:p>
            <a:pPr indent="360000" algn="just">
              <a:buAutoNum type="arabicParenR"/>
            </a:pPr>
            <a:r>
              <a:rPr lang="ru-RU" sz="2000" dirty="0">
                <a:effectLst/>
                <a:latin typeface="Times New Roman" panose="02020603050405020304" pitchFamily="18" charset="0"/>
                <a:ea typeface="Times New Roman" panose="02020603050405020304" pitchFamily="18" charset="0"/>
              </a:rPr>
              <a:t>Добавление нового контура управления на</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для обеспечения системе нового свойства </a:t>
            </a:r>
            <a:r>
              <a:rPr lang="en-US"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может</a:t>
            </a:r>
            <a:r>
              <a:rPr lang="en-US" sz="2000" dirty="0">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не</a:t>
            </a:r>
            <a:r>
              <a:rPr lang="en-US" sz="2000" i="1"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повлиять</a:t>
            </a:r>
            <a:r>
              <a:rPr lang="ru-RU" sz="2000" dirty="0">
                <a:effectLst/>
                <a:latin typeface="Times New Roman" panose="02020603050405020304" pitchFamily="18" charset="0"/>
                <a:ea typeface="Times New Roman" panose="02020603050405020304" pitchFamily="18" charset="0"/>
              </a:rPr>
              <a:t> на уже имеющиеся свойства </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но привести к </a:t>
            </a:r>
            <a:r>
              <a:rPr lang="ru-RU" sz="2000" i="1" dirty="0">
                <a:effectLst/>
                <a:latin typeface="Times New Roman" panose="02020603050405020304" pitchFamily="18" charset="0"/>
                <a:ea typeface="Times New Roman" panose="02020603050405020304" pitchFamily="18" charset="0"/>
              </a:rPr>
              <a:t>текущей</a:t>
            </a:r>
            <a:r>
              <a:rPr lang="ru-RU" sz="2000" dirty="0">
                <a:effectLst/>
                <a:latin typeface="Times New Roman" panose="02020603050405020304" pitchFamily="18" charset="0"/>
                <a:ea typeface="Times New Roman" panose="02020603050405020304" pitchFamily="18" charset="0"/>
              </a:rPr>
              <a:t> целевой функци</a:t>
            </a:r>
            <a:r>
              <a:rPr lang="en-US" sz="200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не удовлетворяющей критерию (3)</a:t>
            </a:r>
            <a:r>
              <a:rPr lang="en-US" sz="2000" dirty="0">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Такое положение можно отнести к представлениям о </a:t>
            </a:r>
            <a:r>
              <a:rPr lang="ru-RU" sz="2000" b="1" i="1" dirty="0">
                <a:effectLst/>
                <a:latin typeface="Times New Roman" panose="02020603050405020304" pitchFamily="18" charset="0"/>
                <a:ea typeface="Times New Roman" panose="02020603050405020304" pitchFamily="18" charset="0"/>
              </a:rPr>
              <a:t>модернизации системы</a:t>
            </a:r>
            <a:r>
              <a:rPr lang="ru-RU" sz="200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	   .</a:t>
            </a:r>
          </a:p>
          <a:p>
            <a:pPr indent="360000" algn="just">
              <a:buAutoNum type="arabicParenR"/>
            </a:pPr>
            <a:r>
              <a:rPr lang="ru-RU" sz="2000" dirty="0">
                <a:effectLst/>
                <a:latin typeface="Times New Roman" panose="02020603050405020304" pitchFamily="18" charset="0"/>
                <a:ea typeface="Times New Roman" panose="02020603050405020304" pitchFamily="18" charset="0"/>
              </a:rPr>
              <a:t>Добавление нового контура управления на </a:t>
            </a:r>
            <a:r>
              <a:rPr lang="en-US"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для обеспечения системе нового свойства</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может</a:t>
            </a:r>
            <a:r>
              <a:rPr lang="en-US"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существенно</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изменить</a:t>
            </a:r>
            <a:r>
              <a:rPr lang="en-US"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уже имеющиеся свойства</a:t>
            </a:r>
            <a:r>
              <a:rPr lang="en-US" sz="2000"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но привести к </a:t>
            </a:r>
            <a:r>
              <a:rPr lang="ru-RU" sz="2000" i="1" dirty="0">
                <a:effectLst/>
                <a:latin typeface="Times New Roman" panose="02020603050405020304" pitchFamily="18" charset="0"/>
                <a:ea typeface="Times New Roman" panose="02020603050405020304" pitchFamily="18" charset="0"/>
              </a:rPr>
              <a:t>текущей</a:t>
            </a:r>
            <a:r>
              <a:rPr lang="ru-RU" sz="2000" dirty="0">
                <a:effectLst/>
                <a:latin typeface="Times New Roman" panose="02020603050405020304" pitchFamily="18" charset="0"/>
                <a:ea typeface="Times New Roman" panose="02020603050405020304" pitchFamily="18" charset="0"/>
              </a:rPr>
              <a:t> целевой функции </a:t>
            </a:r>
            <a:r>
              <a:rPr lang="en-US" sz="2000"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удовлетворяющей критерию (3): </a:t>
            </a:r>
            <a:r>
              <a:rPr lang="en-US" sz="2000"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Такое положение можно именовать </a:t>
            </a:r>
            <a:r>
              <a:rPr lang="ru-RU" sz="2000" b="1" i="1" dirty="0">
                <a:effectLst/>
                <a:latin typeface="Times New Roman" panose="02020603050405020304" pitchFamily="18" charset="0"/>
                <a:ea typeface="Times New Roman" panose="02020603050405020304" pitchFamily="18" charset="0"/>
              </a:rPr>
              <a:t>реконструкцией системы</a:t>
            </a:r>
            <a:r>
              <a:rPr lang="ru-RU" sz="2000" b="1" dirty="0">
                <a:effectLst/>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включая и «реконструкцию» представлений о ней, то есть принципов соотнесения целевых функций соответствующим свойствам (качествам) системы.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Применение идеи презумпции управления может сталкиваться со значительными сложностями. При необходимости организации требуемого функционирования системы по факту появления определенных отклонений в качестве функционирования, оказывается не всегда возможным выделение структурных композиций, которые можно связать с требуемыми свойствами системы. Как правило, это характерный признак так называемых непрерывных технологий: химического, литейного производства; ядерных реакций; технологий, связанных с распространением волн в слоистых средах; нанотехнологий и т.п.). </a:t>
            </a:r>
          </a:p>
          <a:p>
            <a:pPr indent="360000"/>
            <a:endParaRPr lang="en-US" sz="2000" dirty="0">
              <a:latin typeface="Times New Roman" panose="02020603050405020304" pitchFamily="18" charset="0"/>
            </a:endParaRPr>
          </a:p>
        </p:txBody>
      </p:sp>
      <p:graphicFrame>
        <p:nvGraphicFramePr>
          <p:cNvPr id="9" name="Объект 8">
            <a:extLst>
              <a:ext uri="{FF2B5EF4-FFF2-40B4-BE49-F238E27FC236}">
                <a16:creationId xmlns:a16="http://schemas.microsoft.com/office/drawing/2014/main" id="{6E46330D-6E0A-49BF-BF92-344976047E68}"/>
              </a:ext>
            </a:extLst>
          </p:cNvPr>
          <p:cNvGraphicFramePr>
            <a:graphicFrameLocks noChangeAspect="1"/>
          </p:cNvGraphicFramePr>
          <p:nvPr>
            <p:extLst>
              <p:ext uri="{D42A27DB-BD31-4B8C-83A1-F6EECF244321}">
                <p14:modId xmlns:p14="http://schemas.microsoft.com/office/powerpoint/2010/main" val="2454210045"/>
              </p:ext>
            </p:extLst>
          </p:nvPr>
        </p:nvGraphicFramePr>
        <p:xfrm>
          <a:off x="5126476" y="1789889"/>
          <a:ext cx="379379" cy="365583"/>
        </p:xfrm>
        <a:graphic>
          <a:graphicData uri="http://schemas.openxmlformats.org/presentationml/2006/ole">
            <mc:AlternateContent xmlns:mc="http://schemas.openxmlformats.org/markup-compatibility/2006">
              <mc:Choice xmlns:v="urn:schemas-microsoft-com:vml" Requires="v">
                <p:oleObj spid="_x0000_s8227" r:id="rId4" imgW="177492" imgH="164814" progId="Equation.3">
                  <p:embed/>
                </p:oleObj>
              </mc:Choice>
              <mc:Fallback>
                <p:oleObj r:id="rId4" imgW="177492" imgH="16481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6476" y="1789889"/>
                        <a:ext cx="379379" cy="365583"/>
                      </a:xfrm>
                      <a:prstGeom prst="rect">
                        <a:avLst/>
                      </a:prstGeom>
                      <a:noFill/>
                    </p:spPr>
                  </p:pic>
                </p:oleObj>
              </mc:Fallback>
            </mc:AlternateContent>
          </a:graphicData>
        </a:graphic>
      </p:graphicFrame>
      <p:graphicFrame>
        <p:nvGraphicFramePr>
          <p:cNvPr id="11" name="Объект 10">
            <a:extLst>
              <a:ext uri="{FF2B5EF4-FFF2-40B4-BE49-F238E27FC236}">
                <a16:creationId xmlns:a16="http://schemas.microsoft.com/office/drawing/2014/main" id="{0DDFEAA1-557B-4588-A4F9-A43E5BB37456}"/>
              </a:ext>
            </a:extLst>
          </p:cNvPr>
          <p:cNvGraphicFramePr>
            <a:graphicFrameLocks noChangeAspect="1"/>
          </p:cNvGraphicFramePr>
          <p:nvPr>
            <p:extLst>
              <p:ext uri="{D42A27DB-BD31-4B8C-83A1-F6EECF244321}">
                <p14:modId xmlns:p14="http://schemas.microsoft.com/office/powerpoint/2010/main" val="2414085525"/>
              </p:ext>
            </p:extLst>
          </p:nvPr>
        </p:nvGraphicFramePr>
        <p:xfrm>
          <a:off x="10645157" y="1789889"/>
          <a:ext cx="214009" cy="383225"/>
        </p:xfrm>
        <a:graphic>
          <a:graphicData uri="http://schemas.openxmlformats.org/presentationml/2006/ole">
            <mc:AlternateContent xmlns:mc="http://schemas.openxmlformats.org/markup-compatibility/2006">
              <mc:Choice xmlns:v="urn:schemas-microsoft-com:vml" Requires="v">
                <p:oleObj spid="_x0000_s8228" r:id="rId6" imgW="139639" imgH="241195" progId="Equation.3">
                  <p:embed/>
                </p:oleObj>
              </mc:Choice>
              <mc:Fallback>
                <p:oleObj r:id="rId6" imgW="139639" imgH="24119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45157" y="1789889"/>
                        <a:ext cx="214009" cy="383225"/>
                      </a:xfrm>
                      <a:prstGeom prst="rect">
                        <a:avLst/>
                      </a:prstGeom>
                      <a:noFill/>
                    </p:spPr>
                  </p:pic>
                </p:oleObj>
              </mc:Fallback>
            </mc:AlternateContent>
          </a:graphicData>
        </a:graphic>
      </p:graphicFrame>
      <p:graphicFrame>
        <p:nvGraphicFramePr>
          <p:cNvPr id="13" name="Объект 12">
            <a:extLst>
              <a:ext uri="{FF2B5EF4-FFF2-40B4-BE49-F238E27FC236}">
                <a16:creationId xmlns:a16="http://schemas.microsoft.com/office/drawing/2014/main" id="{6244A68A-2CFD-496D-982E-9A9D0F5A8613}"/>
              </a:ext>
            </a:extLst>
          </p:cNvPr>
          <p:cNvGraphicFramePr>
            <a:graphicFrameLocks noChangeAspect="1"/>
          </p:cNvGraphicFramePr>
          <p:nvPr>
            <p:extLst>
              <p:ext uri="{D42A27DB-BD31-4B8C-83A1-F6EECF244321}">
                <p14:modId xmlns:p14="http://schemas.microsoft.com/office/powerpoint/2010/main" val="754498989"/>
              </p:ext>
            </p:extLst>
          </p:nvPr>
        </p:nvGraphicFramePr>
        <p:xfrm>
          <a:off x="4299626" y="2120098"/>
          <a:ext cx="1280874" cy="379379"/>
        </p:xfrm>
        <a:graphic>
          <a:graphicData uri="http://schemas.openxmlformats.org/presentationml/2006/ole">
            <mc:AlternateContent xmlns:mc="http://schemas.openxmlformats.org/markup-compatibility/2006">
              <mc:Choice xmlns:v="urn:schemas-microsoft-com:vml" Requires="v">
                <p:oleObj spid="_x0000_s8229" r:id="rId8" imgW="1079032" imgH="317362" progId="Equation.3">
                  <p:embed/>
                </p:oleObj>
              </mc:Choice>
              <mc:Fallback>
                <p:oleObj r:id="rId8" imgW="1079032" imgH="317362"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9626" y="2120098"/>
                        <a:ext cx="1280874" cy="379379"/>
                      </a:xfrm>
                      <a:prstGeom prst="rect">
                        <a:avLst/>
                      </a:prstGeom>
                      <a:noFill/>
                    </p:spPr>
                  </p:pic>
                </p:oleObj>
              </mc:Fallback>
            </mc:AlternateContent>
          </a:graphicData>
        </a:graphic>
      </p:graphicFrame>
      <p:graphicFrame>
        <p:nvGraphicFramePr>
          <p:cNvPr id="15" name="Объект 14">
            <a:extLst>
              <a:ext uri="{FF2B5EF4-FFF2-40B4-BE49-F238E27FC236}">
                <a16:creationId xmlns:a16="http://schemas.microsoft.com/office/drawing/2014/main" id="{1A4B2373-1E0E-42D8-95E2-08AD20FCFD01}"/>
              </a:ext>
            </a:extLst>
          </p:cNvPr>
          <p:cNvGraphicFramePr>
            <a:graphicFrameLocks noChangeAspect="1"/>
          </p:cNvGraphicFramePr>
          <p:nvPr>
            <p:extLst>
              <p:ext uri="{D42A27DB-BD31-4B8C-83A1-F6EECF244321}">
                <p14:modId xmlns:p14="http://schemas.microsoft.com/office/powerpoint/2010/main" val="822822952"/>
              </p:ext>
            </p:extLst>
          </p:nvPr>
        </p:nvGraphicFramePr>
        <p:xfrm>
          <a:off x="11087838" y="2112049"/>
          <a:ext cx="291830" cy="382032"/>
        </p:xfrm>
        <a:graphic>
          <a:graphicData uri="http://schemas.openxmlformats.org/presentationml/2006/ole">
            <mc:AlternateContent xmlns:mc="http://schemas.openxmlformats.org/markup-compatibility/2006">
              <mc:Choice xmlns:v="urn:schemas-microsoft-com:vml" Requires="v">
                <p:oleObj spid="_x0000_s8230" r:id="rId10" imgW="177646" imgH="228402" progId="Equation.3">
                  <p:embed/>
                </p:oleObj>
              </mc:Choice>
              <mc:Fallback>
                <p:oleObj r:id="rId10" imgW="177646" imgH="228402"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87838" y="2112049"/>
                        <a:ext cx="291830" cy="382032"/>
                      </a:xfrm>
                      <a:prstGeom prst="rect">
                        <a:avLst/>
                      </a:prstGeom>
                      <a:noFill/>
                    </p:spPr>
                  </p:pic>
                </p:oleObj>
              </mc:Fallback>
            </mc:AlternateContent>
          </a:graphicData>
        </a:graphic>
      </p:graphicFrame>
      <p:graphicFrame>
        <p:nvGraphicFramePr>
          <p:cNvPr id="17" name="Объект 16">
            <a:extLst>
              <a:ext uri="{FF2B5EF4-FFF2-40B4-BE49-F238E27FC236}">
                <a16:creationId xmlns:a16="http://schemas.microsoft.com/office/drawing/2014/main" id="{F7DB5C7F-420C-4116-883C-48087DD5D2B8}"/>
              </a:ext>
            </a:extLst>
          </p:cNvPr>
          <p:cNvGraphicFramePr>
            <a:graphicFrameLocks noChangeAspect="1"/>
          </p:cNvGraphicFramePr>
          <p:nvPr>
            <p:extLst>
              <p:ext uri="{D42A27DB-BD31-4B8C-83A1-F6EECF244321}">
                <p14:modId xmlns:p14="http://schemas.microsoft.com/office/powerpoint/2010/main" val="1302862100"/>
              </p:ext>
            </p:extLst>
          </p:nvPr>
        </p:nvGraphicFramePr>
        <p:xfrm>
          <a:off x="3667328" y="2372178"/>
          <a:ext cx="2207406" cy="418289"/>
        </p:xfrm>
        <a:graphic>
          <a:graphicData uri="http://schemas.openxmlformats.org/presentationml/2006/ole">
            <mc:AlternateContent xmlns:mc="http://schemas.openxmlformats.org/markup-compatibility/2006">
              <mc:Choice xmlns:v="urn:schemas-microsoft-com:vml" Requires="v">
                <p:oleObj spid="_x0000_s8231" r:id="rId12" imgW="1688367" imgH="317362" progId="Equation.3">
                  <p:embed/>
                </p:oleObj>
              </mc:Choice>
              <mc:Fallback>
                <p:oleObj r:id="rId12" imgW="1688367" imgH="317362"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328" y="2372178"/>
                        <a:ext cx="2207406" cy="418289"/>
                      </a:xfrm>
                      <a:prstGeom prst="rect">
                        <a:avLst/>
                      </a:prstGeom>
                      <a:noFill/>
                    </p:spPr>
                  </p:pic>
                </p:oleObj>
              </mc:Fallback>
            </mc:AlternateContent>
          </a:graphicData>
        </a:graphic>
      </p:graphicFrame>
      <p:graphicFrame>
        <p:nvGraphicFramePr>
          <p:cNvPr id="19" name="Объект 18">
            <a:extLst>
              <a:ext uri="{FF2B5EF4-FFF2-40B4-BE49-F238E27FC236}">
                <a16:creationId xmlns:a16="http://schemas.microsoft.com/office/drawing/2014/main" id="{D7DE1EFE-9C26-46F3-A609-3D244E012904}"/>
              </a:ext>
            </a:extLst>
          </p:cNvPr>
          <p:cNvGraphicFramePr>
            <a:graphicFrameLocks noChangeAspect="1"/>
          </p:cNvGraphicFramePr>
          <p:nvPr>
            <p:extLst>
              <p:ext uri="{D42A27DB-BD31-4B8C-83A1-F6EECF244321}">
                <p14:modId xmlns:p14="http://schemas.microsoft.com/office/powerpoint/2010/main" val="2321647244"/>
              </p:ext>
            </p:extLst>
          </p:nvPr>
        </p:nvGraphicFramePr>
        <p:xfrm>
          <a:off x="2752927" y="2790467"/>
          <a:ext cx="243191" cy="265299"/>
        </p:xfrm>
        <a:graphic>
          <a:graphicData uri="http://schemas.openxmlformats.org/presentationml/2006/ole">
            <mc:AlternateContent xmlns:mc="http://schemas.openxmlformats.org/markup-compatibility/2006">
              <mc:Choice xmlns:v="urn:schemas-microsoft-com:vml" Requires="v">
                <p:oleObj spid="_x0000_s8232" r:id="rId14" imgW="177646" imgH="190335" progId="Equation.3">
                  <p:embed/>
                </p:oleObj>
              </mc:Choice>
              <mc:Fallback>
                <p:oleObj r:id="rId14" imgW="177646" imgH="190335"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52927" y="2790467"/>
                        <a:ext cx="243191" cy="265299"/>
                      </a:xfrm>
                      <a:prstGeom prst="rect">
                        <a:avLst/>
                      </a:prstGeom>
                      <a:noFill/>
                    </p:spPr>
                  </p:pic>
                </p:oleObj>
              </mc:Fallback>
            </mc:AlternateContent>
          </a:graphicData>
        </a:graphic>
      </p:graphicFrame>
      <p:graphicFrame>
        <p:nvGraphicFramePr>
          <p:cNvPr id="20" name="Объект 19">
            <a:extLst>
              <a:ext uri="{FF2B5EF4-FFF2-40B4-BE49-F238E27FC236}">
                <a16:creationId xmlns:a16="http://schemas.microsoft.com/office/drawing/2014/main" id="{FC0607CE-2D32-4DB8-9935-EC0EDFACE1F6}"/>
              </a:ext>
            </a:extLst>
          </p:cNvPr>
          <p:cNvGraphicFramePr>
            <a:graphicFrameLocks noChangeAspect="1"/>
          </p:cNvGraphicFramePr>
          <p:nvPr>
            <p:extLst>
              <p:ext uri="{D42A27DB-BD31-4B8C-83A1-F6EECF244321}">
                <p14:modId xmlns:p14="http://schemas.microsoft.com/office/powerpoint/2010/main" val="1336126073"/>
              </p:ext>
            </p:extLst>
          </p:nvPr>
        </p:nvGraphicFramePr>
        <p:xfrm>
          <a:off x="5126476" y="3061425"/>
          <a:ext cx="379379" cy="365583"/>
        </p:xfrm>
        <a:graphic>
          <a:graphicData uri="http://schemas.openxmlformats.org/presentationml/2006/ole">
            <mc:AlternateContent xmlns:mc="http://schemas.openxmlformats.org/markup-compatibility/2006">
              <mc:Choice xmlns:v="urn:schemas-microsoft-com:vml" Requires="v">
                <p:oleObj spid="_x0000_s8233" r:id="rId16" imgW="177492" imgH="164814" progId="Equation.3">
                  <p:embed/>
                </p:oleObj>
              </mc:Choice>
              <mc:Fallback>
                <p:oleObj r:id="rId16" imgW="177492" imgH="164814" progId="Equation.3">
                  <p:embed/>
                  <p:pic>
                    <p:nvPicPr>
                      <p:cNvPr id="9" name="Объект 8">
                        <a:extLst>
                          <a:ext uri="{FF2B5EF4-FFF2-40B4-BE49-F238E27FC236}">
                            <a16:creationId xmlns:a16="http://schemas.microsoft.com/office/drawing/2014/main" id="{6E46330D-6E0A-49BF-BF92-344976047E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6476" y="3061425"/>
                        <a:ext cx="379379" cy="365583"/>
                      </a:xfrm>
                      <a:prstGeom prst="rect">
                        <a:avLst/>
                      </a:prstGeom>
                      <a:noFill/>
                    </p:spPr>
                  </p:pic>
                </p:oleObj>
              </mc:Fallback>
            </mc:AlternateContent>
          </a:graphicData>
        </a:graphic>
      </p:graphicFrame>
      <p:graphicFrame>
        <p:nvGraphicFramePr>
          <p:cNvPr id="21" name="Объект 20">
            <a:extLst>
              <a:ext uri="{FF2B5EF4-FFF2-40B4-BE49-F238E27FC236}">
                <a16:creationId xmlns:a16="http://schemas.microsoft.com/office/drawing/2014/main" id="{09038B67-9262-48C9-B071-4AC09AB79724}"/>
              </a:ext>
            </a:extLst>
          </p:cNvPr>
          <p:cNvGraphicFramePr>
            <a:graphicFrameLocks noChangeAspect="1"/>
          </p:cNvGraphicFramePr>
          <p:nvPr>
            <p:extLst>
              <p:ext uri="{D42A27DB-BD31-4B8C-83A1-F6EECF244321}">
                <p14:modId xmlns:p14="http://schemas.microsoft.com/office/powerpoint/2010/main" val="1789411816"/>
              </p:ext>
            </p:extLst>
          </p:nvPr>
        </p:nvGraphicFramePr>
        <p:xfrm>
          <a:off x="10087438" y="3033524"/>
          <a:ext cx="214009" cy="383225"/>
        </p:xfrm>
        <a:graphic>
          <a:graphicData uri="http://schemas.openxmlformats.org/presentationml/2006/ole">
            <mc:AlternateContent xmlns:mc="http://schemas.openxmlformats.org/markup-compatibility/2006">
              <mc:Choice xmlns:v="urn:schemas-microsoft-com:vml" Requires="v">
                <p:oleObj spid="_x0000_s8234" r:id="rId17" imgW="139639" imgH="241195" progId="Equation.3">
                  <p:embed/>
                </p:oleObj>
              </mc:Choice>
              <mc:Fallback>
                <p:oleObj r:id="rId17" imgW="139639" imgH="241195" progId="Equation.3">
                  <p:embed/>
                  <p:pic>
                    <p:nvPicPr>
                      <p:cNvPr id="11" name="Объект 10">
                        <a:extLst>
                          <a:ext uri="{FF2B5EF4-FFF2-40B4-BE49-F238E27FC236}">
                            <a16:creationId xmlns:a16="http://schemas.microsoft.com/office/drawing/2014/main" id="{0DDFEAA1-557B-4588-A4F9-A43E5BB374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7438" y="3033524"/>
                        <a:ext cx="214009" cy="383225"/>
                      </a:xfrm>
                      <a:prstGeom prst="rect">
                        <a:avLst/>
                      </a:prstGeom>
                      <a:noFill/>
                    </p:spPr>
                  </p:pic>
                </p:oleObj>
              </mc:Fallback>
            </mc:AlternateContent>
          </a:graphicData>
        </a:graphic>
      </p:graphicFrame>
      <p:graphicFrame>
        <p:nvGraphicFramePr>
          <p:cNvPr id="22" name="Объект 21">
            <a:extLst>
              <a:ext uri="{FF2B5EF4-FFF2-40B4-BE49-F238E27FC236}">
                <a16:creationId xmlns:a16="http://schemas.microsoft.com/office/drawing/2014/main" id="{B32D0A71-B91F-4D72-B38C-FCA49744637D}"/>
              </a:ext>
            </a:extLst>
          </p:cNvPr>
          <p:cNvGraphicFramePr>
            <a:graphicFrameLocks noChangeAspect="1"/>
          </p:cNvGraphicFramePr>
          <p:nvPr>
            <p:extLst>
              <p:ext uri="{D42A27DB-BD31-4B8C-83A1-F6EECF244321}">
                <p14:modId xmlns:p14="http://schemas.microsoft.com/office/powerpoint/2010/main" val="2446898191"/>
              </p:ext>
            </p:extLst>
          </p:nvPr>
        </p:nvGraphicFramePr>
        <p:xfrm>
          <a:off x="5580500" y="3337382"/>
          <a:ext cx="1280874" cy="379379"/>
        </p:xfrm>
        <a:graphic>
          <a:graphicData uri="http://schemas.openxmlformats.org/presentationml/2006/ole">
            <mc:AlternateContent xmlns:mc="http://schemas.openxmlformats.org/markup-compatibility/2006">
              <mc:Choice xmlns:v="urn:schemas-microsoft-com:vml" Requires="v">
                <p:oleObj spid="_x0000_s8235" r:id="rId18" imgW="1079032" imgH="317362" progId="Equation.3">
                  <p:embed/>
                </p:oleObj>
              </mc:Choice>
              <mc:Fallback>
                <p:oleObj r:id="rId18" imgW="1079032" imgH="317362" progId="Equation.3">
                  <p:embed/>
                  <p:pic>
                    <p:nvPicPr>
                      <p:cNvPr id="13" name="Объект 12">
                        <a:extLst>
                          <a:ext uri="{FF2B5EF4-FFF2-40B4-BE49-F238E27FC236}">
                            <a16:creationId xmlns:a16="http://schemas.microsoft.com/office/drawing/2014/main" id="{6244A68A-2CFD-496D-982E-9A9D0F5A8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500" y="3337382"/>
                        <a:ext cx="1280874" cy="379379"/>
                      </a:xfrm>
                      <a:prstGeom prst="rect">
                        <a:avLst/>
                      </a:prstGeom>
                      <a:noFill/>
                    </p:spPr>
                  </p:pic>
                </p:oleObj>
              </mc:Fallback>
            </mc:AlternateContent>
          </a:graphicData>
        </a:graphic>
      </p:graphicFrame>
      <p:graphicFrame>
        <p:nvGraphicFramePr>
          <p:cNvPr id="23" name="Объект 22">
            <a:extLst>
              <a:ext uri="{FF2B5EF4-FFF2-40B4-BE49-F238E27FC236}">
                <a16:creationId xmlns:a16="http://schemas.microsoft.com/office/drawing/2014/main" id="{FB349269-1D88-4A70-BA18-3428D85A1B3A}"/>
              </a:ext>
            </a:extLst>
          </p:cNvPr>
          <p:cNvGraphicFramePr>
            <a:graphicFrameLocks noChangeAspect="1"/>
          </p:cNvGraphicFramePr>
          <p:nvPr>
            <p:extLst>
              <p:ext uri="{D42A27DB-BD31-4B8C-83A1-F6EECF244321}">
                <p14:modId xmlns:p14="http://schemas.microsoft.com/office/powerpoint/2010/main" val="872305087"/>
              </p:ext>
            </p:extLst>
          </p:nvPr>
        </p:nvGraphicFramePr>
        <p:xfrm>
          <a:off x="11639072" y="3334729"/>
          <a:ext cx="291830" cy="382032"/>
        </p:xfrm>
        <a:graphic>
          <a:graphicData uri="http://schemas.openxmlformats.org/presentationml/2006/ole">
            <mc:AlternateContent xmlns:mc="http://schemas.openxmlformats.org/markup-compatibility/2006">
              <mc:Choice xmlns:v="urn:schemas-microsoft-com:vml" Requires="v">
                <p:oleObj spid="_x0000_s8236" r:id="rId19" imgW="177646" imgH="228402" progId="Equation.3">
                  <p:embed/>
                </p:oleObj>
              </mc:Choice>
              <mc:Fallback>
                <p:oleObj r:id="rId19" imgW="177646" imgH="228402" progId="Equation.3">
                  <p:embed/>
                  <p:pic>
                    <p:nvPicPr>
                      <p:cNvPr id="15" name="Объект 14">
                        <a:extLst>
                          <a:ext uri="{FF2B5EF4-FFF2-40B4-BE49-F238E27FC236}">
                            <a16:creationId xmlns:a16="http://schemas.microsoft.com/office/drawing/2014/main" id="{1A4B2373-1E0E-42D8-95E2-08AD20FCFD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39072" y="3334729"/>
                        <a:ext cx="291830" cy="382032"/>
                      </a:xfrm>
                      <a:prstGeom prst="rect">
                        <a:avLst/>
                      </a:prstGeom>
                      <a:noFill/>
                    </p:spPr>
                  </p:pic>
                </p:oleObj>
              </mc:Fallback>
            </mc:AlternateContent>
          </a:graphicData>
        </a:graphic>
      </p:graphicFrame>
      <p:graphicFrame>
        <p:nvGraphicFramePr>
          <p:cNvPr id="24" name="Объект 23">
            <a:extLst>
              <a:ext uri="{FF2B5EF4-FFF2-40B4-BE49-F238E27FC236}">
                <a16:creationId xmlns:a16="http://schemas.microsoft.com/office/drawing/2014/main" id="{1E839B34-31B8-4EC0-85E6-9C99417CD639}"/>
              </a:ext>
            </a:extLst>
          </p:cNvPr>
          <p:cNvGraphicFramePr>
            <a:graphicFrameLocks noChangeAspect="1"/>
          </p:cNvGraphicFramePr>
          <p:nvPr>
            <p:extLst>
              <p:ext uri="{D42A27DB-BD31-4B8C-83A1-F6EECF244321}">
                <p14:modId xmlns:p14="http://schemas.microsoft.com/office/powerpoint/2010/main" val="1371046803"/>
              </p:ext>
            </p:extLst>
          </p:nvPr>
        </p:nvGraphicFramePr>
        <p:xfrm>
          <a:off x="3807985" y="3614796"/>
          <a:ext cx="2207406" cy="418289"/>
        </p:xfrm>
        <a:graphic>
          <a:graphicData uri="http://schemas.openxmlformats.org/presentationml/2006/ole">
            <mc:AlternateContent xmlns:mc="http://schemas.openxmlformats.org/markup-compatibility/2006">
              <mc:Choice xmlns:v="urn:schemas-microsoft-com:vml" Requires="v">
                <p:oleObj spid="_x0000_s8237" r:id="rId20" imgW="1688367" imgH="317362" progId="Equation.3">
                  <p:embed/>
                </p:oleObj>
              </mc:Choice>
              <mc:Fallback>
                <p:oleObj r:id="rId20" imgW="1688367" imgH="317362" progId="Equation.3">
                  <p:embed/>
                  <p:pic>
                    <p:nvPicPr>
                      <p:cNvPr id="17" name="Объект 16">
                        <a:extLst>
                          <a:ext uri="{FF2B5EF4-FFF2-40B4-BE49-F238E27FC236}">
                            <a16:creationId xmlns:a16="http://schemas.microsoft.com/office/drawing/2014/main" id="{F7DB5C7F-420C-4116-883C-48087DD5D2B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7985" y="3614796"/>
                        <a:ext cx="2207406" cy="418289"/>
                      </a:xfrm>
                      <a:prstGeom prst="rect">
                        <a:avLst/>
                      </a:prstGeom>
                      <a:noFill/>
                    </p:spPr>
                  </p:pic>
                </p:oleObj>
              </mc:Fallback>
            </mc:AlternateContent>
          </a:graphicData>
        </a:graphic>
      </p:graphicFrame>
      <p:graphicFrame>
        <p:nvGraphicFramePr>
          <p:cNvPr id="25" name="Объект 24">
            <a:extLst>
              <a:ext uri="{FF2B5EF4-FFF2-40B4-BE49-F238E27FC236}">
                <a16:creationId xmlns:a16="http://schemas.microsoft.com/office/drawing/2014/main" id="{9BD1A46B-FB33-4AC3-9663-C9D6100A028A}"/>
              </a:ext>
            </a:extLst>
          </p:cNvPr>
          <p:cNvGraphicFramePr>
            <a:graphicFrameLocks noChangeAspect="1"/>
          </p:cNvGraphicFramePr>
          <p:nvPr>
            <p:extLst>
              <p:ext uri="{D42A27DB-BD31-4B8C-83A1-F6EECF244321}">
                <p14:modId xmlns:p14="http://schemas.microsoft.com/office/powerpoint/2010/main" val="1323431866"/>
              </p:ext>
            </p:extLst>
          </p:nvPr>
        </p:nvGraphicFramePr>
        <p:xfrm>
          <a:off x="1164076" y="3995455"/>
          <a:ext cx="243191" cy="265299"/>
        </p:xfrm>
        <a:graphic>
          <a:graphicData uri="http://schemas.openxmlformats.org/presentationml/2006/ole">
            <mc:AlternateContent xmlns:mc="http://schemas.openxmlformats.org/markup-compatibility/2006">
              <mc:Choice xmlns:v="urn:schemas-microsoft-com:vml" Requires="v">
                <p:oleObj spid="_x0000_s8238" r:id="rId21" imgW="177646" imgH="190335" progId="Equation.3">
                  <p:embed/>
                </p:oleObj>
              </mc:Choice>
              <mc:Fallback>
                <p:oleObj r:id="rId21" imgW="177646" imgH="190335" progId="Equation.3">
                  <p:embed/>
                  <p:pic>
                    <p:nvPicPr>
                      <p:cNvPr id="19" name="Объект 18">
                        <a:extLst>
                          <a:ext uri="{FF2B5EF4-FFF2-40B4-BE49-F238E27FC236}">
                            <a16:creationId xmlns:a16="http://schemas.microsoft.com/office/drawing/2014/main" id="{D7DE1EFE-9C26-46F3-A609-3D244E01290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4076" y="3995455"/>
                        <a:ext cx="243191" cy="265299"/>
                      </a:xfrm>
                      <a:prstGeom prst="rect">
                        <a:avLst/>
                      </a:prstGeom>
                      <a:noFill/>
                    </p:spPr>
                  </p:pic>
                </p:oleObj>
              </mc:Fallback>
            </mc:AlternateContent>
          </a:graphicData>
        </a:graphic>
      </p:graphicFrame>
    </p:spTree>
    <p:extLst>
      <p:ext uri="{BB962C8B-B14F-4D97-AF65-F5344CB8AC3E}">
        <p14:creationId xmlns:p14="http://schemas.microsoft.com/office/powerpoint/2010/main" val="330888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3150F283-991D-41F6-9573-AB54598BA677}"/>
              </a:ext>
            </a:extLst>
          </p:cNvPr>
          <p:cNvSpPr txBox="1"/>
          <p:nvPr/>
        </p:nvSpPr>
        <p:spPr>
          <a:xfrm>
            <a:off x="-12826" y="1154894"/>
            <a:ext cx="12114035" cy="5847755"/>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Презумпция управления как идея по пониманию системы многолика. Здоровье человека издавна поддерживается на требуемом уровне посредством химических (лекарственных) воздействий локального или общего назначения, имплантации органов, вживления электронных (микропроцессорных) стимуляторов деятельности или защиты, биомеханических и биоэлектронных протезов (манипуляторов) и пр., то есть посредством реализации процессов, способствующих нормальной работе организма (реализующих «медицинские» замкнутые контуры управления функционированием отдельных органов человека). Работоспособность технических устройств поддерживают в процессах текущего и периодического наблюдения (мониторинга) и последующего проведения ремонтно-профилактических мероприятий вплоть до замены отдельных блоков (</a:t>
            </a:r>
            <a:r>
              <a:rPr lang="ru-RU" sz="2000" dirty="0" err="1">
                <a:effectLst/>
                <a:latin typeface="Times New Roman" panose="02020603050405020304" pitchFamily="18" charset="0"/>
                <a:ea typeface="Times New Roman" panose="02020603050405020304" pitchFamily="18" charset="0"/>
              </a:rPr>
              <a:t>ТЭЗов</a:t>
            </a:r>
            <a:r>
              <a:rPr lang="ru-RU" sz="2000" dirty="0">
                <a:effectLst/>
                <a:latin typeface="Times New Roman" panose="02020603050405020304" pitchFamily="18" charset="0"/>
                <a:ea typeface="Times New Roman" panose="02020603050405020304" pitchFamily="18" charset="0"/>
              </a:rPr>
              <a:t>, плат, карт, модулей). Успешная работа коллектива может быть достигнута созданием благоприятного психологического климата в каждой текущей обстановке, и т.д.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Существо термина </a:t>
            </a:r>
            <a:r>
              <a:rPr lang="ru-RU" sz="2000" i="1" dirty="0">
                <a:effectLst/>
                <a:latin typeface="Times New Roman" panose="02020603050405020304" pitchFamily="18" charset="0"/>
                <a:ea typeface="Times New Roman" panose="02020603050405020304" pitchFamily="18" charset="0"/>
              </a:rPr>
              <a:t>функционирование</a:t>
            </a:r>
            <a:r>
              <a:rPr lang="ru-RU" sz="2000" dirty="0">
                <a:effectLst/>
                <a:latin typeface="Times New Roman" panose="02020603050405020304" pitchFamily="18" charset="0"/>
                <a:ea typeface="Times New Roman" panose="02020603050405020304" pitchFamily="18" charset="0"/>
              </a:rPr>
              <a:t> конкретной </a:t>
            </a:r>
            <a:r>
              <a:rPr lang="ru-RU" sz="2000" i="1" dirty="0">
                <a:effectLst/>
                <a:latin typeface="Times New Roman" panose="02020603050405020304" pitchFamily="18" charset="0"/>
                <a:ea typeface="Times New Roman" panose="02020603050405020304" pitchFamily="18" charset="0"/>
              </a:rPr>
              <a:t>системы</a:t>
            </a:r>
            <a:r>
              <a:rPr lang="ru-RU" sz="2000" dirty="0">
                <a:effectLst/>
                <a:latin typeface="Times New Roman" panose="02020603050405020304" pitchFamily="18" charset="0"/>
                <a:ea typeface="Times New Roman" panose="02020603050405020304" pitchFamily="18" charset="0"/>
              </a:rPr>
              <a:t> связывается с понятиями конкретных целевых функций, или более общо с конкретными (наборами) свойствами системы, или, вообще обобщённо, с конкретностью </a:t>
            </a:r>
            <a:r>
              <a:rPr lang="ru-RU" sz="2000" i="1" dirty="0">
                <a:effectLst/>
                <a:latin typeface="Times New Roman" panose="02020603050405020304" pitchFamily="18" charset="0"/>
                <a:ea typeface="Times New Roman" panose="02020603050405020304" pitchFamily="18" charset="0"/>
              </a:rPr>
              <a:t>цели </a:t>
            </a:r>
            <a:r>
              <a:rPr lang="ru-RU" sz="2000" dirty="0">
                <a:effectLst/>
                <a:latin typeface="Times New Roman" panose="02020603050405020304" pitchFamily="18" charset="0"/>
                <a:ea typeface="Times New Roman" panose="02020603050405020304" pitchFamily="18" charset="0"/>
              </a:rPr>
              <a:t>как формулировкой</a:t>
            </a:r>
            <a:r>
              <a:rPr lang="ru-RU" sz="2000" i="1" dirty="0">
                <a:effectLst/>
                <a:latin typeface="Times New Roman" panose="02020603050405020304" pitchFamily="18" charset="0"/>
                <a:ea typeface="Times New Roman" panose="02020603050405020304" pitchFamily="18" charset="0"/>
              </a:rPr>
              <a:t> смысла деятельности системы</a:t>
            </a:r>
            <a:r>
              <a:rPr lang="ru-RU" sz="2000" dirty="0">
                <a:effectLst/>
                <a:latin typeface="Times New Roman" panose="02020603050405020304" pitchFamily="18" charset="0"/>
                <a:ea typeface="Times New Roman" panose="02020603050405020304" pitchFamily="18" charset="0"/>
              </a:rPr>
              <a:t>. Этим самым выражается факт того, что </a:t>
            </a:r>
            <a:r>
              <a:rPr lang="ru-RU" sz="2000" i="1" dirty="0">
                <a:effectLst/>
                <a:latin typeface="Times New Roman" panose="02020603050405020304" pitchFamily="18" charset="0"/>
                <a:ea typeface="Times New Roman" panose="02020603050405020304" pitchFamily="18" charset="0"/>
              </a:rPr>
              <a:t>текущее</a:t>
            </a:r>
            <a:r>
              <a:rPr lang="ru-RU" sz="2000" dirty="0">
                <a:effectLst/>
                <a:latin typeface="Times New Roman" panose="02020603050405020304" pitchFamily="18" charset="0"/>
                <a:ea typeface="Times New Roman" panose="02020603050405020304" pitchFamily="18" charset="0"/>
              </a:rPr>
              <a:t> функционирование системы </a:t>
            </a:r>
            <a:r>
              <a:rPr lang="ru-RU" sz="2000" i="1" dirty="0">
                <a:effectLst/>
                <a:latin typeface="Times New Roman" panose="02020603050405020304" pitchFamily="18" charset="0"/>
                <a:ea typeface="Times New Roman" panose="02020603050405020304" pitchFamily="18" charset="0"/>
              </a:rPr>
              <a:t>направлено на достижение</a:t>
            </a:r>
            <a:r>
              <a:rPr lang="ru-RU" sz="2000" dirty="0">
                <a:effectLst/>
                <a:latin typeface="Times New Roman" panose="02020603050405020304" pitchFamily="18" charset="0"/>
                <a:ea typeface="Times New Roman" panose="02020603050405020304" pitchFamily="18" charset="0"/>
              </a:rPr>
              <a:t> этого </a:t>
            </a:r>
            <a:r>
              <a:rPr lang="ru-RU" sz="2000" i="1" dirty="0">
                <a:effectLst/>
                <a:latin typeface="Times New Roman" panose="02020603050405020304" pitchFamily="18" charset="0"/>
                <a:ea typeface="Times New Roman" panose="02020603050405020304" pitchFamily="18" charset="0"/>
              </a:rPr>
              <a:t>смысла деятельности</a:t>
            </a:r>
            <a:r>
              <a:rPr lang="ru-RU" sz="2000" dirty="0">
                <a:effectLst/>
                <a:latin typeface="Times New Roman" panose="02020603050405020304" pitchFamily="18" charset="0"/>
                <a:ea typeface="Times New Roman" panose="02020603050405020304" pitchFamily="18" charset="0"/>
              </a:rPr>
              <a:t>, что функционирование организуется и проводится </a:t>
            </a:r>
            <a:r>
              <a:rPr lang="ru-RU" sz="2000" i="1" dirty="0">
                <a:effectLst/>
                <a:latin typeface="Times New Roman" panose="02020603050405020304" pitchFamily="18" charset="0"/>
                <a:ea typeface="Times New Roman" panose="02020603050405020304" pitchFamily="18" charset="0"/>
              </a:rPr>
              <a:t>ради</a:t>
            </a:r>
            <a:r>
              <a:rPr lang="ru-RU" sz="2000" dirty="0">
                <a:effectLst/>
                <a:latin typeface="Times New Roman" panose="02020603050405020304" pitchFamily="18" charset="0"/>
                <a:ea typeface="Times New Roman" panose="02020603050405020304" pitchFamily="18" charset="0"/>
              </a:rPr>
              <a:t> (для) достижения поставленных целей.</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Всё это не может не обуславливать общую ориентированность </a:t>
            </a:r>
            <a:r>
              <a:rPr lang="ru-RU" sz="2000" i="1" dirty="0">
                <a:effectLst/>
                <a:latin typeface="Times New Roman" panose="02020603050405020304" pitchFamily="18" charset="0"/>
                <a:ea typeface="Times New Roman" panose="02020603050405020304" pitchFamily="18" charset="0"/>
              </a:rPr>
              <a:t>всех усилий</a:t>
            </a:r>
            <a:r>
              <a:rPr lang="ru-RU" sz="2000" dirty="0">
                <a:effectLst/>
                <a:latin typeface="Times New Roman" panose="02020603050405020304" pitchFamily="18" charset="0"/>
                <a:ea typeface="Times New Roman" panose="02020603050405020304" pitchFamily="18" charset="0"/>
              </a:rPr>
              <a:t> (действий) системы на организацию и исполнение соответствующих процессов управления </a:t>
            </a:r>
            <a:r>
              <a:rPr lang="ru-RU" sz="2000" i="1" dirty="0">
                <a:effectLst/>
                <a:latin typeface="Times New Roman" panose="02020603050405020304" pitchFamily="18" charset="0"/>
                <a:ea typeface="Times New Roman" panose="02020603050405020304" pitchFamily="18" charset="0"/>
              </a:rPr>
              <a:t>соответствующими элементарными структурными единицами</a:t>
            </a:r>
            <a:r>
              <a:rPr lang="ru-RU" sz="2000" dirty="0">
                <a:effectLst/>
                <a:latin typeface="Times New Roman" panose="02020603050405020304" pitchFamily="18" charset="0"/>
                <a:ea typeface="Times New Roman" panose="02020603050405020304" pitchFamily="18" charset="0"/>
              </a:rPr>
              <a:t> системы в конкретных обстоятельствах. </a:t>
            </a:r>
          </a:p>
          <a:p>
            <a:pPr indent="252095" algn="just"/>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751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613F9CDF-DCB7-482D-96F5-239C4FA88A85}"/>
              </a:ext>
            </a:extLst>
          </p:cNvPr>
          <p:cNvSpPr txBox="1"/>
          <p:nvPr/>
        </p:nvSpPr>
        <p:spPr>
          <a:xfrm>
            <a:off x="0" y="1154895"/>
            <a:ext cx="12204826" cy="5632311"/>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При этом именно акции </a:t>
            </a:r>
            <a:r>
              <a:rPr lang="ru-RU" sz="2000" i="1" dirty="0">
                <a:effectLst/>
                <a:latin typeface="Times New Roman" panose="02020603050405020304" pitchFamily="18" charset="0"/>
                <a:ea typeface="Times New Roman" panose="02020603050405020304" pitchFamily="18" charset="0"/>
              </a:rPr>
              <a:t>формирования управляющих воздействий </a:t>
            </a:r>
            <a:r>
              <a:rPr lang="ru-RU" sz="2000" dirty="0">
                <a:effectLst/>
                <a:latin typeface="Times New Roman" panose="02020603050405020304" pitchFamily="18" charset="0"/>
                <a:ea typeface="Times New Roman" panose="02020603050405020304" pitchFamily="18" charset="0"/>
              </a:rPr>
              <a:t>или, по- другому, процессы </a:t>
            </a:r>
            <a:r>
              <a:rPr lang="ru-RU" sz="2000" i="1" dirty="0">
                <a:effectLst/>
                <a:latin typeface="Times New Roman" panose="02020603050405020304" pitchFamily="18" charset="0"/>
                <a:ea typeface="Times New Roman" panose="02020603050405020304" pitchFamily="18" charset="0"/>
              </a:rPr>
              <a:t>принятия управленческих решений </a:t>
            </a:r>
            <a:r>
              <a:rPr lang="ru-RU" sz="2000" dirty="0">
                <a:effectLst/>
                <a:latin typeface="Times New Roman" panose="02020603050405020304" pitchFamily="18" charset="0"/>
                <a:ea typeface="Times New Roman" panose="02020603050405020304" pitchFamily="18" charset="0"/>
              </a:rPr>
              <a:t>и реализуют эту общую ориентированность всех усилий системы на достижение целесообразного и целенаправленного функционирования всех элементов и частей системы. </a:t>
            </a:r>
          </a:p>
          <a:p>
            <a:pPr indent="360000" algn="just"/>
            <a:r>
              <a:rPr lang="ru-RU" sz="2000" dirty="0">
                <a:effectLst/>
                <a:latin typeface="Times New Roman" panose="02020603050405020304" pitchFamily="18" charset="0"/>
                <a:ea typeface="Times New Roman" panose="02020603050405020304" pitchFamily="18" charset="0"/>
              </a:rPr>
              <a:t>При этом процесс формирования управляющих воздействий (принятия управленческих решений) должен обеспечить:</a:t>
            </a:r>
          </a:p>
          <a:p>
            <a:pPr indent="360000" algn="just"/>
            <a:r>
              <a:rPr lang="ru-RU" sz="2000" dirty="0">
                <a:effectLst/>
                <a:latin typeface="Times New Roman" panose="02020603050405020304" pitchFamily="18" charset="0"/>
                <a:ea typeface="Times New Roman" panose="02020603050405020304" pitchFamily="18" charset="0"/>
              </a:rPr>
              <a:t>1) формирование адекватных реакций на негативные проявления (воздействия) окружающей обстановки (задачи оперативного управления);</a:t>
            </a:r>
          </a:p>
          <a:p>
            <a:pPr indent="360000" algn="just"/>
            <a:r>
              <a:rPr lang="ru-RU" sz="2000" dirty="0">
                <a:effectLst/>
                <a:latin typeface="Times New Roman" panose="02020603050405020304" pitchFamily="18" charset="0"/>
                <a:ea typeface="Times New Roman" panose="02020603050405020304" pitchFamily="18" charset="0"/>
              </a:rPr>
              <a:t>2) объективную (адекватную реальностям) оценку эффективности процессов оперативного управления и оценку качества функционирования системы (задачи контроля);</a:t>
            </a:r>
          </a:p>
          <a:p>
            <a:pPr indent="360000" algn="just"/>
            <a:r>
              <a:rPr lang="ru-RU" sz="2000" dirty="0">
                <a:effectLst/>
                <a:latin typeface="Times New Roman" panose="02020603050405020304" pitchFamily="18" charset="0"/>
                <a:ea typeface="Times New Roman" panose="02020603050405020304" pitchFamily="18" charset="0"/>
              </a:rPr>
              <a:t>3) наличие требуемого обстоятельствами объёма количественных (измеренных) и качественных показателей (задачи учёта);</a:t>
            </a:r>
          </a:p>
          <a:p>
            <a:pPr indent="360000" algn="just"/>
            <a:r>
              <a:rPr lang="ru-RU" sz="2000" dirty="0">
                <a:effectLst/>
                <a:latin typeface="Times New Roman" panose="02020603050405020304" pitchFamily="18" charset="0"/>
                <a:ea typeface="Times New Roman" panose="02020603050405020304" pitchFamily="18" charset="0"/>
              </a:rPr>
              <a:t>4) возможности проведения превентивной оценки качества целенаправленного функционирования системы (задачи прогнозирования и целесообразного планирования).</a:t>
            </a:r>
          </a:p>
          <a:p>
            <a:pPr indent="360000" algn="just"/>
            <a:r>
              <a:rPr lang="ru-RU" sz="2000" dirty="0">
                <a:effectLst/>
                <a:latin typeface="Times New Roman" panose="02020603050405020304" pitchFamily="18" charset="0"/>
                <a:ea typeface="Times New Roman" panose="02020603050405020304" pitchFamily="18" charset="0"/>
              </a:rPr>
              <a:t>В связи с этим понятно, что существенное влияние на эффективность функционирования системы будет оказывать собственно </a:t>
            </a:r>
            <a:r>
              <a:rPr lang="ru-RU" sz="2000" i="1" dirty="0">
                <a:effectLst/>
                <a:latin typeface="Times New Roman" panose="02020603050405020304" pitchFamily="18" charset="0"/>
                <a:ea typeface="Times New Roman" panose="02020603050405020304" pitchFamily="18" charset="0"/>
              </a:rPr>
              <a:t>организация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процессов</a:t>
            </a:r>
            <a:r>
              <a:rPr lang="ru-RU" sz="2000" dirty="0">
                <a:effectLst/>
                <a:latin typeface="Times New Roman" panose="02020603050405020304" pitchFamily="18" charset="0"/>
                <a:ea typeface="Times New Roman" panose="02020603050405020304" pitchFamily="18" charset="0"/>
              </a:rPr>
              <a:t> формирования управляющих воздействий или процессов принятия управленческих решений в текущих обстоятельствах.</a:t>
            </a:r>
          </a:p>
          <a:p>
            <a:pPr indent="360000" algn="just"/>
            <a:r>
              <a:rPr lang="ru-RU" sz="2000" dirty="0">
                <a:effectLst/>
                <a:latin typeface="Times New Roman" panose="02020603050405020304" pitchFamily="18" charset="0"/>
                <a:ea typeface="Times New Roman" panose="02020603050405020304" pitchFamily="18" charset="0"/>
              </a:rPr>
              <a:t>В свою очередь, организация и исполнение этих процессов и в целом процессов управления в конкретных условиях во многом обуславливается так называемой сложностью системы. </a:t>
            </a:r>
          </a:p>
        </p:txBody>
      </p:sp>
    </p:spTree>
    <p:extLst>
      <p:ext uri="{BB962C8B-B14F-4D97-AF65-F5344CB8AC3E}">
        <p14:creationId xmlns:p14="http://schemas.microsoft.com/office/powerpoint/2010/main" val="307960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44105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sp>
        <p:nvSpPr>
          <p:cNvPr id="34" name="TextBox 33">
            <a:extLst>
              <a:ext uri="{FF2B5EF4-FFF2-40B4-BE49-F238E27FC236}">
                <a16:creationId xmlns:a16="http://schemas.microsoft.com/office/drawing/2014/main" id="{92B3B5AE-8627-43BD-B430-A911DAA65332}"/>
              </a:ext>
            </a:extLst>
          </p:cNvPr>
          <p:cNvSpPr txBox="1"/>
          <p:nvPr/>
        </p:nvSpPr>
        <p:spPr>
          <a:xfrm>
            <a:off x="-12826" y="1181429"/>
            <a:ext cx="12204826" cy="6247864"/>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Методологическая сущность презумпции управления раскрывается прежде всего её местом и ролью в обеспечении эффективного функционирования системы. </a:t>
            </a:r>
          </a:p>
          <a:p>
            <a:pPr indent="450000" algn="just"/>
            <a:r>
              <a:rPr kumimoji="0" lang="ru-RU" alt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Конкретное материальное образование (объект, процесс, явление) является системой     , если оно </a:t>
            </a:r>
            <a:r>
              <a:rPr kumimoji="0" lang="ru-RU" altLang="ru-RU" sz="20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удовлетворяет</a:t>
            </a:r>
            <a:r>
              <a:rPr kumimoji="0" lang="ru-RU" altLang="ru-RU"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заданной целевой функции, например, . </a:t>
            </a:r>
            <a:r>
              <a:rPr lang="ru-RU" sz="2000" dirty="0">
                <a:effectLst/>
                <a:latin typeface="Times New Roman" panose="02020603050405020304" pitchFamily="18" charset="0"/>
                <a:ea typeface="Times New Roman" panose="02020603050405020304" pitchFamily="18" charset="0"/>
              </a:rPr>
              <a:t>Фиксация факта </a:t>
            </a:r>
            <a:r>
              <a:rPr lang="ru-RU" sz="2000" i="1" dirty="0">
                <a:effectLst/>
                <a:latin typeface="Times New Roman" panose="02020603050405020304" pitchFamily="18" charset="0"/>
                <a:ea typeface="Times New Roman" panose="02020603050405020304" pitchFamily="18" charset="0"/>
              </a:rPr>
              <a:t>удовлетворения</a:t>
            </a:r>
            <a:r>
              <a:rPr lang="ru-RU" sz="2000" dirty="0">
                <a:effectLst/>
                <a:latin typeface="Times New Roman" panose="02020603050405020304" pitchFamily="18" charset="0"/>
                <a:ea typeface="Times New Roman" panose="02020603050405020304" pitchFamily="18" charset="0"/>
              </a:rPr>
              <a:t> связана с </a:t>
            </a:r>
            <a:r>
              <a:rPr lang="ru-RU" sz="2000" i="1" dirty="0">
                <a:effectLst/>
                <a:latin typeface="Times New Roman" panose="02020603050405020304" pitchFamily="18" charset="0"/>
                <a:ea typeface="Times New Roman" panose="02020603050405020304" pitchFamily="18" charset="0"/>
              </a:rPr>
              <a:t>материализацией представлений </a:t>
            </a:r>
            <a:r>
              <a:rPr lang="ru-RU" sz="2000" dirty="0">
                <a:effectLst/>
                <a:latin typeface="Times New Roman" panose="02020603050405020304" pitchFamily="18" charset="0"/>
                <a:ea typeface="Times New Roman" panose="02020603050405020304" pitchFamily="18" charset="0"/>
              </a:rPr>
              <a:t>человека о критериях оценки качества функционирования и с формальными или экспертными </a:t>
            </a:r>
            <a:r>
              <a:rPr lang="ru-RU" sz="2000" i="1" dirty="0">
                <a:effectLst/>
                <a:latin typeface="Times New Roman" panose="02020603050405020304" pitchFamily="18" charset="0"/>
                <a:ea typeface="Times New Roman" panose="02020603050405020304" pitchFamily="18" charset="0"/>
              </a:rPr>
              <a:t>представлениями этих критериев. </a:t>
            </a:r>
            <a:r>
              <a:rPr lang="ru-RU" sz="2000" dirty="0">
                <a:effectLst/>
                <a:latin typeface="Times New Roman" panose="02020603050405020304" pitchFamily="18" charset="0"/>
                <a:ea typeface="Times New Roman" panose="02020603050405020304" pitchFamily="18" charset="0"/>
              </a:rPr>
              <a:t>В связи с этим конкретное материальное образование (объект, процесс, явление) является системой      если оно </a:t>
            </a:r>
            <a:r>
              <a:rPr lang="ru-RU" sz="2000" i="1" dirty="0">
                <a:effectLst/>
                <a:latin typeface="Times New Roman" panose="02020603050405020304" pitchFamily="18" charset="0"/>
                <a:ea typeface="Times New Roman" panose="02020603050405020304" pitchFamily="18" charset="0"/>
              </a:rPr>
              <a:t>удовлетворяет</a:t>
            </a:r>
            <a:r>
              <a:rPr lang="ru-RU" sz="2000" dirty="0">
                <a:effectLst/>
                <a:latin typeface="Times New Roman" panose="02020603050405020304" pitchFamily="18" charset="0"/>
                <a:ea typeface="Times New Roman" panose="02020603050405020304" pitchFamily="18" charset="0"/>
              </a:rPr>
              <a:t> заданной целевой функции </a:t>
            </a:r>
            <a:r>
              <a:rPr lang="ru-RU" sz="2000" i="1" dirty="0">
                <a:effectLst/>
                <a:latin typeface="Times New Roman" panose="02020603050405020304" pitchFamily="18" charset="0"/>
                <a:ea typeface="Times New Roman" panose="02020603050405020304" pitchFamily="18" charset="0"/>
              </a:rPr>
              <a:t>согласно выбранному (заданному) критерию</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Таким образом, каждой системе       ставится в соответствие её реальная целевая функция     и назначается некоторый критерий «близости» между      и       . Предположим, что он имеет вид:		      , то есть в роли критерия  выступает соотношение: 		           (3). Тогда любая система   с её реальной целевой функцией     будет считаться системой 	с её целевой функцией 	, если 		        . Критерий оценки качества функционирования определяет характеристики жизненного цикла системы, предоставляя возможность квалифицировать момент (обстоятельств), с которого система может считаться разрушенной (или иным объектом).</a:t>
            </a:r>
          </a:p>
          <a:p>
            <a:pPr indent="450000" algn="just"/>
            <a:endParaRPr lang="ru-RU" sz="2000" dirty="0">
              <a:effectLst/>
              <a:latin typeface="Times New Roman" panose="02020603050405020304" pitchFamily="18" charset="0"/>
              <a:ea typeface="Times New Roman" panose="02020603050405020304" pitchFamily="18" charset="0"/>
            </a:endParaRPr>
          </a:p>
          <a:p>
            <a:pPr indent="450000" algn="just"/>
            <a:endParaRPr kumimoji="0" lang="ru-RU" altLang="ru-RU"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450000" algn="just"/>
            <a:endParaRPr kumimoji="0" lang="ru-RU" altLang="ru-RU"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450000" algn="just"/>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000" algn="just"/>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40" name="Объект 39">
            <a:extLst>
              <a:ext uri="{FF2B5EF4-FFF2-40B4-BE49-F238E27FC236}">
                <a16:creationId xmlns:a16="http://schemas.microsoft.com/office/drawing/2014/main" id="{21DD6873-F9CE-487C-9433-C8235FDF5CCB}"/>
              </a:ext>
            </a:extLst>
          </p:cNvPr>
          <p:cNvGraphicFramePr>
            <a:graphicFrameLocks noChangeAspect="1"/>
          </p:cNvGraphicFramePr>
          <p:nvPr>
            <p:extLst>
              <p:ext uri="{D42A27DB-BD31-4B8C-83A1-F6EECF244321}">
                <p14:modId xmlns:p14="http://schemas.microsoft.com/office/powerpoint/2010/main" val="2422827106"/>
              </p:ext>
            </p:extLst>
          </p:nvPr>
        </p:nvGraphicFramePr>
        <p:xfrm>
          <a:off x="10418323" y="1784819"/>
          <a:ext cx="301558" cy="328973"/>
        </p:xfrm>
        <a:graphic>
          <a:graphicData uri="http://schemas.openxmlformats.org/presentationml/2006/ole">
            <mc:AlternateContent xmlns:mc="http://schemas.openxmlformats.org/markup-compatibility/2006">
              <mc:Choice xmlns:v="urn:schemas-microsoft-com:vml" Requires="v">
                <p:oleObj spid="_x0000_s1361" r:id="rId4" imgW="177646" imgH="190335" progId="Equation.3">
                  <p:embed/>
                </p:oleObj>
              </mc:Choice>
              <mc:Fallback>
                <p:oleObj r:id="rId4" imgW="177646" imgH="190335"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8323" y="1784819"/>
                        <a:ext cx="301558" cy="328973"/>
                      </a:xfrm>
                      <a:prstGeom prst="rect">
                        <a:avLst/>
                      </a:prstGeom>
                      <a:noFill/>
                    </p:spPr>
                  </p:pic>
                </p:oleObj>
              </mc:Fallback>
            </mc:AlternateContent>
          </a:graphicData>
        </a:graphic>
      </p:graphicFrame>
      <p:graphicFrame>
        <p:nvGraphicFramePr>
          <p:cNvPr id="41" name="Объект 40">
            <a:extLst>
              <a:ext uri="{FF2B5EF4-FFF2-40B4-BE49-F238E27FC236}">
                <a16:creationId xmlns:a16="http://schemas.microsoft.com/office/drawing/2014/main" id="{89B25C4D-7178-4E43-9036-2A754BC46C2E}"/>
              </a:ext>
            </a:extLst>
          </p:cNvPr>
          <p:cNvGraphicFramePr>
            <a:graphicFrameLocks noChangeAspect="1"/>
          </p:cNvGraphicFramePr>
          <p:nvPr>
            <p:extLst>
              <p:ext uri="{D42A27DB-BD31-4B8C-83A1-F6EECF244321}">
                <p14:modId xmlns:p14="http://schemas.microsoft.com/office/powerpoint/2010/main" val="2217439955"/>
              </p:ext>
            </p:extLst>
          </p:nvPr>
        </p:nvGraphicFramePr>
        <p:xfrm>
          <a:off x="6492321" y="2113792"/>
          <a:ext cx="301558" cy="397051"/>
        </p:xfrm>
        <a:graphic>
          <a:graphicData uri="http://schemas.openxmlformats.org/presentationml/2006/ole">
            <mc:AlternateContent xmlns:mc="http://schemas.openxmlformats.org/markup-compatibility/2006">
              <mc:Choice xmlns:v="urn:schemas-microsoft-com:vml" Requires="v">
                <p:oleObj spid="_x0000_s1362" r:id="rId6" imgW="190417" imgH="253890" progId="Equation.3">
                  <p:embed/>
                </p:oleObj>
              </mc:Choice>
              <mc:Fallback>
                <p:oleObj r:id="rId6" imgW="190417" imgH="253890"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2321" y="2113792"/>
                        <a:ext cx="301558" cy="397051"/>
                      </a:xfrm>
                      <a:prstGeom prst="rect">
                        <a:avLst/>
                      </a:prstGeom>
                      <a:noFill/>
                    </p:spPr>
                  </p:pic>
                </p:oleObj>
              </mc:Fallback>
            </mc:AlternateContent>
          </a:graphicData>
        </a:graphic>
      </p:graphicFrame>
      <p:graphicFrame>
        <p:nvGraphicFramePr>
          <p:cNvPr id="46" name="Объект 45">
            <a:extLst>
              <a:ext uri="{FF2B5EF4-FFF2-40B4-BE49-F238E27FC236}">
                <a16:creationId xmlns:a16="http://schemas.microsoft.com/office/drawing/2014/main" id="{11D2D117-0D25-4AA1-A1A7-26370804722A}"/>
              </a:ext>
            </a:extLst>
          </p:cNvPr>
          <p:cNvGraphicFramePr>
            <a:graphicFrameLocks noChangeAspect="1"/>
          </p:cNvGraphicFramePr>
          <p:nvPr>
            <p:extLst>
              <p:ext uri="{D42A27DB-BD31-4B8C-83A1-F6EECF244321}">
                <p14:modId xmlns:p14="http://schemas.microsoft.com/office/powerpoint/2010/main" val="925803682"/>
              </p:ext>
            </p:extLst>
          </p:nvPr>
        </p:nvGraphicFramePr>
        <p:xfrm>
          <a:off x="5061590" y="3076366"/>
          <a:ext cx="301558" cy="328973"/>
        </p:xfrm>
        <a:graphic>
          <a:graphicData uri="http://schemas.openxmlformats.org/presentationml/2006/ole">
            <mc:AlternateContent xmlns:mc="http://schemas.openxmlformats.org/markup-compatibility/2006">
              <mc:Choice xmlns:v="urn:schemas-microsoft-com:vml" Requires="v">
                <p:oleObj spid="_x0000_s1363" r:id="rId8" imgW="177646" imgH="190335" progId="Equation.3">
                  <p:embed/>
                </p:oleObj>
              </mc:Choice>
              <mc:Fallback>
                <p:oleObj r:id="rId8" imgW="177646" imgH="190335" progId="Equation.3">
                  <p:embed/>
                  <p:pic>
                    <p:nvPicPr>
                      <p:cNvPr id="40" name="Объект 39">
                        <a:extLst>
                          <a:ext uri="{FF2B5EF4-FFF2-40B4-BE49-F238E27FC236}">
                            <a16:creationId xmlns:a16="http://schemas.microsoft.com/office/drawing/2014/main" id="{21DD6873-F9CE-487C-9433-C8235FDF5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1590" y="3076366"/>
                        <a:ext cx="301558" cy="328973"/>
                      </a:xfrm>
                      <a:prstGeom prst="rect">
                        <a:avLst/>
                      </a:prstGeom>
                      <a:noFill/>
                    </p:spPr>
                  </p:pic>
                </p:oleObj>
              </mc:Fallback>
            </mc:AlternateContent>
          </a:graphicData>
        </a:graphic>
      </p:graphicFrame>
      <p:graphicFrame>
        <p:nvGraphicFramePr>
          <p:cNvPr id="53" name="Объект 52">
            <a:extLst>
              <a:ext uri="{FF2B5EF4-FFF2-40B4-BE49-F238E27FC236}">
                <a16:creationId xmlns:a16="http://schemas.microsoft.com/office/drawing/2014/main" id="{44576450-BD05-4033-AAA0-CF4D96726421}"/>
              </a:ext>
            </a:extLst>
          </p:cNvPr>
          <p:cNvGraphicFramePr>
            <a:graphicFrameLocks noChangeAspect="1"/>
          </p:cNvGraphicFramePr>
          <p:nvPr>
            <p:extLst>
              <p:ext uri="{D42A27DB-BD31-4B8C-83A1-F6EECF244321}">
                <p14:modId xmlns:p14="http://schemas.microsoft.com/office/powerpoint/2010/main" val="2604323176"/>
              </p:ext>
            </p:extLst>
          </p:nvPr>
        </p:nvGraphicFramePr>
        <p:xfrm>
          <a:off x="4016898" y="3686877"/>
          <a:ext cx="302263" cy="270777"/>
        </p:xfrm>
        <a:graphic>
          <a:graphicData uri="http://schemas.openxmlformats.org/presentationml/2006/ole">
            <mc:AlternateContent xmlns:mc="http://schemas.openxmlformats.org/markup-compatibility/2006">
              <mc:Choice xmlns:v="urn:schemas-microsoft-com:vml" Requires="v">
                <p:oleObj spid="_x0000_s1364" r:id="rId9" imgW="215713" imgH="190335" progId="Equation.3">
                  <p:embed/>
                </p:oleObj>
              </mc:Choice>
              <mc:Fallback>
                <p:oleObj r:id="rId9" imgW="215713" imgH="190335"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6898" y="3686877"/>
                        <a:ext cx="302263" cy="270777"/>
                      </a:xfrm>
                      <a:prstGeom prst="rect">
                        <a:avLst/>
                      </a:prstGeom>
                      <a:noFill/>
                    </p:spPr>
                  </p:pic>
                </p:oleObj>
              </mc:Fallback>
            </mc:AlternateContent>
          </a:graphicData>
        </a:graphic>
      </p:graphicFrame>
      <p:graphicFrame>
        <p:nvGraphicFramePr>
          <p:cNvPr id="56" name="Объект 55">
            <a:extLst>
              <a:ext uri="{FF2B5EF4-FFF2-40B4-BE49-F238E27FC236}">
                <a16:creationId xmlns:a16="http://schemas.microsoft.com/office/drawing/2014/main" id="{125D4FEE-50F8-4DD4-AE80-796027109EEC}"/>
              </a:ext>
            </a:extLst>
          </p:cNvPr>
          <p:cNvGraphicFramePr>
            <a:graphicFrameLocks noChangeAspect="1"/>
          </p:cNvGraphicFramePr>
          <p:nvPr>
            <p:extLst>
              <p:ext uri="{D42A27DB-BD31-4B8C-83A1-F6EECF244321}">
                <p14:modId xmlns:p14="http://schemas.microsoft.com/office/powerpoint/2010/main" val="2350858185"/>
              </p:ext>
            </p:extLst>
          </p:nvPr>
        </p:nvGraphicFramePr>
        <p:xfrm>
          <a:off x="10324801" y="3706887"/>
          <a:ext cx="276052" cy="338554"/>
        </p:xfrm>
        <a:graphic>
          <a:graphicData uri="http://schemas.openxmlformats.org/presentationml/2006/ole">
            <mc:AlternateContent xmlns:mc="http://schemas.openxmlformats.org/markup-compatibility/2006">
              <mc:Choice xmlns:v="urn:schemas-microsoft-com:vml" Requires="v">
                <p:oleObj spid="_x0000_s1365" r:id="rId11" imgW="164957" imgH="203024" progId="Equation.3">
                  <p:embed/>
                </p:oleObj>
              </mc:Choice>
              <mc:Fallback>
                <p:oleObj r:id="rId11" imgW="164957" imgH="203024" progId="Equation.3">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24801" y="3706887"/>
                        <a:ext cx="276052" cy="338554"/>
                      </a:xfrm>
                      <a:prstGeom prst="rect">
                        <a:avLst/>
                      </a:prstGeom>
                      <a:noFill/>
                    </p:spPr>
                  </p:pic>
                </p:oleObj>
              </mc:Fallback>
            </mc:AlternateContent>
          </a:graphicData>
        </a:graphic>
      </p:graphicFrame>
      <p:graphicFrame>
        <p:nvGraphicFramePr>
          <p:cNvPr id="57" name="Объект 56">
            <a:extLst>
              <a:ext uri="{FF2B5EF4-FFF2-40B4-BE49-F238E27FC236}">
                <a16:creationId xmlns:a16="http://schemas.microsoft.com/office/drawing/2014/main" id="{1E936A9B-F479-4413-8567-E56737F4014C}"/>
              </a:ext>
            </a:extLst>
          </p:cNvPr>
          <p:cNvGraphicFramePr>
            <a:graphicFrameLocks noChangeAspect="1"/>
          </p:cNvGraphicFramePr>
          <p:nvPr>
            <p:extLst>
              <p:ext uri="{D42A27DB-BD31-4B8C-83A1-F6EECF244321}">
                <p14:modId xmlns:p14="http://schemas.microsoft.com/office/powerpoint/2010/main" val="1195189382"/>
              </p:ext>
            </p:extLst>
          </p:nvPr>
        </p:nvGraphicFramePr>
        <p:xfrm>
          <a:off x="4384718" y="3987422"/>
          <a:ext cx="301558" cy="397051"/>
        </p:xfrm>
        <a:graphic>
          <a:graphicData uri="http://schemas.openxmlformats.org/presentationml/2006/ole">
            <mc:AlternateContent xmlns:mc="http://schemas.openxmlformats.org/markup-compatibility/2006">
              <mc:Choice xmlns:v="urn:schemas-microsoft-com:vml" Requires="v">
                <p:oleObj spid="_x0000_s1366" r:id="rId13" imgW="190417" imgH="253890" progId="Equation.3">
                  <p:embed/>
                </p:oleObj>
              </mc:Choice>
              <mc:Fallback>
                <p:oleObj r:id="rId13" imgW="190417" imgH="253890" progId="Equation.3">
                  <p:embed/>
                  <p:pic>
                    <p:nvPicPr>
                      <p:cNvPr id="41" name="Объект 40">
                        <a:extLst>
                          <a:ext uri="{FF2B5EF4-FFF2-40B4-BE49-F238E27FC236}">
                            <a16:creationId xmlns:a16="http://schemas.microsoft.com/office/drawing/2014/main" id="{89B25C4D-7178-4E43-9036-2A754BC46C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4718" y="3987422"/>
                        <a:ext cx="301558" cy="397051"/>
                      </a:xfrm>
                      <a:prstGeom prst="rect">
                        <a:avLst/>
                      </a:prstGeom>
                      <a:noFill/>
                    </p:spPr>
                  </p:pic>
                </p:oleObj>
              </mc:Fallback>
            </mc:AlternateContent>
          </a:graphicData>
        </a:graphic>
      </p:graphicFrame>
      <p:graphicFrame>
        <p:nvGraphicFramePr>
          <p:cNvPr id="58" name="Объект 57">
            <a:extLst>
              <a:ext uri="{FF2B5EF4-FFF2-40B4-BE49-F238E27FC236}">
                <a16:creationId xmlns:a16="http://schemas.microsoft.com/office/drawing/2014/main" id="{28682A45-5C0E-4EE9-AC29-748F493BB55B}"/>
              </a:ext>
            </a:extLst>
          </p:cNvPr>
          <p:cNvGraphicFramePr>
            <a:graphicFrameLocks noChangeAspect="1"/>
          </p:cNvGraphicFramePr>
          <p:nvPr>
            <p:extLst>
              <p:ext uri="{D42A27DB-BD31-4B8C-83A1-F6EECF244321}">
                <p14:modId xmlns:p14="http://schemas.microsoft.com/office/powerpoint/2010/main" val="3389391128"/>
              </p:ext>
            </p:extLst>
          </p:nvPr>
        </p:nvGraphicFramePr>
        <p:xfrm>
          <a:off x="5022713" y="4024196"/>
          <a:ext cx="276225" cy="339725"/>
        </p:xfrm>
        <a:graphic>
          <a:graphicData uri="http://schemas.openxmlformats.org/presentationml/2006/ole">
            <mc:AlternateContent xmlns:mc="http://schemas.openxmlformats.org/markup-compatibility/2006">
              <mc:Choice xmlns:v="urn:schemas-microsoft-com:vml" Requires="v">
                <p:oleObj spid="_x0000_s1367" r:id="rId14" imgW="164957" imgH="203024" progId="Equation.3">
                  <p:embed/>
                </p:oleObj>
              </mc:Choice>
              <mc:Fallback>
                <p:oleObj r:id="rId14" imgW="164957" imgH="203024" progId="Equation.3">
                  <p:embed/>
                  <p:pic>
                    <p:nvPicPr>
                      <p:cNvPr id="56" name="Объект 55">
                        <a:extLst>
                          <a:ext uri="{FF2B5EF4-FFF2-40B4-BE49-F238E27FC236}">
                            <a16:creationId xmlns:a16="http://schemas.microsoft.com/office/drawing/2014/main" id="{125D4FEE-50F8-4DD4-AE80-796027109E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2713" y="4024196"/>
                        <a:ext cx="276225" cy="339725"/>
                      </a:xfrm>
                      <a:prstGeom prst="rect">
                        <a:avLst/>
                      </a:prstGeom>
                      <a:noFill/>
                    </p:spPr>
                  </p:pic>
                </p:oleObj>
              </mc:Fallback>
            </mc:AlternateContent>
          </a:graphicData>
        </a:graphic>
      </p:graphicFrame>
      <p:graphicFrame>
        <p:nvGraphicFramePr>
          <p:cNvPr id="63" name="Объект 62">
            <a:extLst>
              <a:ext uri="{FF2B5EF4-FFF2-40B4-BE49-F238E27FC236}">
                <a16:creationId xmlns:a16="http://schemas.microsoft.com/office/drawing/2014/main" id="{4CAC8FAF-2D62-4AFC-A284-3C7203C39C06}"/>
              </a:ext>
            </a:extLst>
          </p:cNvPr>
          <p:cNvGraphicFramePr>
            <a:graphicFrameLocks noChangeAspect="1"/>
          </p:cNvGraphicFramePr>
          <p:nvPr>
            <p:extLst>
              <p:ext uri="{D42A27DB-BD31-4B8C-83A1-F6EECF244321}">
                <p14:modId xmlns:p14="http://schemas.microsoft.com/office/powerpoint/2010/main" val="249405163"/>
              </p:ext>
            </p:extLst>
          </p:nvPr>
        </p:nvGraphicFramePr>
        <p:xfrm>
          <a:off x="9083819" y="3986035"/>
          <a:ext cx="1378874" cy="338547"/>
        </p:xfrm>
        <a:graphic>
          <a:graphicData uri="http://schemas.openxmlformats.org/presentationml/2006/ole">
            <mc:AlternateContent xmlns:mc="http://schemas.openxmlformats.org/markup-compatibility/2006">
              <mc:Choice xmlns:v="urn:schemas-microsoft-com:vml" Requires="v">
                <p:oleObj spid="_x0000_s1368" r:id="rId15" imgW="1244600" imgH="304800" progId="Equation.3">
                  <p:embed/>
                </p:oleObj>
              </mc:Choice>
              <mc:Fallback>
                <p:oleObj r:id="rId15" imgW="1244600" imgH="304800" progId="Equation.3">
                  <p:embed/>
                  <p:pic>
                    <p:nvPicPr>
                      <p:cNvPr id="0" name="Object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83819" y="3986035"/>
                        <a:ext cx="1378874" cy="338547"/>
                      </a:xfrm>
                      <a:prstGeom prst="rect">
                        <a:avLst/>
                      </a:prstGeom>
                      <a:noFill/>
                    </p:spPr>
                  </p:pic>
                </p:oleObj>
              </mc:Fallback>
            </mc:AlternateContent>
          </a:graphicData>
        </a:graphic>
      </p:graphicFrame>
      <p:graphicFrame>
        <p:nvGraphicFramePr>
          <p:cNvPr id="66" name="Объект 65">
            <a:extLst>
              <a:ext uri="{FF2B5EF4-FFF2-40B4-BE49-F238E27FC236}">
                <a16:creationId xmlns:a16="http://schemas.microsoft.com/office/drawing/2014/main" id="{3EAE0C19-60E8-4F32-B07D-58ED53D9B46E}"/>
              </a:ext>
            </a:extLst>
          </p:cNvPr>
          <p:cNvGraphicFramePr>
            <a:graphicFrameLocks noChangeAspect="1"/>
          </p:cNvGraphicFramePr>
          <p:nvPr>
            <p:extLst>
              <p:ext uri="{D42A27DB-BD31-4B8C-83A1-F6EECF244321}">
                <p14:modId xmlns:p14="http://schemas.microsoft.com/office/powerpoint/2010/main" val="3885026702"/>
              </p:ext>
            </p:extLst>
          </p:nvPr>
        </p:nvGraphicFramePr>
        <p:xfrm>
          <a:off x="4654371" y="4291787"/>
          <a:ext cx="1541126" cy="338554"/>
        </p:xfrm>
        <a:graphic>
          <a:graphicData uri="http://schemas.openxmlformats.org/presentationml/2006/ole">
            <mc:AlternateContent xmlns:mc="http://schemas.openxmlformats.org/markup-compatibility/2006">
              <mc:Choice xmlns:v="urn:schemas-microsoft-com:vml" Requires="v">
                <p:oleObj spid="_x0000_s1369" r:id="rId17" imgW="1384300" imgH="304800" progId="Equation.3">
                  <p:embed/>
                </p:oleObj>
              </mc:Choice>
              <mc:Fallback>
                <p:oleObj r:id="rId17" imgW="1384300" imgH="304800" progId="Equation.3">
                  <p:embed/>
                  <p:pic>
                    <p:nvPicPr>
                      <p:cNvPr id="0"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4371" y="4291787"/>
                        <a:ext cx="1541126" cy="338554"/>
                      </a:xfrm>
                      <a:prstGeom prst="rect">
                        <a:avLst/>
                      </a:prstGeom>
                      <a:noFill/>
                    </p:spPr>
                  </p:pic>
                </p:oleObj>
              </mc:Fallback>
            </mc:AlternateContent>
          </a:graphicData>
        </a:graphic>
      </p:graphicFrame>
      <p:graphicFrame>
        <p:nvGraphicFramePr>
          <p:cNvPr id="68" name="Объект 67">
            <a:extLst>
              <a:ext uri="{FF2B5EF4-FFF2-40B4-BE49-F238E27FC236}">
                <a16:creationId xmlns:a16="http://schemas.microsoft.com/office/drawing/2014/main" id="{BC39BA58-B3B7-4ECE-9385-10A12176A2F4}"/>
              </a:ext>
            </a:extLst>
          </p:cNvPr>
          <p:cNvGraphicFramePr>
            <a:graphicFrameLocks noChangeAspect="1"/>
          </p:cNvGraphicFramePr>
          <p:nvPr>
            <p:extLst>
              <p:ext uri="{D42A27DB-BD31-4B8C-83A1-F6EECF244321}">
                <p14:modId xmlns:p14="http://schemas.microsoft.com/office/powerpoint/2010/main" val="389784107"/>
              </p:ext>
            </p:extLst>
          </p:nvPr>
        </p:nvGraphicFramePr>
        <p:xfrm>
          <a:off x="9150168" y="4325332"/>
          <a:ext cx="301625" cy="271463"/>
        </p:xfrm>
        <a:graphic>
          <a:graphicData uri="http://schemas.openxmlformats.org/presentationml/2006/ole">
            <mc:AlternateContent xmlns:mc="http://schemas.openxmlformats.org/markup-compatibility/2006">
              <mc:Choice xmlns:v="urn:schemas-microsoft-com:vml" Requires="v">
                <p:oleObj spid="_x0000_s1370" r:id="rId19" imgW="215713" imgH="190335" progId="Equation.3">
                  <p:embed/>
                </p:oleObj>
              </mc:Choice>
              <mc:Fallback>
                <p:oleObj r:id="rId19" imgW="215713" imgH="190335" progId="Equation.3">
                  <p:embed/>
                  <p:pic>
                    <p:nvPicPr>
                      <p:cNvPr id="53" name="Объект 52">
                        <a:extLst>
                          <a:ext uri="{FF2B5EF4-FFF2-40B4-BE49-F238E27FC236}">
                            <a16:creationId xmlns:a16="http://schemas.microsoft.com/office/drawing/2014/main" id="{44576450-BD05-4033-AAA0-CF4D967264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0168" y="4325332"/>
                        <a:ext cx="301625" cy="271463"/>
                      </a:xfrm>
                      <a:prstGeom prst="rect">
                        <a:avLst/>
                      </a:prstGeom>
                      <a:noFill/>
                    </p:spPr>
                  </p:pic>
                </p:oleObj>
              </mc:Fallback>
            </mc:AlternateContent>
          </a:graphicData>
        </a:graphic>
      </p:graphicFrame>
      <p:graphicFrame>
        <p:nvGraphicFramePr>
          <p:cNvPr id="69" name="Объект 68">
            <a:extLst>
              <a:ext uri="{FF2B5EF4-FFF2-40B4-BE49-F238E27FC236}">
                <a16:creationId xmlns:a16="http://schemas.microsoft.com/office/drawing/2014/main" id="{EEDB9A6D-3E24-4ADC-A1AB-BF15672E8954}"/>
              </a:ext>
            </a:extLst>
          </p:cNvPr>
          <p:cNvGraphicFramePr>
            <a:graphicFrameLocks noChangeAspect="1"/>
          </p:cNvGraphicFramePr>
          <p:nvPr>
            <p:extLst>
              <p:ext uri="{D42A27DB-BD31-4B8C-83A1-F6EECF244321}">
                <p14:modId xmlns:p14="http://schemas.microsoft.com/office/powerpoint/2010/main" val="912800885"/>
              </p:ext>
            </p:extLst>
          </p:nvPr>
        </p:nvGraphicFramePr>
        <p:xfrm>
          <a:off x="1183910" y="4630341"/>
          <a:ext cx="276052" cy="338554"/>
        </p:xfrm>
        <a:graphic>
          <a:graphicData uri="http://schemas.openxmlformats.org/presentationml/2006/ole">
            <mc:AlternateContent xmlns:mc="http://schemas.openxmlformats.org/markup-compatibility/2006">
              <mc:Choice xmlns:v="urn:schemas-microsoft-com:vml" Requires="v">
                <p:oleObj spid="_x0000_s1371" r:id="rId20" imgW="164957" imgH="203024" progId="Equation.3">
                  <p:embed/>
                </p:oleObj>
              </mc:Choice>
              <mc:Fallback>
                <p:oleObj r:id="rId20" imgW="164957" imgH="203024" progId="Equation.3">
                  <p:embed/>
                  <p:pic>
                    <p:nvPicPr>
                      <p:cNvPr id="56" name="Объект 55">
                        <a:extLst>
                          <a:ext uri="{FF2B5EF4-FFF2-40B4-BE49-F238E27FC236}">
                            <a16:creationId xmlns:a16="http://schemas.microsoft.com/office/drawing/2014/main" id="{125D4FEE-50F8-4DD4-AE80-796027109E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3910" y="4630341"/>
                        <a:ext cx="276052" cy="338554"/>
                      </a:xfrm>
                      <a:prstGeom prst="rect">
                        <a:avLst/>
                      </a:prstGeom>
                      <a:noFill/>
                    </p:spPr>
                  </p:pic>
                </p:oleObj>
              </mc:Fallback>
            </mc:AlternateContent>
          </a:graphicData>
        </a:graphic>
      </p:graphicFrame>
      <p:graphicFrame>
        <p:nvGraphicFramePr>
          <p:cNvPr id="70" name="Объект 69">
            <a:extLst>
              <a:ext uri="{FF2B5EF4-FFF2-40B4-BE49-F238E27FC236}">
                <a16:creationId xmlns:a16="http://schemas.microsoft.com/office/drawing/2014/main" id="{66618A32-A76F-4692-BFD8-AAEF6982DC92}"/>
              </a:ext>
            </a:extLst>
          </p:cNvPr>
          <p:cNvGraphicFramePr>
            <a:graphicFrameLocks noChangeAspect="1"/>
          </p:cNvGraphicFramePr>
          <p:nvPr>
            <p:extLst>
              <p:ext uri="{D42A27DB-BD31-4B8C-83A1-F6EECF244321}">
                <p14:modId xmlns:p14="http://schemas.microsoft.com/office/powerpoint/2010/main" val="2587968281"/>
              </p:ext>
            </p:extLst>
          </p:nvPr>
        </p:nvGraphicFramePr>
        <p:xfrm>
          <a:off x="4312749" y="4578092"/>
          <a:ext cx="301558" cy="328973"/>
        </p:xfrm>
        <a:graphic>
          <a:graphicData uri="http://schemas.openxmlformats.org/presentationml/2006/ole">
            <mc:AlternateContent xmlns:mc="http://schemas.openxmlformats.org/markup-compatibility/2006">
              <mc:Choice xmlns:v="urn:schemas-microsoft-com:vml" Requires="v">
                <p:oleObj spid="_x0000_s1372" r:id="rId21" imgW="177646" imgH="190335" progId="Equation.3">
                  <p:embed/>
                </p:oleObj>
              </mc:Choice>
              <mc:Fallback>
                <p:oleObj r:id="rId21" imgW="177646" imgH="190335" progId="Equation.3">
                  <p:embed/>
                  <p:pic>
                    <p:nvPicPr>
                      <p:cNvPr id="46" name="Объект 45">
                        <a:extLst>
                          <a:ext uri="{FF2B5EF4-FFF2-40B4-BE49-F238E27FC236}">
                            <a16:creationId xmlns:a16="http://schemas.microsoft.com/office/drawing/2014/main" id="{11D2D117-0D25-4AA1-A1A7-263708047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2749" y="4578092"/>
                        <a:ext cx="301558" cy="328973"/>
                      </a:xfrm>
                      <a:prstGeom prst="rect">
                        <a:avLst/>
                      </a:prstGeom>
                      <a:noFill/>
                    </p:spPr>
                  </p:pic>
                </p:oleObj>
              </mc:Fallback>
            </mc:AlternateContent>
          </a:graphicData>
        </a:graphic>
      </p:graphicFrame>
      <p:graphicFrame>
        <p:nvGraphicFramePr>
          <p:cNvPr id="71" name="Объект 70">
            <a:extLst>
              <a:ext uri="{FF2B5EF4-FFF2-40B4-BE49-F238E27FC236}">
                <a16:creationId xmlns:a16="http://schemas.microsoft.com/office/drawing/2014/main" id="{3D9E2134-37BE-4963-92FD-FF48C3638633}"/>
              </a:ext>
            </a:extLst>
          </p:cNvPr>
          <p:cNvGraphicFramePr>
            <a:graphicFrameLocks noChangeAspect="1"/>
          </p:cNvGraphicFramePr>
          <p:nvPr>
            <p:extLst>
              <p:ext uri="{D42A27DB-BD31-4B8C-83A1-F6EECF244321}">
                <p14:modId xmlns:p14="http://schemas.microsoft.com/office/powerpoint/2010/main" val="1991466117"/>
              </p:ext>
            </p:extLst>
          </p:nvPr>
        </p:nvGraphicFramePr>
        <p:xfrm>
          <a:off x="7135195" y="4578092"/>
          <a:ext cx="301558" cy="397051"/>
        </p:xfrm>
        <a:graphic>
          <a:graphicData uri="http://schemas.openxmlformats.org/presentationml/2006/ole">
            <mc:AlternateContent xmlns:mc="http://schemas.openxmlformats.org/markup-compatibility/2006">
              <mc:Choice xmlns:v="urn:schemas-microsoft-com:vml" Requires="v">
                <p:oleObj spid="_x0000_s1373" r:id="rId22" imgW="190417" imgH="253890" progId="Equation.3">
                  <p:embed/>
                </p:oleObj>
              </mc:Choice>
              <mc:Fallback>
                <p:oleObj r:id="rId22" imgW="190417" imgH="253890" progId="Equation.3">
                  <p:embed/>
                  <p:pic>
                    <p:nvPicPr>
                      <p:cNvPr id="57" name="Объект 56">
                        <a:extLst>
                          <a:ext uri="{FF2B5EF4-FFF2-40B4-BE49-F238E27FC236}">
                            <a16:creationId xmlns:a16="http://schemas.microsoft.com/office/drawing/2014/main" id="{1E936A9B-F479-4413-8567-E56737F401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5195" y="4578092"/>
                        <a:ext cx="301558" cy="397051"/>
                      </a:xfrm>
                      <a:prstGeom prst="rect">
                        <a:avLst/>
                      </a:prstGeom>
                      <a:noFill/>
                    </p:spPr>
                  </p:pic>
                </p:oleObj>
              </mc:Fallback>
            </mc:AlternateContent>
          </a:graphicData>
        </a:graphic>
      </p:graphicFrame>
      <p:graphicFrame>
        <p:nvGraphicFramePr>
          <p:cNvPr id="73" name="Объект 72">
            <a:extLst>
              <a:ext uri="{FF2B5EF4-FFF2-40B4-BE49-F238E27FC236}">
                <a16:creationId xmlns:a16="http://schemas.microsoft.com/office/drawing/2014/main" id="{05B894D9-8DE6-4957-8DF9-C64193166955}"/>
              </a:ext>
            </a:extLst>
          </p:cNvPr>
          <p:cNvGraphicFramePr>
            <a:graphicFrameLocks noChangeAspect="1"/>
          </p:cNvGraphicFramePr>
          <p:nvPr>
            <p:extLst>
              <p:ext uri="{D42A27DB-BD31-4B8C-83A1-F6EECF244321}">
                <p14:modId xmlns:p14="http://schemas.microsoft.com/office/powerpoint/2010/main" val="2679299409"/>
              </p:ext>
            </p:extLst>
          </p:nvPr>
        </p:nvGraphicFramePr>
        <p:xfrm>
          <a:off x="8108771" y="4605560"/>
          <a:ext cx="1471798" cy="342113"/>
        </p:xfrm>
        <a:graphic>
          <a:graphicData uri="http://schemas.openxmlformats.org/presentationml/2006/ole">
            <mc:AlternateContent xmlns:mc="http://schemas.openxmlformats.org/markup-compatibility/2006">
              <mc:Choice xmlns:v="urn:schemas-microsoft-com:vml" Requires="v">
                <p:oleObj spid="_x0000_s1374" r:id="rId23" imgW="1307532" imgH="304668" progId="Equation.3">
                  <p:embed/>
                </p:oleObj>
              </mc:Choice>
              <mc:Fallback>
                <p:oleObj r:id="rId23" imgW="1307532" imgH="304668" progId="Equation.3">
                  <p:embed/>
                  <p:pic>
                    <p:nvPicPr>
                      <p:cNvPr id="0" name="Object 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08771" y="4605560"/>
                        <a:ext cx="1471798" cy="342113"/>
                      </a:xfrm>
                      <a:prstGeom prst="rect">
                        <a:avLst/>
                      </a:prstGeom>
                      <a:noFill/>
                    </p:spPr>
                  </p:pic>
                </p:oleObj>
              </mc:Fallback>
            </mc:AlternateContent>
          </a:graphicData>
        </a:graphic>
      </p:graphicFrame>
    </p:spTree>
    <p:extLst>
      <p:ext uri="{BB962C8B-B14F-4D97-AF65-F5344CB8AC3E}">
        <p14:creationId xmlns:p14="http://schemas.microsoft.com/office/powerpoint/2010/main" val="159556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38E18399-F61E-4367-8BD8-259D5F9F7274}"/>
              </a:ext>
            </a:extLst>
          </p:cNvPr>
          <p:cNvSpPr txBox="1"/>
          <p:nvPr/>
        </p:nvSpPr>
        <p:spPr>
          <a:xfrm>
            <a:off x="-12826" y="1154894"/>
            <a:ext cx="12204826" cy="6247864"/>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Задание критерия оценки качества, по существу, устанавливает только факт определения того, является ли конкретное материальное образование требуемой системой или оно им не является. Однако в самом подходе к определению этого факта заложены возможности введения представлений об </a:t>
            </a:r>
            <a:r>
              <a:rPr lang="ru-RU" sz="2000" i="1" dirty="0">
                <a:effectLst/>
                <a:latin typeface="Times New Roman" panose="02020603050405020304" pitchFamily="18" charset="0"/>
                <a:ea typeface="Times New Roman" panose="02020603050405020304" pitchFamily="18" charset="0"/>
              </a:rPr>
              <a:t>эффективности</a:t>
            </a:r>
            <a:r>
              <a:rPr lang="ru-RU" sz="2000" dirty="0">
                <a:effectLst/>
                <a:latin typeface="Times New Roman" panose="02020603050405020304" pitchFamily="18" charset="0"/>
                <a:ea typeface="Times New Roman" panose="02020603050405020304" pitchFamily="18" charset="0"/>
              </a:rPr>
              <a:t> функционирования.</a:t>
            </a:r>
          </a:p>
          <a:p>
            <a:pPr indent="450000" algn="just"/>
            <a:r>
              <a:rPr lang="ru-RU" sz="2000" dirty="0">
                <a:effectLst/>
                <a:latin typeface="Times New Roman" panose="02020603050405020304" pitchFamily="18" charset="0"/>
                <a:ea typeface="Times New Roman" panose="02020603050405020304" pitchFamily="18" charset="0"/>
              </a:rPr>
              <a:t>Пусть имеются две системы 	    и         со своими целевыми функциями	         и 	       соответственно. Пусть обе целевые функции удовлетворяют (3): 			  и 			. Тогда, если	</a:t>
            </a:r>
            <a:r>
              <a:rPr lang="en-US" sz="2000" dirty="0">
                <a:effectLst/>
                <a:latin typeface="Times New Roman" panose="02020603050405020304" pitchFamily="18" charset="0"/>
                <a:ea typeface="Times New Roman" panose="02020603050405020304" pitchFamily="18" charset="0"/>
              </a:rPr>
              <a:t>&lt; </a:t>
            </a:r>
            <a:r>
              <a:rPr lang="ru-RU" sz="2000" dirty="0">
                <a:effectLst/>
                <a:latin typeface="Times New Roman" panose="02020603050405020304" pitchFamily="18" charset="0"/>
                <a:ea typeface="Times New Roman" panose="02020603050405020304" pitchFamily="18" charset="0"/>
              </a:rPr>
              <a:t>	, то естественно полагать, что система 	функционирует </a:t>
            </a:r>
            <a:r>
              <a:rPr lang="ru-RU" sz="2000" i="1" dirty="0">
                <a:effectLst/>
                <a:latin typeface="Times New Roman" panose="02020603050405020304" pitchFamily="18" charset="0"/>
                <a:ea typeface="Times New Roman" panose="02020603050405020304" pitchFamily="18" charset="0"/>
              </a:rPr>
              <a:t>эффективнее</a:t>
            </a:r>
            <a:r>
              <a:rPr lang="ru-RU" sz="2000" dirty="0">
                <a:effectLst/>
                <a:latin typeface="Times New Roman" panose="02020603050405020304" pitchFamily="18" charset="0"/>
                <a:ea typeface="Times New Roman" panose="02020603050405020304" pitchFamily="18" charset="0"/>
              </a:rPr>
              <a:t> системы 	, то есть система </a:t>
            </a:r>
            <a:r>
              <a:rPr lang="ru-RU" sz="2000" dirty="0">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эффективнее</a:t>
            </a:r>
            <a:r>
              <a:rPr lang="ru-RU" sz="2000" dirty="0">
                <a:effectLst/>
                <a:latin typeface="Times New Roman" panose="02020603050405020304" pitchFamily="18" charset="0"/>
                <a:ea typeface="Times New Roman" panose="02020603050405020304" pitchFamily="18" charset="0"/>
              </a:rPr>
              <a:t> системы         по конкретному критерию, например, (3). Сделать функционирование системы более эффективным означает добиться большей близости реальной (текущей) целевой функции к заданной (исходной, проектной) целевой функции. Если представления о целевых функциях обуславливаются какими-либо представлениями об оптимальности, то, по-видимому, эффективность можно выражать посредством критериев оптимальности. </a:t>
            </a:r>
          </a:p>
          <a:p>
            <a:pPr indent="450000" algn="just"/>
            <a:r>
              <a:rPr lang="ru-RU" sz="2000" dirty="0">
                <a:effectLst/>
                <a:latin typeface="Times New Roman" panose="02020603050405020304" pitchFamily="18" charset="0"/>
                <a:ea typeface="Times New Roman" panose="02020603050405020304" pitchFamily="18" charset="0"/>
              </a:rPr>
              <a:t>Вероятно, можно ожидать, что система, функционирующая более эффективно, имеет </a:t>
            </a:r>
            <a:r>
              <a:rPr lang="ru-RU" sz="2000" dirty="0" err="1">
                <a:effectLst/>
                <a:latin typeface="Times New Roman" panose="02020603050405020304" pitchFamily="18" charset="0"/>
                <a:ea typeface="Times New Roman" panose="02020603050405020304" pitchFamily="18" charset="0"/>
              </a:rPr>
              <a:t>бóльшую</a:t>
            </a:r>
            <a:r>
              <a:rPr lang="ru-RU" sz="2000" dirty="0">
                <a:effectLst/>
                <a:latin typeface="Times New Roman" panose="02020603050405020304" pitchFamily="18" charset="0"/>
                <a:ea typeface="Times New Roman" panose="02020603050405020304" pitchFamily="18" charset="0"/>
              </a:rPr>
              <a:t> продолжительность функционирования (в допустимых границах критерия оценки качества), обладает большим разнообразием желаемых свойств и этим самым представляется более «выносливой» к воздействиям внешней среды со всеми вытекающими позитивными последствиями производственно-</a:t>
            </a:r>
            <a:r>
              <a:rPr lang="ru-RU" sz="2000" dirty="0" err="1">
                <a:effectLst/>
                <a:latin typeface="Times New Roman" panose="02020603050405020304" pitchFamily="18" charset="0"/>
                <a:ea typeface="Times New Roman" panose="02020603050405020304" pitchFamily="18" charset="0"/>
              </a:rPr>
              <a:t>техничес</a:t>
            </a:r>
            <a:r>
              <a:rPr lang="ru-RU" sz="2000" dirty="0">
                <a:effectLst/>
                <a:latin typeface="Times New Roman" panose="02020603050405020304" pitchFamily="18" charset="0"/>
                <a:ea typeface="Times New Roman" panose="02020603050405020304" pitchFamily="18" charset="0"/>
              </a:rPr>
              <a:t>-кого и социально-экономического характера. Это является наиболее важным и наиболее естественным фактором, стимулирующим создание более эффективных систем. </a:t>
            </a:r>
          </a:p>
          <a:p>
            <a:pPr indent="450000" algn="just"/>
            <a:endParaRPr lang="ru-RU" sz="2000" dirty="0">
              <a:effectLst/>
              <a:latin typeface="Times New Roman" panose="02020603050405020304" pitchFamily="18" charset="0"/>
              <a:ea typeface="Times New Roman" panose="02020603050405020304" pitchFamily="18" charset="0"/>
            </a:endParaRPr>
          </a:p>
          <a:p>
            <a:pPr indent="450000" algn="just"/>
            <a:endParaRPr lang="ru-RU" sz="2000" dirty="0">
              <a:effectLst/>
              <a:latin typeface="Times New Roman" panose="02020603050405020304" pitchFamily="18" charset="0"/>
              <a:ea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DD9D9DCC-2DA2-45F6-A6D3-6BB1A0F1294E}"/>
              </a:ext>
            </a:extLst>
          </p:cNvPr>
          <p:cNvGraphicFramePr>
            <a:graphicFrameLocks noChangeAspect="1"/>
          </p:cNvGraphicFramePr>
          <p:nvPr>
            <p:extLst>
              <p:ext uri="{D42A27DB-BD31-4B8C-83A1-F6EECF244321}">
                <p14:modId xmlns:p14="http://schemas.microsoft.com/office/powerpoint/2010/main" val="1794785401"/>
              </p:ext>
            </p:extLst>
          </p:nvPr>
        </p:nvGraphicFramePr>
        <p:xfrm>
          <a:off x="3648723" y="2401465"/>
          <a:ext cx="261514" cy="313817"/>
        </p:xfrm>
        <a:graphic>
          <a:graphicData uri="http://schemas.openxmlformats.org/presentationml/2006/ole">
            <mc:AlternateContent xmlns:mc="http://schemas.openxmlformats.org/markup-compatibility/2006">
              <mc:Choice xmlns:v="urn:schemas-microsoft-com:vml" Requires="v">
                <p:oleObj spid="_x0000_s2278" r:id="rId4" imgW="190500" imgH="228600" progId="Equation.3">
                  <p:embed/>
                </p:oleObj>
              </mc:Choice>
              <mc:Fallback>
                <p:oleObj r:id="rId4" imgW="1905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723" y="2401465"/>
                        <a:ext cx="261514" cy="313817"/>
                      </a:xfrm>
                      <a:prstGeom prst="rect">
                        <a:avLst/>
                      </a:prstGeom>
                      <a:noFill/>
                    </p:spPr>
                  </p:pic>
                </p:oleObj>
              </mc:Fallback>
            </mc:AlternateContent>
          </a:graphicData>
        </a:graphic>
      </p:graphicFrame>
      <p:sp>
        <p:nvSpPr>
          <p:cNvPr id="7" name="Rectangle 4">
            <a:extLst>
              <a:ext uri="{FF2B5EF4-FFF2-40B4-BE49-F238E27FC236}">
                <a16:creationId xmlns:a16="http://schemas.microsoft.com/office/drawing/2014/main" id="{8D109662-86C0-4C24-AB99-7450977804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E07AD805-E5D8-4CD9-8A46-65566989B545}"/>
              </a:ext>
            </a:extLst>
          </p:cNvPr>
          <p:cNvGraphicFramePr>
            <a:graphicFrameLocks noChangeAspect="1"/>
          </p:cNvGraphicFramePr>
          <p:nvPr>
            <p:extLst>
              <p:ext uri="{D42A27DB-BD31-4B8C-83A1-F6EECF244321}">
                <p14:modId xmlns:p14="http://schemas.microsoft.com/office/powerpoint/2010/main" val="3612762528"/>
              </p:ext>
            </p:extLst>
          </p:nvPr>
        </p:nvGraphicFramePr>
        <p:xfrm>
          <a:off x="4181096" y="2376554"/>
          <a:ext cx="357278" cy="329795"/>
        </p:xfrm>
        <a:graphic>
          <a:graphicData uri="http://schemas.openxmlformats.org/presentationml/2006/ole">
            <mc:AlternateContent xmlns:mc="http://schemas.openxmlformats.org/markup-compatibility/2006">
              <mc:Choice xmlns:v="urn:schemas-microsoft-com:vml" Requires="v">
                <p:oleObj spid="_x0000_s2279" r:id="rId6" imgW="203112" imgH="190417" progId="Equation.3">
                  <p:embed/>
                </p:oleObj>
              </mc:Choice>
              <mc:Fallback>
                <p:oleObj r:id="rId6" imgW="203112" imgH="19041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1096" y="2376554"/>
                        <a:ext cx="357278" cy="329795"/>
                      </a:xfrm>
                      <a:prstGeom prst="rect">
                        <a:avLst/>
                      </a:prstGeom>
                      <a:noFill/>
                    </p:spPr>
                  </p:pic>
                </p:oleObj>
              </mc:Fallback>
            </mc:AlternateContent>
          </a:graphicData>
        </a:graphic>
      </p:graphicFrame>
      <p:graphicFrame>
        <p:nvGraphicFramePr>
          <p:cNvPr id="12" name="Объект 11">
            <a:extLst>
              <a:ext uri="{FF2B5EF4-FFF2-40B4-BE49-F238E27FC236}">
                <a16:creationId xmlns:a16="http://schemas.microsoft.com/office/drawing/2014/main" id="{1537EDC2-A72D-48CE-B49D-2394A7FBD8FA}"/>
              </a:ext>
            </a:extLst>
          </p:cNvPr>
          <p:cNvGraphicFramePr>
            <a:graphicFrameLocks noChangeAspect="1"/>
          </p:cNvGraphicFramePr>
          <p:nvPr>
            <p:extLst>
              <p:ext uri="{D42A27DB-BD31-4B8C-83A1-F6EECF244321}">
                <p14:modId xmlns:p14="http://schemas.microsoft.com/office/powerpoint/2010/main" val="2204557491"/>
              </p:ext>
            </p:extLst>
          </p:nvPr>
        </p:nvGraphicFramePr>
        <p:xfrm>
          <a:off x="8223089" y="2445019"/>
          <a:ext cx="571923" cy="329795"/>
        </p:xfrm>
        <a:graphic>
          <a:graphicData uri="http://schemas.openxmlformats.org/presentationml/2006/ole">
            <mc:AlternateContent xmlns:mc="http://schemas.openxmlformats.org/markup-compatibility/2006">
              <mc:Choice xmlns:v="urn:schemas-microsoft-com:vml" Requires="v">
                <p:oleObj spid="_x0000_s2280" r:id="rId8" imgW="431613" imgH="253890" progId="Equation.3">
                  <p:embed/>
                </p:oleObj>
              </mc:Choice>
              <mc:Fallback>
                <p:oleObj r:id="rId8" imgW="431613" imgH="25389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3089" y="2445019"/>
                        <a:ext cx="571923" cy="329795"/>
                      </a:xfrm>
                      <a:prstGeom prst="rect">
                        <a:avLst/>
                      </a:prstGeom>
                      <a:noFill/>
                    </p:spPr>
                  </p:pic>
                </p:oleObj>
              </mc:Fallback>
            </mc:AlternateContent>
          </a:graphicData>
        </a:graphic>
      </p:graphicFrame>
      <p:graphicFrame>
        <p:nvGraphicFramePr>
          <p:cNvPr id="14" name="Объект 13">
            <a:extLst>
              <a:ext uri="{FF2B5EF4-FFF2-40B4-BE49-F238E27FC236}">
                <a16:creationId xmlns:a16="http://schemas.microsoft.com/office/drawing/2014/main" id="{11131DAC-27BD-4E57-ADF4-3F0509F3D327}"/>
              </a:ext>
            </a:extLst>
          </p:cNvPr>
          <p:cNvGraphicFramePr>
            <a:graphicFrameLocks noChangeAspect="1"/>
          </p:cNvGraphicFramePr>
          <p:nvPr>
            <p:extLst>
              <p:ext uri="{D42A27DB-BD31-4B8C-83A1-F6EECF244321}">
                <p14:modId xmlns:p14="http://schemas.microsoft.com/office/powerpoint/2010/main" val="1176169245"/>
              </p:ext>
            </p:extLst>
          </p:nvPr>
        </p:nvGraphicFramePr>
        <p:xfrm>
          <a:off x="9060566" y="2445018"/>
          <a:ext cx="571923" cy="329795"/>
        </p:xfrm>
        <a:graphic>
          <a:graphicData uri="http://schemas.openxmlformats.org/presentationml/2006/ole">
            <mc:AlternateContent xmlns:mc="http://schemas.openxmlformats.org/markup-compatibility/2006">
              <mc:Choice xmlns:v="urn:schemas-microsoft-com:vml" Requires="v">
                <p:oleObj spid="_x0000_s2281" r:id="rId10" imgW="431613" imgH="253890" progId="Equation.3">
                  <p:embed/>
                </p:oleObj>
              </mc:Choice>
              <mc:Fallback>
                <p:oleObj r:id="rId10" imgW="431613" imgH="25389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0566" y="2445018"/>
                        <a:ext cx="571923" cy="329795"/>
                      </a:xfrm>
                      <a:prstGeom prst="rect">
                        <a:avLst/>
                      </a:prstGeom>
                      <a:noFill/>
                    </p:spPr>
                  </p:pic>
                </p:oleObj>
              </mc:Fallback>
            </mc:AlternateContent>
          </a:graphicData>
        </a:graphic>
      </p:graphicFrame>
      <p:graphicFrame>
        <p:nvGraphicFramePr>
          <p:cNvPr id="16" name="Объект 15">
            <a:extLst>
              <a:ext uri="{FF2B5EF4-FFF2-40B4-BE49-F238E27FC236}">
                <a16:creationId xmlns:a16="http://schemas.microsoft.com/office/drawing/2014/main" id="{2D36E065-09F0-457D-BF43-5E45569F61FA}"/>
              </a:ext>
            </a:extLst>
          </p:cNvPr>
          <p:cNvGraphicFramePr>
            <a:graphicFrameLocks noChangeAspect="1"/>
          </p:cNvGraphicFramePr>
          <p:nvPr>
            <p:extLst>
              <p:ext uri="{D42A27DB-BD31-4B8C-83A1-F6EECF244321}">
                <p14:modId xmlns:p14="http://schemas.microsoft.com/office/powerpoint/2010/main" val="943366417"/>
              </p:ext>
            </p:extLst>
          </p:nvPr>
        </p:nvGraphicFramePr>
        <p:xfrm>
          <a:off x="5282460" y="2727596"/>
          <a:ext cx="2198110" cy="340902"/>
        </p:xfrm>
        <a:graphic>
          <a:graphicData uri="http://schemas.openxmlformats.org/presentationml/2006/ole">
            <mc:AlternateContent xmlns:mc="http://schemas.openxmlformats.org/markup-compatibility/2006">
              <mc:Choice xmlns:v="urn:schemas-microsoft-com:vml" Requires="v">
                <p:oleObj spid="_x0000_s2282" r:id="rId12" imgW="1968500" imgH="304800" progId="Equation.3">
                  <p:embed/>
                </p:oleObj>
              </mc:Choice>
              <mc:Fallback>
                <p:oleObj r:id="rId12" imgW="1968500" imgH="3048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2460" y="2727596"/>
                        <a:ext cx="2198110" cy="340902"/>
                      </a:xfrm>
                      <a:prstGeom prst="rect">
                        <a:avLst/>
                      </a:prstGeom>
                      <a:noFill/>
                    </p:spPr>
                  </p:pic>
                </p:oleObj>
              </mc:Fallback>
            </mc:AlternateContent>
          </a:graphicData>
        </a:graphic>
      </p:graphicFrame>
      <p:graphicFrame>
        <p:nvGraphicFramePr>
          <p:cNvPr id="20" name="Объект 19">
            <a:extLst>
              <a:ext uri="{FF2B5EF4-FFF2-40B4-BE49-F238E27FC236}">
                <a16:creationId xmlns:a16="http://schemas.microsoft.com/office/drawing/2014/main" id="{43F091B3-5C0A-4DF2-8A8A-4D3E985052E7}"/>
              </a:ext>
            </a:extLst>
          </p:cNvPr>
          <p:cNvGraphicFramePr>
            <a:graphicFrameLocks noChangeAspect="1"/>
          </p:cNvGraphicFramePr>
          <p:nvPr>
            <p:extLst>
              <p:ext uri="{D42A27DB-BD31-4B8C-83A1-F6EECF244321}">
                <p14:modId xmlns:p14="http://schemas.microsoft.com/office/powerpoint/2010/main" val="2644683608"/>
              </p:ext>
            </p:extLst>
          </p:nvPr>
        </p:nvGraphicFramePr>
        <p:xfrm>
          <a:off x="7755418" y="2735181"/>
          <a:ext cx="2276231" cy="340902"/>
        </p:xfrm>
        <a:graphic>
          <a:graphicData uri="http://schemas.openxmlformats.org/presentationml/2006/ole">
            <mc:AlternateContent xmlns:mc="http://schemas.openxmlformats.org/markup-compatibility/2006">
              <mc:Choice xmlns:v="urn:schemas-microsoft-com:vml" Requires="v">
                <p:oleObj spid="_x0000_s2283" r:id="rId14" imgW="2032000" imgH="304800" progId="Equation.3">
                  <p:embed/>
                </p:oleObj>
              </mc:Choice>
              <mc:Fallback>
                <p:oleObj r:id="rId14" imgW="2032000" imgH="3048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55418" y="2735181"/>
                        <a:ext cx="2276231" cy="340902"/>
                      </a:xfrm>
                      <a:prstGeom prst="rect">
                        <a:avLst/>
                      </a:prstGeom>
                      <a:noFill/>
                    </p:spPr>
                  </p:pic>
                </p:oleObj>
              </mc:Fallback>
            </mc:AlternateContent>
          </a:graphicData>
        </a:graphic>
      </p:graphicFrame>
      <p:graphicFrame>
        <p:nvGraphicFramePr>
          <p:cNvPr id="21" name="Объект 20">
            <a:extLst>
              <a:ext uri="{FF2B5EF4-FFF2-40B4-BE49-F238E27FC236}">
                <a16:creationId xmlns:a16="http://schemas.microsoft.com/office/drawing/2014/main" id="{480CA2CC-71B6-4B06-94BA-91C5A2DBBB3D}"/>
              </a:ext>
            </a:extLst>
          </p:cNvPr>
          <p:cNvGraphicFramePr>
            <a:graphicFrameLocks noChangeAspect="1"/>
          </p:cNvGraphicFramePr>
          <p:nvPr>
            <p:extLst>
              <p:ext uri="{D42A27DB-BD31-4B8C-83A1-F6EECF244321}">
                <p14:modId xmlns:p14="http://schemas.microsoft.com/office/powerpoint/2010/main" val="2270500921"/>
              </p:ext>
            </p:extLst>
          </p:nvPr>
        </p:nvGraphicFramePr>
        <p:xfrm>
          <a:off x="298080" y="2862867"/>
          <a:ext cx="488474" cy="519389"/>
        </p:xfrm>
        <a:graphic>
          <a:graphicData uri="http://schemas.openxmlformats.org/presentationml/2006/ole">
            <mc:AlternateContent xmlns:mc="http://schemas.openxmlformats.org/markup-compatibility/2006">
              <mc:Choice xmlns:v="urn:schemas-microsoft-com:vml" Requires="v">
                <p:oleObj spid="_x0000_s2284" r:id="rId16" imgW="253780" imgH="266469" progId="Equation.3">
                  <p:embed/>
                </p:oleObj>
              </mc:Choice>
              <mc:Fallback>
                <p:oleObj r:id="rId16" imgW="253780" imgH="266469"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8080" y="2862867"/>
                        <a:ext cx="488474" cy="519389"/>
                      </a:xfrm>
                      <a:prstGeom prst="rect">
                        <a:avLst/>
                      </a:prstGeom>
                      <a:noFill/>
                    </p:spPr>
                  </p:pic>
                </p:oleObj>
              </mc:Fallback>
            </mc:AlternateContent>
          </a:graphicData>
        </a:graphic>
      </p:graphicFrame>
      <p:graphicFrame>
        <p:nvGraphicFramePr>
          <p:cNvPr id="22" name="Объект 21">
            <a:extLst>
              <a:ext uri="{FF2B5EF4-FFF2-40B4-BE49-F238E27FC236}">
                <a16:creationId xmlns:a16="http://schemas.microsoft.com/office/drawing/2014/main" id="{4DA7B6B1-3BDE-4571-AD3E-05715C22C2A5}"/>
              </a:ext>
            </a:extLst>
          </p:cNvPr>
          <p:cNvGraphicFramePr>
            <a:graphicFrameLocks noChangeAspect="1"/>
          </p:cNvGraphicFramePr>
          <p:nvPr>
            <p:extLst>
              <p:ext uri="{D42A27DB-BD31-4B8C-83A1-F6EECF244321}">
                <p14:modId xmlns:p14="http://schemas.microsoft.com/office/powerpoint/2010/main" val="2902190575"/>
              </p:ext>
            </p:extLst>
          </p:nvPr>
        </p:nvGraphicFramePr>
        <p:xfrm>
          <a:off x="1309554" y="2935025"/>
          <a:ext cx="488474" cy="461032"/>
        </p:xfrm>
        <a:graphic>
          <a:graphicData uri="http://schemas.openxmlformats.org/presentationml/2006/ole">
            <mc:AlternateContent xmlns:mc="http://schemas.openxmlformats.org/markup-compatibility/2006">
              <mc:Choice xmlns:v="urn:schemas-microsoft-com:vml" Requires="v">
                <p:oleObj spid="_x0000_s2285" r:id="rId18" imgW="279279" imgH="266584" progId="Equation.3">
                  <p:embed/>
                </p:oleObj>
              </mc:Choice>
              <mc:Fallback>
                <p:oleObj r:id="rId18" imgW="279279" imgH="266584" progId="Equation.3">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09554" y="2935025"/>
                        <a:ext cx="488474" cy="461032"/>
                      </a:xfrm>
                      <a:prstGeom prst="rect">
                        <a:avLst/>
                      </a:prstGeom>
                      <a:noFill/>
                    </p:spPr>
                  </p:pic>
                </p:oleObj>
              </mc:Fallback>
            </mc:AlternateContent>
          </a:graphicData>
        </a:graphic>
      </p:graphicFrame>
      <p:sp>
        <p:nvSpPr>
          <p:cNvPr id="23" name="Rectangle 23">
            <a:extLst>
              <a:ext uri="{FF2B5EF4-FFF2-40B4-BE49-F238E27FC236}">
                <a16:creationId xmlns:a16="http://schemas.microsoft.com/office/drawing/2014/main" id="{E48FE076-340E-4239-99F9-E2AD7FDA76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6" name="Объект 25">
            <a:extLst>
              <a:ext uri="{FF2B5EF4-FFF2-40B4-BE49-F238E27FC236}">
                <a16:creationId xmlns:a16="http://schemas.microsoft.com/office/drawing/2014/main" id="{3393FA45-6A83-4ED9-AE42-E032F304D88E}"/>
              </a:ext>
            </a:extLst>
          </p:cNvPr>
          <p:cNvGraphicFramePr>
            <a:graphicFrameLocks noChangeAspect="1"/>
          </p:cNvGraphicFramePr>
          <p:nvPr>
            <p:extLst>
              <p:ext uri="{D42A27DB-BD31-4B8C-83A1-F6EECF244321}">
                <p14:modId xmlns:p14="http://schemas.microsoft.com/office/powerpoint/2010/main" val="2513629308"/>
              </p:ext>
            </p:extLst>
          </p:nvPr>
        </p:nvGraphicFramePr>
        <p:xfrm>
          <a:off x="6096000" y="3048744"/>
          <a:ext cx="316880" cy="380256"/>
        </p:xfrm>
        <a:graphic>
          <a:graphicData uri="http://schemas.openxmlformats.org/presentationml/2006/ole">
            <mc:AlternateContent xmlns:mc="http://schemas.openxmlformats.org/markup-compatibility/2006">
              <mc:Choice xmlns:v="urn:schemas-microsoft-com:vml" Requires="v">
                <p:oleObj spid="_x0000_s2286" r:id="rId20" imgW="190500" imgH="228600" progId="Equation.3">
                  <p:embed/>
                </p:oleObj>
              </mc:Choice>
              <mc:Fallback>
                <p:oleObj r:id="rId20" imgW="190500" imgH="228600" progId="Equation.3">
                  <p:embed/>
                  <p:pic>
                    <p:nvPicPr>
                      <p:cNvPr id="6" name="Объект 5">
                        <a:extLst>
                          <a:ext uri="{FF2B5EF4-FFF2-40B4-BE49-F238E27FC236}">
                            <a16:creationId xmlns:a16="http://schemas.microsoft.com/office/drawing/2014/main" id="{DD9D9DCC-2DA2-45F6-A6D3-6BB1A0F129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048744"/>
                        <a:ext cx="316880" cy="380256"/>
                      </a:xfrm>
                      <a:prstGeom prst="rect">
                        <a:avLst/>
                      </a:prstGeom>
                      <a:noFill/>
                    </p:spPr>
                  </p:pic>
                </p:oleObj>
              </mc:Fallback>
            </mc:AlternateContent>
          </a:graphicData>
        </a:graphic>
      </p:graphicFrame>
      <p:graphicFrame>
        <p:nvGraphicFramePr>
          <p:cNvPr id="27" name="Объект 26">
            <a:extLst>
              <a:ext uri="{FF2B5EF4-FFF2-40B4-BE49-F238E27FC236}">
                <a16:creationId xmlns:a16="http://schemas.microsoft.com/office/drawing/2014/main" id="{9573BB8A-734F-4A6F-9F83-FB43AFEEA2C3}"/>
              </a:ext>
            </a:extLst>
          </p:cNvPr>
          <p:cNvGraphicFramePr>
            <a:graphicFrameLocks noChangeAspect="1"/>
          </p:cNvGraphicFramePr>
          <p:nvPr>
            <p:extLst>
              <p:ext uri="{D42A27DB-BD31-4B8C-83A1-F6EECF244321}">
                <p14:modId xmlns:p14="http://schemas.microsoft.com/office/powerpoint/2010/main" val="4292516115"/>
              </p:ext>
            </p:extLst>
          </p:nvPr>
        </p:nvGraphicFramePr>
        <p:xfrm>
          <a:off x="10750970" y="3048744"/>
          <a:ext cx="316880" cy="292505"/>
        </p:xfrm>
        <a:graphic>
          <a:graphicData uri="http://schemas.openxmlformats.org/presentationml/2006/ole">
            <mc:AlternateContent xmlns:mc="http://schemas.openxmlformats.org/markup-compatibility/2006">
              <mc:Choice xmlns:v="urn:schemas-microsoft-com:vml" Requires="v">
                <p:oleObj spid="_x0000_s2287" r:id="rId21" imgW="203112" imgH="190417" progId="Equation.3">
                  <p:embed/>
                </p:oleObj>
              </mc:Choice>
              <mc:Fallback>
                <p:oleObj r:id="rId21" imgW="203112" imgH="190417" progId="Equation.3">
                  <p:embed/>
                  <p:pic>
                    <p:nvPicPr>
                      <p:cNvPr id="8" name="Объект 7">
                        <a:extLst>
                          <a:ext uri="{FF2B5EF4-FFF2-40B4-BE49-F238E27FC236}">
                            <a16:creationId xmlns:a16="http://schemas.microsoft.com/office/drawing/2014/main" id="{E07AD805-E5D8-4CD9-8A46-65566989B5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970" y="3048744"/>
                        <a:ext cx="316880" cy="292505"/>
                      </a:xfrm>
                      <a:prstGeom prst="rect">
                        <a:avLst/>
                      </a:prstGeom>
                      <a:noFill/>
                    </p:spPr>
                  </p:pic>
                </p:oleObj>
              </mc:Fallback>
            </mc:AlternateContent>
          </a:graphicData>
        </a:graphic>
      </p:graphicFrame>
      <p:graphicFrame>
        <p:nvGraphicFramePr>
          <p:cNvPr id="28" name="Объект 27">
            <a:extLst>
              <a:ext uri="{FF2B5EF4-FFF2-40B4-BE49-F238E27FC236}">
                <a16:creationId xmlns:a16="http://schemas.microsoft.com/office/drawing/2014/main" id="{ACFE2C6F-FCC5-46E4-BF1B-7DFF24BFE587}"/>
              </a:ext>
            </a:extLst>
          </p:cNvPr>
          <p:cNvGraphicFramePr>
            <a:graphicFrameLocks noChangeAspect="1"/>
          </p:cNvGraphicFramePr>
          <p:nvPr>
            <p:extLst>
              <p:ext uri="{D42A27DB-BD31-4B8C-83A1-F6EECF244321}">
                <p14:modId xmlns:p14="http://schemas.microsoft.com/office/powerpoint/2010/main" val="2554101942"/>
              </p:ext>
            </p:extLst>
          </p:nvPr>
        </p:nvGraphicFramePr>
        <p:xfrm>
          <a:off x="1037189" y="3312997"/>
          <a:ext cx="316880" cy="380256"/>
        </p:xfrm>
        <a:graphic>
          <a:graphicData uri="http://schemas.openxmlformats.org/presentationml/2006/ole">
            <mc:AlternateContent xmlns:mc="http://schemas.openxmlformats.org/markup-compatibility/2006">
              <mc:Choice xmlns:v="urn:schemas-microsoft-com:vml" Requires="v">
                <p:oleObj spid="_x0000_s2288" r:id="rId22" imgW="190500" imgH="228600" progId="Equation.3">
                  <p:embed/>
                </p:oleObj>
              </mc:Choice>
              <mc:Fallback>
                <p:oleObj r:id="rId22" imgW="190500" imgH="228600" progId="Equation.3">
                  <p:embed/>
                  <p:pic>
                    <p:nvPicPr>
                      <p:cNvPr id="26" name="Объект 25">
                        <a:extLst>
                          <a:ext uri="{FF2B5EF4-FFF2-40B4-BE49-F238E27FC236}">
                            <a16:creationId xmlns:a16="http://schemas.microsoft.com/office/drawing/2014/main" id="{3393FA45-6A83-4ED9-AE42-E032F304D8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189" y="3312997"/>
                        <a:ext cx="316880" cy="380256"/>
                      </a:xfrm>
                      <a:prstGeom prst="rect">
                        <a:avLst/>
                      </a:prstGeom>
                      <a:noFill/>
                    </p:spPr>
                  </p:pic>
                </p:oleObj>
              </mc:Fallback>
            </mc:AlternateContent>
          </a:graphicData>
        </a:graphic>
      </p:graphicFrame>
      <p:graphicFrame>
        <p:nvGraphicFramePr>
          <p:cNvPr id="29" name="Объект 28">
            <a:extLst>
              <a:ext uri="{FF2B5EF4-FFF2-40B4-BE49-F238E27FC236}">
                <a16:creationId xmlns:a16="http://schemas.microsoft.com/office/drawing/2014/main" id="{5334FB04-4AC6-403C-A687-59CEA5C3C316}"/>
              </a:ext>
            </a:extLst>
          </p:cNvPr>
          <p:cNvGraphicFramePr>
            <a:graphicFrameLocks noChangeAspect="1"/>
          </p:cNvGraphicFramePr>
          <p:nvPr>
            <p:extLst>
              <p:ext uri="{D42A27DB-BD31-4B8C-83A1-F6EECF244321}">
                <p14:modId xmlns:p14="http://schemas.microsoft.com/office/powerpoint/2010/main" val="304527038"/>
              </p:ext>
            </p:extLst>
          </p:nvPr>
        </p:nvGraphicFramePr>
        <p:xfrm>
          <a:off x="3976067" y="3312997"/>
          <a:ext cx="363931" cy="335937"/>
        </p:xfrm>
        <a:graphic>
          <a:graphicData uri="http://schemas.openxmlformats.org/presentationml/2006/ole">
            <mc:AlternateContent xmlns:mc="http://schemas.openxmlformats.org/markup-compatibility/2006">
              <mc:Choice xmlns:v="urn:schemas-microsoft-com:vml" Requires="v">
                <p:oleObj spid="_x0000_s2289" r:id="rId23" imgW="203112" imgH="190417" progId="Equation.3">
                  <p:embed/>
                </p:oleObj>
              </mc:Choice>
              <mc:Fallback>
                <p:oleObj r:id="rId23" imgW="203112" imgH="190417" progId="Equation.3">
                  <p:embed/>
                  <p:pic>
                    <p:nvPicPr>
                      <p:cNvPr id="27" name="Объект 26">
                        <a:extLst>
                          <a:ext uri="{FF2B5EF4-FFF2-40B4-BE49-F238E27FC236}">
                            <a16:creationId xmlns:a16="http://schemas.microsoft.com/office/drawing/2014/main" id="{9573BB8A-734F-4A6F-9F83-FB43AFEEA2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067" y="3312997"/>
                        <a:ext cx="363931" cy="335937"/>
                      </a:xfrm>
                      <a:prstGeom prst="rect">
                        <a:avLst/>
                      </a:prstGeom>
                      <a:noFill/>
                    </p:spPr>
                  </p:pic>
                </p:oleObj>
              </mc:Fallback>
            </mc:AlternateContent>
          </a:graphicData>
        </a:graphic>
      </p:graphicFrame>
    </p:spTree>
    <p:extLst>
      <p:ext uri="{BB962C8B-B14F-4D97-AF65-F5344CB8AC3E}">
        <p14:creationId xmlns:p14="http://schemas.microsoft.com/office/powerpoint/2010/main" val="192318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B1AFCF8-EC40-4088-92A4-6E87BE3E224A}"/>
              </a:ext>
            </a:extLst>
          </p:cNvPr>
          <p:cNvSpPr txBox="1"/>
          <p:nvPr/>
        </p:nvSpPr>
        <p:spPr>
          <a:xfrm>
            <a:off x="-12826" y="1154895"/>
            <a:ext cx="12204826" cy="4154984"/>
          </a:xfrm>
          <a:prstGeom prst="rect">
            <a:avLst/>
          </a:prstGeom>
          <a:noFill/>
        </p:spPr>
        <p:txBody>
          <a:bodyPr wrap="square">
            <a:spAutoFit/>
          </a:bodyPr>
          <a:lstStyle/>
          <a:p>
            <a:pPr indent="450000" algn="just"/>
            <a:r>
              <a:rPr lang="ru-RU" sz="2400" dirty="0">
                <a:effectLst/>
                <a:latin typeface="Times New Roman" panose="02020603050405020304" pitchFamily="18" charset="0"/>
                <a:ea typeface="Times New Roman" panose="02020603050405020304" pitchFamily="18" charset="0"/>
              </a:rPr>
              <a:t>Однако с течением времени и в эффективно функционирующей системе наверняка произойдёт ухудшение вещественных, энергетических или организационных составляющих объекта (системы), если не осуществлять активные мероприятия </a:t>
            </a:r>
            <a:r>
              <a:rPr lang="ru-RU" sz="2400" i="1" dirty="0">
                <a:effectLst/>
                <a:latin typeface="Times New Roman" panose="02020603050405020304" pitchFamily="18" charset="0"/>
                <a:ea typeface="Times New Roman" panose="02020603050405020304" pitchFamily="18" charset="0"/>
              </a:rPr>
              <a:t>по поддержке требуемых состояний соответствующих элементарных структурных единиц системы</a:t>
            </a:r>
            <a:r>
              <a:rPr lang="ru-RU" sz="2400" dirty="0">
                <a:effectLst/>
                <a:latin typeface="Times New Roman" panose="02020603050405020304" pitchFamily="18" charset="0"/>
                <a:ea typeface="Times New Roman" panose="02020603050405020304" pitchFamily="18" charset="0"/>
              </a:rPr>
              <a:t> посредством </a:t>
            </a:r>
            <a:r>
              <a:rPr lang="ru-RU" sz="2400" i="1" dirty="0">
                <a:effectLst/>
                <a:latin typeface="Times New Roman" panose="02020603050405020304" pitchFamily="18" charset="0"/>
                <a:ea typeface="Times New Roman" panose="02020603050405020304" pitchFamily="18" charset="0"/>
              </a:rPr>
              <a:t>дополнительно организованных контуров регулирования или управления этими состояниями</a:t>
            </a:r>
            <a:r>
              <a:rPr lang="ru-RU" sz="2400" dirty="0">
                <a:effectLst/>
                <a:latin typeface="Times New Roman" panose="02020603050405020304" pitchFamily="18" charset="0"/>
                <a:ea typeface="Times New Roman" panose="02020603050405020304" pitchFamily="18" charset="0"/>
              </a:rPr>
              <a:t>. </a:t>
            </a:r>
          </a:p>
          <a:p>
            <a:pPr indent="450000" algn="just"/>
            <a:r>
              <a:rPr lang="ru-RU" sz="2400" dirty="0">
                <a:effectLst/>
                <a:latin typeface="Times New Roman" panose="02020603050405020304" pitchFamily="18" charset="0"/>
                <a:ea typeface="Times New Roman" panose="02020603050405020304" pitchFamily="18" charset="0"/>
              </a:rPr>
              <a:t>Здесь презумпция управления выступает как некая </a:t>
            </a:r>
            <a:r>
              <a:rPr lang="ru-RU" sz="2400" i="1" u="sng" dirty="0">
                <a:effectLst/>
                <a:latin typeface="Times New Roman" panose="02020603050405020304" pitchFamily="18" charset="0"/>
                <a:ea typeface="Times New Roman" panose="02020603050405020304" pitchFamily="18" charset="0"/>
              </a:rPr>
              <a:t>стратегия по обеспечению эффективности системы</a:t>
            </a:r>
            <a:r>
              <a:rPr lang="ru-RU" sz="2400" dirty="0">
                <a:effectLst/>
                <a:latin typeface="Times New Roman" panose="02020603050405020304" pitchFamily="18" charset="0"/>
                <a:ea typeface="Times New Roman" panose="02020603050405020304" pitchFamily="18" charset="0"/>
              </a:rPr>
              <a:t>. Той эффективности, которая либо изначально (например, проектно</a:t>
            </a:r>
            <a:r>
              <a:rPr lang="ru-RU" sz="2400" dirty="0">
                <a:latin typeface="Times New Roman" panose="02020603050405020304" pitchFamily="18" charset="0"/>
                <a:ea typeface="Times New Roman" panose="02020603050405020304" pitchFamily="18" charset="0"/>
              </a:rPr>
              <a:t>-</a:t>
            </a:r>
            <a:r>
              <a:rPr lang="ru-RU" sz="2400" dirty="0">
                <a:effectLst/>
                <a:latin typeface="Times New Roman" panose="02020603050405020304" pitchFamily="18" charset="0"/>
                <a:ea typeface="Times New Roman" panose="02020603050405020304" pitchFamily="18" charset="0"/>
              </a:rPr>
              <a:t>реализованная целевая функция) заложена в самой системе, либо формируется в процессе функционирования (осуществляется переход к системе с более высокой эффективностью функционирования).</a:t>
            </a:r>
          </a:p>
        </p:txBody>
      </p:sp>
    </p:spTree>
    <p:extLst>
      <p:ext uri="{BB962C8B-B14F-4D97-AF65-F5344CB8AC3E}">
        <p14:creationId xmlns:p14="http://schemas.microsoft.com/office/powerpoint/2010/main" val="309893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D42B4ED8-2C47-4B4C-AFB3-6E34D62F8FE8}"/>
              </a:ext>
            </a:extLst>
          </p:cNvPr>
          <p:cNvSpPr txBox="1"/>
          <p:nvPr/>
        </p:nvSpPr>
        <p:spPr>
          <a:xfrm>
            <a:off x="-12826" y="1154894"/>
            <a:ext cx="12094579" cy="4339650"/>
          </a:xfrm>
          <a:prstGeom prst="rect">
            <a:avLst/>
          </a:prstGeom>
          <a:noFill/>
        </p:spPr>
        <p:txBody>
          <a:bodyPr wrap="square">
            <a:spAutoFit/>
          </a:bodyPr>
          <a:lstStyle/>
          <a:p>
            <a:pPr indent="252095" algn="ctr"/>
            <a:r>
              <a:rPr lang="ru-RU" sz="2800" b="1" dirty="0">
                <a:effectLst/>
                <a:latin typeface="Times New Roman" panose="02020603050405020304" pitchFamily="18" charset="0"/>
                <a:ea typeface="Times New Roman" panose="02020603050405020304" pitchFamily="18" charset="0"/>
              </a:rPr>
              <a:t>2.1. Изначально установленный уровень эффективности</a:t>
            </a:r>
          </a:p>
          <a:p>
            <a:pPr indent="252095" algn="ctr"/>
            <a:endParaRPr lang="ru-RU" sz="2800" b="1"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Пусть спроектированная, изготовленная и внедрённая в производство система (объект) отрабатывает целевую функцию     , гарантируя себе </a:t>
            </a:r>
            <a:r>
              <a:rPr lang="ru-RU" sz="2000" i="1" dirty="0">
                <a:effectLst/>
                <a:latin typeface="Times New Roman" panose="02020603050405020304" pitchFamily="18" charset="0"/>
                <a:ea typeface="Times New Roman" panose="02020603050405020304" pitchFamily="18" charset="0"/>
              </a:rPr>
              <a:t>требуемый</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конечный</a:t>
            </a:r>
            <a:r>
              <a:rPr lang="ru-RU" sz="2000" dirty="0">
                <a:effectLst/>
                <a:latin typeface="Times New Roman" panose="02020603050405020304" pitchFamily="18" charset="0"/>
                <a:ea typeface="Times New Roman" panose="02020603050405020304" pitchFamily="18" charset="0"/>
              </a:rPr>
              <a:t> набор свойств		       , возможно, из более обширного множества качеств системы. Факт проектирования системы означает то, что </a:t>
            </a:r>
            <a:r>
              <a:rPr lang="ru-RU" sz="2000" i="1" dirty="0">
                <a:effectLst/>
                <a:latin typeface="Times New Roman" panose="02020603050405020304" pitchFamily="18" charset="0"/>
                <a:ea typeface="Times New Roman" panose="02020603050405020304" pitchFamily="18" charset="0"/>
              </a:rPr>
              <a:t>известна конечная совокупность структурных компонент</a:t>
            </a:r>
            <a:r>
              <a:rPr lang="ru-RU" sz="2000" dirty="0">
                <a:effectLst/>
                <a:latin typeface="Times New Roman" panose="02020603050405020304" pitchFamily="18" charset="0"/>
                <a:ea typeface="Times New Roman" panose="02020603050405020304" pitchFamily="18" charset="0"/>
              </a:rPr>
              <a:t> (элементов, отношений, структурных композиций и т.п.), например, 		        «состояния» которых обуславливают, определяют или существенно влияют на 	        . То есть в «исходном» (начальном) «виде» объект (система) обладает таким конечным набором (заданных) свойств (качеств, особенностей) 	      , который задаёт (характеризует) её </a:t>
            </a:r>
            <a:r>
              <a:rPr lang="ru-RU" sz="2000" i="1" dirty="0">
                <a:effectLst/>
                <a:latin typeface="Times New Roman" panose="02020603050405020304" pitchFamily="18" charset="0"/>
                <a:ea typeface="Times New Roman" panose="02020603050405020304" pitchFamily="18" charset="0"/>
              </a:rPr>
              <a:t>требуемое</a:t>
            </a:r>
            <a:r>
              <a:rPr lang="ru-RU" sz="2000" dirty="0">
                <a:effectLst/>
                <a:latin typeface="Times New Roman" panose="02020603050405020304" pitchFamily="18" charset="0"/>
                <a:ea typeface="Times New Roman" panose="02020603050405020304" pitchFamily="18" charset="0"/>
              </a:rPr>
              <a:t> функционирование. </a:t>
            </a:r>
          </a:p>
          <a:p>
            <a:pPr indent="450000" algn="just"/>
            <a:r>
              <a:rPr lang="ru-RU" sz="2000" dirty="0">
                <a:effectLst/>
                <a:latin typeface="Times New Roman" panose="02020603050405020304" pitchFamily="18" charset="0"/>
                <a:ea typeface="Times New Roman" panose="02020603050405020304" pitchFamily="18" charset="0"/>
              </a:rPr>
              <a:t>В процессе работы системы может произойти изменение ВЭО- составляющих объекта (системы), которое может повлечь потерю определенного свойства, скажем, 			системы, что позволит зафиксировать нарушение функционирования (сбои, частичная утеря работоспособности) или квалифицировать аварию (отказ, недопустимое функционирование) системы. </a:t>
            </a:r>
          </a:p>
        </p:txBody>
      </p:sp>
      <p:graphicFrame>
        <p:nvGraphicFramePr>
          <p:cNvPr id="11" name="Объект 10">
            <a:extLst>
              <a:ext uri="{FF2B5EF4-FFF2-40B4-BE49-F238E27FC236}">
                <a16:creationId xmlns:a16="http://schemas.microsoft.com/office/drawing/2014/main" id="{06046B3D-7313-4159-B536-9DB181A810BD}"/>
              </a:ext>
            </a:extLst>
          </p:cNvPr>
          <p:cNvGraphicFramePr>
            <a:graphicFrameLocks noChangeAspect="1"/>
          </p:cNvGraphicFramePr>
          <p:nvPr>
            <p:extLst>
              <p:ext uri="{D42A27DB-BD31-4B8C-83A1-F6EECF244321}">
                <p14:modId xmlns:p14="http://schemas.microsoft.com/office/powerpoint/2010/main" val="1106833528"/>
              </p:ext>
            </p:extLst>
          </p:nvPr>
        </p:nvGraphicFramePr>
        <p:xfrm>
          <a:off x="2101174" y="2380424"/>
          <a:ext cx="243192" cy="384243"/>
        </p:xfrm>
        <a:graphic>
          <a:graphicData uri="http://schemas.openxmlformats.org/presentationml/2006/ole">
            <mc:AlternateContent xmlns:mc="http://schemas.openxmlformats.org/markup-compatibility/2006">
              <mc:Choice xmlns:v="urn:schemas-microsoft-com:vml" Requires="v">
                <p:oleObj spid="_x0000_s3198" r:id="rId4" imgW="190417" imgH="253890" progId="Equation.3">
                  <p:embed/>
                </p:oleObj>
              </mc:Choice>
              <mc:Fallback>
                <p:oleObj r:id="rId4" imgW="190417" imgH="25389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174" y="2380424"/>
                        <a:ext cx="243192" cy="384243"/>
                      </a:xfrm>
                      <a:prstGeom prst="rect">
                        <a:avLst/>
                      </a:prstGeom>
                      <a:noFill/>
                    </p:spPr>
                  </p:pic>
                </p:oleObj>
              </mc:Fallback>
            </mc:AlternateContent>
          </a:graphicData>
        </a:graphic>
      </p:graphicFrame>
      <p:graphicFrame>
        <p:nvGraphicFramePr>
          <p:cNvPr id="13" name="Объект 12">
            <a:extLst>
              <a:ext uri="{FF2B5EF4-FFF2-40B4-BE49-F238E27FC236}">
                <a16:creationId xmlns:a16="http://schemas.microsoft.com/office/drawing/2014/main" id="{AB1D2E2D-EA1B-4B26-A7F4-C2D1251DE518}"/>
              </a:ext>
            </a:extLst>
          </p:cNvPr>
          <p:cNvGraphicFramePr>
            <a:graphicFrameLocks noChangeAspect="1"/>
          </p:cNvGraphicFramePr>
          <p:nvPr>
            <p:extLst>
              <p:ext uri="{D42A27DB-BD31-4B8C-83A1-F6EECF244321}">
                <p14:modId xmlns:p14="http://schemas.microsoft.com/office/powerpoint/2010/main" val="2275906075"/>
              </p:ext>
            </p:extLst>
          </p:nvPr>
        </p:nvGraphicFramePr>
        <p:xfrm>
          <a:off x="8344710" y="2393025"/>
          <a:ext cx="1241425" cy="282575"/>
        </p:xfrm>
        <a:graphic>
          <a:graphicData uri="http://schemas.openxmlformats.org/presentationml/2006/ole">
            <mc:AlternateContent xmlns:mc="http://schemas.openxmlformats.org/markup-compatibility/2006">
              <mc:Choice xmlns:v="urn:schemas-microsoft-com:vml" Requires="v">
                <p:oleObj spid="_x0000_s3199" r:id="rId6" imgW="1244600" imgH="279400" progId="Equation.3">
                  <p:embed/>
                </p:oleObj>
              </mc:Choice>
              <mc:Fallback>
                <p:oleObj r:id="rId6" imgW="1244600" imgH="279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4710" y="2393025"/>
                        <a:ext cx="1241425"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Объект 14">
            <a:extLst>
              <a:ext uri="{FF2B5EF4-FFF2-40B4-BE49-F238E27FC236}">
                <a16:creationId xmlns:a16="http://schemas.microsoft.com/office/drawing/2014/main" id="{CEF65023-7132-41DA-9E11-680B0E0FC724}"/>
              </a:ext>
            </a:extLst>
          </p:cNvPr>
          <p:cNvGraphicFramePr>
            <a:graphicFrameLocks noChangeAspect="1"/>
          </p:cNvGraphicFramePr>
          <p:nvPr>
            <p:extLst>
              <p:ext uri="{D42A27DB-BD31-4B8C-83A1-F6EECF244321}">
                <p14:modId xmlns:p14="http://schemas.microsoft.com/office/powerpoint/2010/main" val="22146367"/>
              </p:ext>
            </p:extLst>
          </p:nvPr>
        </p:nvGraphicFramePr>
        <p:xfrm>
          <a:off x="222115" y="3287712"/>
          <a:ext cx="1203325" cy="282575"/>
        </p:xfrm>
        <a:graphic>
          <a:graphicData uri="http://schemas.openxmlformats.org/presentationml/2006/ole">
            <mc:AlternateContent xmlns:mc="http://schemas.openxmlformats.org/markup-compatibility/2006">
              <mc:Choice xmlns:v="urn:schemas-microsoft-com:vml" Requires="v">
                <p:oleObj spid="_x0000_s3200" r:id="rId8" imgW="1206500" imgH="279400" progId="Equation.3">
                  <p:embed/>
                </p:oleObj>
              </mc:Choice>
              <mc:Fallback>
                <p:oleObj r:id="rId8" imgW="1206500" imgH="2794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115" y="3287712"/>
                        <a:ext cx="1203325"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Объект 16">
            <a:extLst>
              <a:ext uri="{FF2B5EF4-FFF2-40B4-BE49-F238E27FC236}">
                <a16:creationId xmlns:a16="http://schemas.microsoft.com/office/drawing/2014/main" id="{029F56BE-E623-4A1C-ABDB-BCA28E8A7645}"/>
              </a:ext>
            </a:extLst>
          </p:cNvPr>
          <p:cNvGraphicFramePr>
            <a:graphicFrameLocks noChangeAspect="1"/>
          </p:cNvGraphicFramePr>
          <p:nvPr>
            <p:extLst>
              <p:ext uri="{D42A27DB-BD31-4B8C-83A1-F6EECF244321}">
                <p14:modId xmlns:p14="http://schemas.microsoft.com/office/powerpoint/2010/main" val="4095059312"/>
              </p:ext>
            </p:extLst>
          </p:nvPr>
        </p:nvGraphicFramePr>
        <p:xfrm>
          <a:off x="10020266" y="3287712"/>
          <a:ext cx="582883" cy="343554"/>
        </p:xfrm>
        <a:graphic>
          <a:graphicData uri="http://schemas.openxmlformats.org/presentationml/2006/ole">
            <mc:AlternateContent xmlns:mc="http://schemas.openxmlformats.org/markup-compatibility/2006">
              <mc:Choice xmlns:v="urn:schemas-microsoft-com:vml" Requires="v">
                <p:oleObj spid="_x0000_s3201" r:id="rId10" imgW="482391" imgH="279279" progId="Equation.3">
                  <p:embed/>
                </p:oleObj>
              </mc:Choice>
              <mc:Fallback>
                <p:oleObj r:id="rId10" imgW="482391" imgH="279279"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20266" y="3287712"/>
                        <a:ext cx="582883" cy="343554"/>
                      </a:xfrm>
                      <a:prstGeom prst="rect">
                        <a:avLst/>
                      </a:prstGeom>
                      <a:noFill/>
                    </p:spPr>
                  </p:pic>
                </p:oleObj>
              </mc:Fallback>
            </mc:AlternateContent>
          </a:graphicData>
        </a:graphic>
      </p:graphicFrame>
      <p:graphicFrame>
        <p:nvGraphicFramePr>
          <p:cNvPr id="18" name="Объект 17">
            <a:extLst>
              <a:ext uri="{FF2B5EF4-FFF2-40B4-BE49-F238E27FC236}">
                <a16:creationId xmlns:a16="http://schemas.microsoft.com/office/drawing/2014/main" id="{138F8983-069E-485F-B2A9-B54160840075}"/>
              </a:ext>
            </a:extLst>
          </p:cNvPr>
          <p:cNvGraphicFramePr>
            <a:graphicFrameLocks noChangeAspect="1"/>
          </p:cNvGraphicFramePr>
          <p:nvPr>
            <p:extLst>
              <p:ext uri="{D42A27DB-BD31-4B8C-83A1-F6EECF244321}">
                <p14:modId xmlns:p14="http://schemas.microsoft.com/office/powerpoint/2010/main" val="1423104141"/>
              </p:ext>
            </p:extLst>
          </p:nvPr>
        </p:nvGraphicFramePr>
        <p:xfrm>
          <a:off x="2706384" y="3902598"/>
          <a:ext cx="532927" cy="314109"/>
        </p:xfrm>
        <a:graphic>
          <a:graphicData uri="http://schemas.openxmlformats.org/presentationml/2006/ole">
            <mc:AlternateContent xmlns:mc="http://schemas.openxmlformats.org/markup-compatibility/2006">
              <mc:Choice xmlns:v="urn:schemas-microsoft-com:vml" Requires="v">
                <p:oleObj spid="_x0000_s3202" r:id="rId12" imgW="482391" imgH="279279" progId="Equation.3">
                  <p:embed/>
                </p:oleObj>
              </mc:Choice>
              <mc:Fallback>
                <p:oleObj r:id="rId12" imgW="482391" imgH="279279" progId="Equation.3">
                  <p:embed/>
                  <p:pic>
                    <p:nvPicPr>
                      <p:cNvPr id="17" name="Объект 16">
                        <a:extLst>
                          <a:ext uri="{FF2B5EF4-FFF2-40B4-BE49-F238E27FC236}">
                            <a16:creationId xmlns:a16="http://schemas.microsoft.com/office/drawing/2014/main" id="{029F56BE-E623-4A1C-ABDB-BCA28E8A76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6384" y="3902598"/>
                        <a:ext cx="532927" cy="314109"/>
                      </a:xfrm>
                      <a:prstGeom prst="rect">
                        <a:avLst/>
                      </a:prstGeom>
                      <a:noFill/>
                    </p:spPr>
                  </p:pic>
                </p:oleObj>
              </mc:Fallback>
            </mc:AlternateContent>
          </a:graphicData>
        </a:graphic>
      </p:graphicFrame>
      <p:graphicFrame>
        <p:nvGraphicFramePr>
          <p:cNvPr id="20" name="Объект 19">
            <a:extLst>
              <a:ext uri="{FF2B5EF4-FFF2-40B4-BE49-F238E27FC236}">
                <a16:creationId xmlns:a16="http://schemas.microsoft.com/office/drawing/2014/main" id="{46C70B58-4444-4049-8ECF-CD6CD5CCA60A}"/>
              </a:ext>
            </a:extLst>
          </p:cNvPr>
          <p:cNvGraphicFramePr>
            <a:graphicFrameLocks noChangeAspect="1"/>
          </p:cNvGraphicFramePr>
          <p:nvPr>
            <p:extLst>
              <p:ext uri="{D42A27DB-BD31-4B8C-83A1-F6EECF244321}">
                <p14:modId xmlns:p14="http://schemas.microsoft.com/office/powerpoint/2010/main" val="1910083835"/>
              </p:ext>
            </p:extLst>
          </p:nvPr>
        </p:nvGraphicFramePr>
        <p:xfrm>
          <a:off x="7236940" y="4484451"/>
          <a:ext cx="1837504" cy="372524"/>
        </p:xfrm>
        <a:graphic>
          <a:graphicData uri="http://schemas.openxmlformats.org/presentationml/2006/ole">
            <mc:AlternateContent xmlns:mc="http://schemas.openxmlformats.org/markup-compatibility/2006">
              <mc:Choice xmlns:v="urn:schemas-microsoft-com:vml" Requires="v">
                <p:oleObj spid="_x0000_s3203" r:id="rId13" imgW="1397000" imgH="279400" progId="Equation.3">
                  <p:embed/>
                </p:oleObj>
              </mc:Choice>
              <mc:Fallback>
                <p:oleObj r:id="rId13" imgW="1397000" imgH="2794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6940" y="4484451"/>
                        <a:ext cx="1837504" cy="372524"/>
                      </a:xfrm>
                      <a:prstGeom prst="rect">
                        <a:avLst/>
                      </a:prstGeom>
                      <a:noFill/>
                    </p:spPr>
                  </p:pic>
                </p:oleObj>
              </mc:Fallback>
            </mc:AlternateContent>
          </a:graphicData>
        </a:graphic>
      </p:graphicFrame>
    </p:spTree>
    <p:extLst>
      <p:ext uri="{BB962C8B-B14F-4D97-AF65-F5344CB8AC3E}">
        <p14:creationId xmlns:p14="http://schemas.microsoft.com/office/powerpoint/2010/main" val="39016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DD9057E-02C6-4B92-AEA2-CCCA22C21451}"/>
              </a:ext>
            </a:extLst>
          </p:cNvPr>
          <p:cNvSpPr txBox="1"/>
          <p:nvPr/>
        </p:nvSpPr>
        <p:spPr>
          <a:xfrm>
            <a:off x="-12826" y="1154894"/>
            <a:ext cx="12204826" cy="470898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Если исключать возможности мгновенного (беспричинного, мистического) разрушения среды (объекта) и затем структуры объекта и считать, что свойство     	определяется некоторой структурной композицией 	общей структуры системы, то изменение 		обязательно является следствием непланируемого, непредвиденного, нежелательного, негативного изменения состояния структурной компоненты 	(и этим самым изменения структуры системы в целом).</a:t>
            </a:r>
          </a:p>
          <a:p>
            <a:pPr indent="450000" algn="just"/>
            <a:r>
              <a:rPr lang="ru-RU" sz="2000" dirty="0">
                <a:effectLst/>
                <a:latin typeface="Times New Roman" panose="02020603050405020304" pitchFamily="18" charset="0"/>
                <a:ea typeface="Times New Roman" panose="02020603050405020304" pitchFamily="18" charset="0"/>
              </a:rPr>
              <a:t>В соответствии с презумпцией управления для предотвращения подобной ситуации надо реализовать контроль за состоянием структурной компоненты	 	то есть, во-первых, организовать </a:t>
            </a:r>
            <a:r>
              <a:rPr lang="ru-RU" sz="2000" i="1" dirty="0">
                <a:effectLst/>
                <a:latin typeface="Times New Roman" panose="02020603050405020304" pitchFamily="18" charset="0"/>
                <a:ea typeface="Times New Roman" panose="02020603050405020304" pitchFamily="18" charset="0"/>
              </a:rPr>
              <a:t>дополнительный</a:t>
            </a:r>
            <a:r>
              <a:rPr lang="ru-RU" sz="2000" dirty="0">
                <a:effectLst/>
                <a:latin typeface="Times New Roman" panose="02020603050405020304" pitchFamily="18" charset="0"/>
                <a:ea typeface="Times New Roman" panose="02020603050405020304" pitchFamily="18" charset="0"/>
              </a:rPr>
              <a:t> необходимый </a:t>
            </a:r>
            <a:r>
              <a:rPr lang="ru-RU" sz="2000" i="1" dirty="0">
                <a:effectLst/>
                <a:latin typeface="Times New Roman" panose="02020603050405020304" pitchFamily="18" charset="0"/>
                <a:ea typeface="Times New Roman" panose="02020603050405020304" pitchFamily="18" charset="0"/>
              </a:rPr>
              <a:t>обмен </a:t>
            </a:r>
            <a:r>
              <a:rPr lang="ru-RU" sz="2000" dirty="0">
                <a:effectLst/>
                <a:latin typeface="Times New Roman" panose="02020603050405020304" pitchFamily="18" charset="0"/>
                <a:ea typeface="Times New Roman" panose="02020603050405020304" pitchFamily="18" charset="0"/>
              </a:rPr>
              <a:t>воздействиями с 		и, во-вторых, осуществить</a:t>
            </a:r>
            <a:r>
              <a:rPr lang="ru-RU" sz="2000" i="1" dirty="0">
                <a:effectLst/>
                <a:latin typeface="Times New Roman" panose="02020603050405020304" pitchFamily="18" charset="0"/>
                <a:ea typeface="Times New Roman" panose="02020603050405020304" pitchFamily="18" charset="0"/>
              </a:rPr>
              <a:t> требуемое </a:t>
            </a:r>
            <a:r>
              <a:rPr lang="ru-RU" sz="2000" dirty="0">
                <a:effectLst/>
                <a:latin typeface="Times New Roman" panose="02020603050405020304" pitchFamily="18" charset="0"/>
                <a:ea typeface="Times New Roman" panose="02020603050405020304" pitchFamily="18" charset="0"/>
              </a:rPr>
              <a:t>вещественное, энергетическое и информационное </a:t>
            </a:r>
            <a:r>
              <a:rPr lang="ru-RU" sz="2000" i="1" dirty="0">
                <a:effectLst/>
                <a:latin typeface="Times New Roman" panose="02020603050405020304" pitchFamily="18" charset="0"/>
                <a:ea typeface="Times New Roman" panose="02020603050405020304" pitchFamily="18" charset="0"/>
              </a:rPr>
              <a:t>воздействие</a:t>
            </a:r>
            <a:r>
              <a:rPr lang="ru-RU" sz="2000" dirty="0">
                <a:effectLst/>
                <a:latin typeface="Times New Roman" panose="02020603050405020304" pitchFamily="18" charset="0"/>
                <a:ea typeface="Times New Roman" panose="02020603050405020304" pitchFamily="18" charset="0"/>
              </a:rPr>
              <a:t> на		</a:t>
            </a:r>
            <a:r>
              <a:rPr lang="ru-RU" sz="2000" i="1" dirty="0">
                <a:effectLst/>
                <a:latin typeface="Times New Roman" panose="02020603050405020304" pitchFamily="18" charset="0"/>
                <a:ea typeface="Times New Roman" panose="02020603050405020304" pitchFamily="18" charset="0"/>
              </a:rPr>
              <a:t>для поддержания (задания) такого её состояния,</a:t>
            </a:r>
            <a:r>
              <a:rPr lang="ru-RU" sz="2000" dirty="0">
                <a:effectLst/>
                <a:latin typeface="Times New Roman" panose="02020603050405020304" pitchFamily="18" charset="0"/>
                <a:ea typeface="Times New Roman" panose="02020603050405020304" pitchFamily="18" charset="0"/>
              </a:rPr>
              <a:t> которое гарантировало бы системе требуемое свойство 		.</a:t>
            </a:r>
          </a:p>
          <a:p>
            <a:pPr indent="450000" algn="just"/>
            <a:r>
              <a:rPr lang="ru-RU" sz="2000" dirty="0">
                <a:effectLst/>
                <a:latin typeface="Times New Roman" panose="02020603050405020304" pitchFamily="18" charset="0"/>
                <a:ea typeface="Times New Roman" panose="02020603050405020304" pitchFamily="18" charset="0"/>
              </a:rPr>
              <a:t>Такой контроль есть не что иное, как создание в исходной системе [рис. 1,2] </a:t>
            </a:r>
            <a:r>
              <a:rPr lang="ru-RU" sz="2000" i="1" dirty="0">
                <a:effectLst/>
                <a:latin typeface="Times New Roman" panose="02020603050405020304" pitchFamily="18" charset="0"/>
                <a:ea typeface="Times New Roman" panose="02020603050405020304" pitchFamily="18" charset="0"/>
              </a:rPr>
              <a:t>дополнительной </a:t>
            </a:r>
            <a:r>
              <a:rPr lang="ru-RU" sz="2000" dirty="0">
                <a:effectLst/>
                <a:latin typeface="Times New Roman" panose="02020603050405020304" pitchFamily="18" charset="0"/>
                <a:ea typeface="Times New Roman" panose="02020603050405020304" pitchFamily="18" charset="0"/>
              </a:rPr>
              <a:t>(вещественно-энергетически-информационной) </a:t>
            </a:r>
            <a:r>
              <a:rPr lang="ru-RU" sz="2000" i="1" dirty="0">
                <a:effectLst/>
                <a:latin typeface="Times New Roman" panose="02020603050405020304" pitchFamily="18" charset="0"/>
                <a:ea typeface="Times New Roman" panose="02020603050405020304" pitchFamily="18" charset="0"/>
              </a:rPr>
              <a:t>структуры</a:t>
            </a:r>
            <a:r>
              <a:rPr lang="ru-RU" sz="2000" dirty="0">
                <a:effectLst/>
                <a:latin typeface="Times New Roman" panose="02020603050405020304" pitchFamily="18" charset="0"/>
                <a:ea typeface="Times New Roman" panose="02020603050405020304" pitchFamily="18" charset="0"/>
              </a:rPr>
              <a:t> в виде </a:t>
            </a:r>
            <a:r>
              <a:rPr lang="ru-RU" sz="2000" i="1" dirty="0">
                <a:solidFill>
                  <a:srgbClr val="000000"/>
                </a:solidFill>
                <a:effectLst/>
                <a:latin typeface="Times New Roman" panose="02020603050405020304" pitchFamily="18" charset="0"/>
                <a:ea typeface="Times New Roman" panose="02020603050405020304" pitchFamily="18" charset="0"/>
              </a:rPr>
              <a:t>замкнутого контура управления, </a:t>
            </a:r>
            <a:r>
              <a:rPr lang="ru-RU" sz="2000" dirty="0">
                <a:solidFill>
                  <a:srgbClr val="000000"/>
                </a:solidFill>
                <a:effectLst/>
                <a:latin typeface="Times New Roman" panose="02020603050405020304" pitchFamily="18" charset="0"/>
                <a:ea typeface="Times New Roman" panose="02020603050405020304" pitchFamily="18" charset="0"/>
              </a:rPr>
              <a:t>в котором в роли объекта управления выступает 	</a:t>
            </a:r>
            <a:r>
              <a:rPr lang="ru-RU" sz="2000" dirty="0">
                <a:effectLst/>
                <a:latin typeface="Times New Roman" panose="02020603050405020304" pitchFamily="18" charset="0"/>
                <a:ea typeface="Times New Roman" panose="02020603050405020304" pitchFamily="18" charset="0"/>
              </a:rPr>
              <a:t>[рис. 3,4]. Очевидно, что эта дополнительная структура не должна оказывать влияние на остальные части системы или, по-другому, она должна влиять на остальную структуру исходной системы лишь тем, что формирует требуемое состояние	      .</a:t>
            </a:r>
          </a:p>
        </p:txBody>
      </p:sp>
      <p:graphicFrame>
        <p:nvGraphicFramePr>
          <p:cNvPr id="6" name="Объект 5">
            <a:extLst>
              <a:ext uri="{FF2B5EF4-FFF2-40B4-BE49-F238E27FC236}">
                <a16:creationId xmlns:a16="http://schemas.microsoft.com/office/drawing/2014/main" id="{B5FC5919-F37B-449F-B189-7BE5B4FAF991}"/>
              </a:ext>
            </a:extLst>
          </p:cNvPr>
          <p:cNvGraphicFramePr>
            <a:graphicFrameLocks noChangeAspect="1"/>
          </p:cNvGraphicFramePr>
          <p:nvPr>
            <p:extLst>
              <p:ext uri="{D42A27DB-BD31-4B8C-83A1-F6EECF244321}">
                <p14:modId xmlns:p14="http://schemas.microsoft.com/office/powerpoint/2010/main" val="2777950430"/>
              </p:ext>
            </p:extLst>
          </p:nvPr>
        </p:nvGraphicFramePr>
        <p:xfrm>
          <a:off x="5674540" y="1405475"/>
          <a:ext cx="492796" cy="492796"/>
        </p:xfrm>
        <a:graphic>
          <a:graphicData uri="http://schemas.openxmlformats.org/presentationml/2006/ole">
            <mc:AlternateContent xmlns:mc="http://schemas.openxmlformats.org/markup-compatibility/2006">
              <mc:Choice xmlns:v="urn:schemas-microsoft-com:vml" Requires="v">
                <p:oleObj spid="_x0000_s4263" r:id="rId4" imgW="279400" imgH="279400" progId="Equation.3">
                  <p:embed/>
                </p:oleObj>
              </mc:Choice>
              <mc:Fallback>
                <p:oleObj r:id="rId4" imgW="279400" imgH="279400" progId="Equation.3">
                  <p:embed/>
                  <p:pic>
                    <p:nvPicPr>
                      <p:cNvPr id="24" name="Объект 23">
                        <a:extLst>
                          <a:ext uri="{FF2B5EF4-FFF2-40B4-BE49-F238E27FC236}">
                            <a16:creationId xmlns:a16="http://schemas.microsoft.com/office/drawing/2014/main" id="{B51F8DD6-70B9-4E42-AE3C-57854D1168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4540" y="1405475"/>
                        <a:ext cx="492796" cy="492796"/>
                      </a:xfrm>
                      <a:prstGeom prst="rect">
                        <a:avLst/>
                      </a:prstGeom>
                      <a:noFill/>
                    </p:spPr>
                  </p:pic>
                </p:oleObj>
              </mc:Fallback>
            </mc:AlternateContent>
          </a:graphicData>
        </a:graphic>
      </p:graphicFrame>
      <p:graphicFrame>
        <p:nvGraphicFramePr>
          <p:cNvPr id="7" name="Объект 6">
            <a:extLst>
              <a:ext uri="{FF2B5EF4-FFF2-40B4-BE49-F238E27FC236}">
                <a16:creationId xmlns:a16="http://schemas.microsoft.com/office/drawing/2014/main" id="{9B7E3990-670E-405A-B839-A44E3B68DEA8}"/>
              </a:ext>
            </a:extLst>
          </p:cNvPr>
          <p:cNvGraphicFramePr>
            <a:graphicFrameLocks noChangeAspect="1"/>
          </p:cNvGraphicFramePr>
          <p:nvPr>
            <p:extLst>
              <p:ext uri="{D42A27DB-BD31-4B8C-83A1-F6EECF244321}">
                <p14:modId xmlns:p14="http://schemas.microsoft.com/office/powerpoint/2010/main" val="3911871857"/>
              </p:ext>
            </p:extLst>
          </p:nvPr>
        </p:nvGraphicFramePr>
        <p:xfrm>
          <a:off x="271090" y="1737946"/>
          <a:ext cx="389107" cy="449747"/>
        </p:xfrm>
        <a:graphic>
          <a:graphicData uri="http://schemas.openxmlformats.org/presentationml/2006/ole">
            <mc:AlternateContent xmlns:mc="http://schemas.openxmlformats.org/markup-compatibility/2006">
              <mc:Choice xmlns:v="urn:schemas-microsoft-com:vml" Requires="v">
                <p:oleObj spid="_x0000_s4264" r:id="rId6" imgW="241195" imgH="279279" progId="Equation.3">
                  <p:embed/>
                </p:oleObj>
              </mc:Choice>
              <mc:Fallback>
                <p:oleObj r:id="rId6" imgW="241195" imgH="279279"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090" y="1737946"/>
                        <a:ext cx="389107" cy="449747"/>
                      </a:xfrm>
                      <a:prstGeom prst="rect">
                        <a:avLst/>
                      </a:prstGeom>
                      <a:noFill/>
                    </p:spPr>
                  </p:pic>
                </p:oleObj>
              </mc:Fallback>
            </mc:AlternateContent>
          </a:graphicData>
        </a:graphic>
      </p:graphicFrame>
      <p:graphicFrame>
        <p:nvGraphicFramePr>
          <p:cNvPr id="9" name="Объект 8">
            <a:extLst>
              <a:ext uri="{FF2B5EF4-FFF2-40B4-BE49-F238E27FC236}">
                <a16:creationId xmlns:a16="http://schemas.microsoft.com/office/drawing/2014/main" id="{1737E562-92DD-4B99-BE01-F5171F0BACBB}"/>
              </a:ext>
            </a:extLst>
          </p:cNvPr>
          <p:cNvGraphicFramePr>
            <a:graphicFrameLocks noChangeAspect="1"/>
          </p:cNvGraphicFramePr>
          <p:nvPr>
            <p:extLst>
              <p:ext uri="{D42A27DB-BD31-4B8C-83A1-F6EECF244321}">
                <p14:modId xmlns:p14="http://schemas.microsoft.com/office/powerpoint/2010/main" val="310021745"/>
              </p:ext>
            </p:extLst>
          </p:nvPr>
        </p:nvGraphicFramePr>
        <p:xfrm>
          <a:off x="5700683" y="1831191"/>
          <a:ext cx="392044" cy="392044"/>
        </p:xfrm>
        <a:graphic>
          <a:graphicData uri="http://schemas.openxmlformats.org/presentationml/2006/ole">
            <mc:AlternateContent xmlns:mc="http://schemas.openxmlformats.org/markup-compatibility/2006">
              <mc:Choice xmlns:v="urn:schemas-microsoft-com:vml" Requires="v">
                <p:oleObj spid="_x0000_s4265" r:id="rId8" imgW="279400" imgH="279400" progId="Equation.3">
                  <p:embed/>
                </p:oleObj>
              </mc:Choice>
              <mc:Fallback>
                <p:oleObj r:id="rId8" imgW="279400" imgH="279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0683" y="1831191"/>
                        <a:ext cx="392044" cy="392044"/>
                      </a:xfrm>
                      <a:prstGeom prst="rect">
                        <a:avLst/>
                      </a:prstGeom>
                      <a:noFill/>
                    </p:spPr>
                  </p:pic>
                </p:oleObj>
              </mc:Fallback>
            </mc:AlternateContent>
          </a:graphicData>
        </a:graphic>
      </p:graphicFrame>
      <p:graphicFrame>
        <p:nvGraphicFramePr>
          <p:cNvPr id="11" name="Объект 10">
            <a:extLst>
              <a:ext uri="{FF2B5EF4-FFF2-40B4-BE49-F238E27FC236}">
                <a16:creationId xmlns:a16="http://schemas.microsoft.com/office/drawing/2014/main" id="{9AAEA9AA-C3C5-493B-9EA2-57262EE06532}"/>
              </a:ext>
            </a:extLst>
          </p:cNvPr>
          <p:cNvGraphicFramePr>
            <a:graphicFrameLocks noChangeAspect="1"/>
          </p:cNvGraphicFramePr>
          <p:nvPr>
            <p:extLst>
              <p:ext uri="{D42A27DB-BD31-4B8C-83A1-F6EECF244321}">
                <p14:modId xmlns:p14="http://schemas.microsoft.com/office/powerpoint/2010/main" val="2849524548"/>
              </p:ext>
            </p:extLst>
          </p:nvPr>
        </p:nvGraphicFramePr>
        <p:xfrm>
          <a:off x="10573966" y="1997934"/>
          <a:ext cx="392044" cy="453142"/>
        </p:xfrm>
        <a:graphic>
          <a:graphicData uri="http://schemas.openxmlformats.org/presentationml/2006/ole">
            <mc:AlternateContent xmlns:mc="http://schemas.openxmlformats.org/markup-compatibility/2006">
              <mc:Choice xmlns:v="urn:schemas-microsoft-com:vml" Requires="v">
                <p:oleObj spid="_x0000_s4266" r:id="rId9" imgW="241195" imgH="279279" progId="Equation.3">
                  <p:embed/>
                </p:oleObj>
              </mc:Choice>
              <mc:Fallback>
                <p:oleObj r:id="rId9" imgW="241195" imgH="27927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3966" y="1997934"/>
                        <a:ext cx="392044" cy="453142"/>
                      </a:xfrm>
                      <a:prstGeom prst="rect">
                        <a:avLst/>
                      </a:prstGeom>
                      <a:noFill/>
                    </p:spPr>
                  </p:pic>
                </p:oleObj>
              </mc:Fallback>
            </mc:AlternateContent>
          </a:graphicData>
        </a:graphic>
      </p:graphicFrame>
      <p:graphicFrame>
        <p:nvGraphicFramePr>
          <p:cNvPr id="12" name="Объект 11">
            <a:extLst>
              <a:ext uri="{FF2B5EF4-FFF2-40B4-BE49-F238E27FC236}">
                <a16:creationId xmlns:a16="http://schemas.microsoft.com/office/drawing/2014/main" id="{B55A6653-697F-4613-9691-CB02164FBF97}"/>
              </a:ext>
            </a:extLst>
          </p:cNvPr>
          <p:cNvGraphicFramePr>
            <a:graphicFrameLocks noChangeAspect="1"/>
          </p:cNvGraphicFramePr>
          <p:nvPr>
            <p:extLst>
              <p:ext uri="{D42A27DB-BD31-4B8C-83A1-F6EECF244321}">
                <p14:modId xmlns:p14="http://schemas.microsoft.com/office/powerpoint/2010/main" val="989588670"/>
              </p:ext>
            </p:extLst>
          </p:nvPr>
        </p:nvGraphicFramePr>
        <p:xfrm>
          <a:off x="4450741" y="3204126"/>
          <a:ext cx="389107" cy="449747"/>
        </p:xfrm>
        <a:graphic>
          <a:graphicData uri="http://schemas.openxmlformats.org/presentationml/2006/ole">
            <mc:AlternateContent xmlns:mc="http://schemas.openxmlformats.org/markup-compatibility/2006">
              <mc:Choice xmlns:v="urn:schemas-microsoft-com:vml" Requires="v">
                <p:oleObj spid="_x0000_s4267" r:id="rId10" imgW="241195" imgH="279279" progId="Equation.3">
                  <p:embed/>
                </p:oleObj>
              </mc:Choice>
              <mc:Fallback>
                <p:oleObj r:id="rId10" imgW="241195" imgH="279279" progId="Equation.3">
                  <p:embed/>
                  <p:pic>
                    <p:nvPicPr>
                      <p:cNvPr id="7" name="Объект 6">
                        <a:extLst>
                          <a:ext uri="{FF2B5EF4-FFF2-40B4-BE49-F238E27FC236}">
                            <a16:creationId xmlns:a16="http://schemas.microsoft.com/office/drawing/2014/main" id="{9B7E3990-670E-405A-B839-A44E3B68DE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0741" y="3204126"/>
                        <a:ext cx="389107" cy="449747"/>
                      </a:xfrm>
                      <a:prstGeom prst="rect">
                        <a:avLst/>
                      </a:prstGeom>
                      <a:noFill/>
                    </p:spPr>
                  </p:pic>
                </p:oleObj>
              </mc:Fallback>
            </mc:AlternateContent>
          </a:graphicData>
        </a:graphic>
      </p:graphicFrame>
      <p:graphicFrame>
        <p:nvGraphicFramePr>
          <p:cNvPr id="13" name="Объект 12">
            <a:extLst>
              <a:ext uri="{FF2B5EF4-FFF2-40B4-BE49-F238E27FC236}">
                <a16:creationId xmlns:a16="http://schemas.microsoft.com/office/drawing/2014/main" id="{420EE48C-A322-482E-A04C-470F960B4C52}"/>
              </a:ext>
            </a:extLst>
          </p:cNvPr>
          <p:cNvGraphicFramePr>
            <a:graphicFrameLocks noChangeAspect="1"/>
          </p:cNvGraphicFramePr>
          <p:nvPr>
            <p:extLst>
              <p:ext uri="{D42A27DB-BD31-4B8C-83A1-F6EECF244321}">
                <p14:modId xmlns:p14="http://schemas.microsoft.com/office/powerpoint/2010/main" val="3415169242"/>
              </p:ext>
            </p:extLst>
          </p:nvPr>
        </p:nvGraphicFramePr>
        <p:xfrm>
          <a:off x="5746156" y="2928382"/>
          <a:ext cx="389107" cy="449747"/>
        </p:xfrm>
        <a:graphic>
          <a:graphicData uri="http://schemas.openxmlformats.org/presentationml/2006/ole">
            <mc:AlternateContent xmlns:mc="http://schemas.openxmlformats.org/markup-compatibility/2006">
              <mc:Choice xmlns:v="urn:schemas-microsoft-com:vml" Requires="v">
                <p:oleObj spid="_x0000_s4268" r:id="rId11" imgW="241195" imgH="279279" progId="Equation.3">
                  <p:embed/>
                </p:oleObj>
              </mc:Choice>
              <mc:Fallback>
                <p:oleObj r:id="rId11" imgW="241195" imgH="279279" progId="Equation.3">
                  <p:embed/>
                  <p:pic>
                    <p:nvPicPr>
                      <p:cNvPr id="7" name="Объект 6">
                        <a:extLst>
                          <a:ext uri="{FF2B5EF4-FFF2-40B4-BE49-F238E27FC236}">
                            <a16:creationId xmlns:a16="http://schemas.microsoft.com/office/drawing/2014/main" id="{9B7E3990-670E-405A-B839-A44E3B68DE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6156" y="2928382"/>
                        <a:ext cx="389107" cy="449747"/>
                      </a:xfrm>
                      <a:prstGeom prst="rect">
                        <a:avLst/>
                      </a:prstGeom>
                      <a:noFill/>
                    </p:spPr>
                  </p:pic>
                </p:oleObj>
              </mc:Fallback>
            </mc:AlternateContent>
          </a:graphicData>
        </a:graphic>
      </p:graphicFrame>
      <p:graphicFrame>
        <p:nvGraphicFramePr>
          <p:cNvPr id="14" name="Объект 13">
            <a:extLst>
              <a:ext uri="{FF2B5EF4-FFF2-40B4-BE49-F238E27FC236}">
                <a16:creationId xmlns:a16="http://schemas.microsoft.com/office/drawing/2014/main" id="{9FA9FFF0-FF8E-4589-9A7C-78D0D71AC42D}"/>
              </a:ext>
            </a:extLst>
          </p:cNvPr>
          <p:cNvGraphicFramePr>
            <a:graphicFrameLocks noChangeAspect="1"/>
          </p:cNvGraphicFramePr>
          <p:nvPr>
            <p:extLst>
              <p:ext uri="{D42A27DB-BD31-4B8C-83A1-F6EECF244321}">
                <p14:modId xmlns:p14="http://schemas.microsoft.com/office/powerpoint/2010/main" val="600393277"/>
              </p:ext>
            </p:extLst>
          </p:nvPr>
        </p:nvGraphicFramePr>
        <p:xfrm>
          <a:off x="6214690" y="3553776"/>
          <a:ext cx="389107" cy="449747"/>
        </p:xfrm>
        <a:graphic>
          <a:graphicData uri="http://schemas.openxmlformats.org/presentationml/2006/ole">
            <mc:AlternateContent xmlns:mc="http://schemas.openxmlformats.org/markup-compatibility/2006">
              <mc:Choice xmlns:v="urn:schemas-microsoft-com:vml" Requires="v">
                <p:oleObj spid="_x0000_s4269" r:id="rId12" imgW="241195" imgH="279279" progId="Equation.3">
                  <p:embed/>
                </p:oleObj>
              </mc:Choice>
              <mc:Fallback>
                <p:oleObj r:id="rId12" imgW="241195" imgH="279279" progId="Equation.3">
                  <p:embed/>
                  <p:pic>
                    <p:nvPicPr>
                      <p:cNvPr id="7" name="Объект 6">
                        <a:extLst>
                          <a:ext uri="{FF2B5EF4-FFF2-40B4-BE49-F238E27FC236}">
                            <a16:creationId xmlns:a16="http://schemas.microsoft.com/office/drawing/2014/main" id="{9B7E3990-670E-405A-B839-A44E3B68DE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4690" y="3553776"/>
                        <a:ext cx="389107" cy="449747"/>
                      </a:xfrm>
                      <a:prstGeom prst="rect">
                        <a:avLst/>
                      </a:prstGeom>
                      <a:noFill/>
                    </p:spPr>
                  </p:pic>
                </p:oleObj>
              </mc:Fallback>
            </mc:AlternateContent>
          </a:graphicData>
        </a:graphic>
      </p:graphicFrame>
      <p:graphicFrame>
        <p:nvGraphicFramePr>
          <p:cNvPr id="15" name="Объект 14">
            <a:extLst>
              <a:ext uri="{FF2B5EF4-FFF2-40B4-BE49-F238E27FC236}">
                <a16:creationId xmlns:a16="http://schemas.microsoft.com/office/drawing/2014/main" id="{82FE610B-AB5B-4287-A648-F574156173E1}"/>
              </a:ext>
            </a:extLst>
          </p:cNvPr>
          <p:cNvGraphicFramePr>
            <a:graphicFrameLocks noChangeAspect="1"/>
          </p:cNvGraphicFramePr>
          <p:nvPr>
            <p:extLst>
              <p:ext uri="{D42A27DB-BD31-4B8C-83A1-F6EECF244321}">
                <p14:modId xmlns:p14="http://schemas.microsoft.com/office/powerpoint/2010/main" val="1129816494"/>
              </p:ext>
            </p:extLst>
          </p:nvPr>
        </p:nvGraphicFramePr>
        <p:xfrm>
          <a:off x="7586595" y="3917927"/>
          <a:ext cx="392044" cy="392044"/>
        </p:xfrm>
        <a:graphic>
          <a:graphicData uri="http://schemas.openxmlformats.org/presentationml/2006/ole">
            <mc:AlternateContent xmlns:mc="http://schemas.openxmlformats.org/markup-compatibility/2006">
              <mc:Choice xmlns:v="urn:schemas-microsoft-com:vml" Requires="v">
                <p:oleObj spid="_x0000_s4270" r:id="rId13" imgW="279400" imgH="279400" progId="Equation.3">
                  <p:embed/>
                </p:oleObj>
              </mc:Choice>
              <mc:Fallback>
                <p:oleObj r:id="rId13" imgW="279400" imgH="279400" progId="Equation.3">
                  <p:embed/>
                  <p:pic>
                    <p:nvPicPr>
                      <p:cNvPr id="9" name="Объект 8">
                        <a:extLst>
                          <a:ext uri="{FF2B5EF4-FFF2-40B4-BE49-F238E27FC236}">
                            <a16:creationId xmlns:a16="http://schemas.microsoft.com/office/drawing/2014/main" id="{1737E562-92DD-4B99-BE01-F5171F0BAC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595" y="3917927"/>
                        <a:ext cx="392044" cy="392044"/>
                      </a:xfrm>
                      <a:prstGeom prst="rect">
                        <a:avLst/>
                      </a:prstGeom>
                      <a:noFill/>
                    </p:spPr>
                  </p:pic>
                </p:oleObj>
              </mc:Fallback>
            </mc:AlternateContent>
          </a:graphicData>
        </a:graphic>
      </p:graphicFrame>
      <p:graphicFrame>
        <p:nvGraphicFramePr>
          <p:cNvPr id="16" name="Объект 15">
            <a:extLst>
              <a:ext uri="{FF2B5EF4-FFF2-40B4-BE49-F238E27FC236}">
                <a16:creationId xmlns:a16="http://schemas.microsoft.com/office/drawing/2014/main" id="{CB28BA24-534F-4745-A8BB-BC4D71A4ED1B}"/>
              </a:ext>
            </a:extLst>
          </p:cNvPr>
          <p:cNvGraphicFramePr>
            <a:graphicFrameLocks noChangeAspect="1"/>
          </p:cNvGraphicFramePr>
          <p:nvPr>
            <p:extLst>
              <p:ext uri="{D42A27DB-BD31-4B8C-83A1-F6EECF244321}">
                <p14:modId xmlns:p14="http://schemas.microsoft.com/office/powerpoint/2010/main" val="3235614304"/>
              </p:ext>
            </p:extLst>
          </p:nvPr>
        </p:nvGraphicFramePr>
        <p:xfrm>
          <a:off x="4256187" y="4808767"/>
          <a:ext cx="389107" cy="449747"/>
        </p:xfrm>
        <a:graphic>
          <a:graphicData uri="http://schemas.openxmlformats.org/presentationml/2006/ole">
            <mc:AlternateContent xmlns:mc="http://schemas.openxmlformats.org/markup-compatibility/2006">
              <mc:Choice xmlns:v="urn:schemas-microsoft-com:vml" Requires="v">
                <p:oleObj spid="_x0000_s4271" r:id="rId14" imgW="241195" imgH="279279" progId="Equation.3">
                  <p:embed/>
                </p:oleObj>
              </mc:Choice>
              <mc:Fallback>
                <p:oleObj r:id="rId14" imgW="241195" imgH="279279" progId="Equation.3">
                  <p:embed/>
                  <p:pic>
                    <p:nvPicPr>
                      <p:cNvPr id="12" name="Объект 11">
                        <a:extLst>
                          <a:ext uri="{FF2B5EF4-FFF2-40B4-BE49-F238E27FC236}">
                            <a16:creationId xmlns:a16="http://schemas.microsoft.com/office/drawing/2014/main" id="{B55A6653-697F-4613-9691-CB02164FBF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6187" y="4808767"/>
                        <a:ext cx="389107" cy="449747"/>
                      </a:xfrm>
                      <a:prstGeom prst="rect">
                        <a:avLst/>
                      </a:prstGeom>
                      <a:noFill/>
                    </p:spPr>
                  </p:pic>
                </p:oleObj>
              </mc:Fallback>
            </mc:AlternateContent>
          </a:graphicData>
        </a:graphic>
      </p:graphicFrame>
      <p:graphicFrame>
        <p:nvGraphicFramePr>
          <p:cNvPr id="17" name="Объект 16">
            <a:extLst>
              <a:ext uri="{FF2B5EF4-FFF2-40B4-BE49-F238E27FC236}">
                <a16:creationId xmlns:a16="http://schemas.microsoft.com/office/drawing/2014/main" id="{18BF3183-A7F3-48D9-8CB0-8758CB86F087}"/>
              </a:ext>
            </a:extLst>
          </p:cNvPr>
          <p:cNvGraphicFramePr>
            <a:graphicFrameLocks noChangeAspect="1"/>
          </p:cNvGraphicFramePr>
          <p:nvPr>
            <p:extLst>
              <p:ext uri="{D42A27DB-BD31-4B8C-83A1-F6EECF244321}">
                <p14:modId xmlns:p14="http://schemas.microsoft.com/office/powerpoint/2010/main" val="2161705968"/>
              </p:ext>
            </p:extLst>
          </p:nvPr>
        </p:nvGraphicFramePr>
        <p:xfrm>
          <a:off x="7288517" y="5413025"/>
          <a:ext cx="388938" cy="450850"/>
        </p:xfrm>
        <a:graphic>
          <a:graphicData uri="http://schemas.openxmlformats.org/presentationml/2006/ole">
            <mc:AlternateContent xmlns:mc="http://schemas.openxmlformats.org/markup-compatibility/2006">
              <mc:Choice xmlns:v="urn:schemas-microsoft-com:vml" Requires="v">
                <p:oleObj spid="_x0000_s4272" r:id="rId15" imgW="241195" imgH="279279" progId="Equation.3">
                  <p:embed/>
                </p:oleObj>
              </mc:Choice>
              <mc:Fallback>
                <p:oleObj r:id="rId15" imgW="241195" imgH="279279" progId="Equation.3">
                  <p:embed/>
                  <p:pic>
                    <p:nvPicPr>
                      <p:cNvPr id="12" name="Объект 11">
                        <a:extLst>
                          <a:ext uri="{FF2B5EF4-FFF2-40B4-BE49-F238E27FC236}">
                            <a16:creationId xmlns:a16="http://schemas.microsoft.com/office/drawing/2014/main" id="{B55A6653-697F-4613-9691-CB02164FBF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8517" y="5413025"/>
                        <a:ext cx="388938" cy="450850"/>
                      </a:xfrm>
                      <a:prstGeom prst="rect">
                        <a:avLst/>
                      </a:prstGeom>
                      <a:noFill/>
                    </p:spPr>
                  </p:pic>
                </p:oleObj>
              </mc:Fallback>
            </mc:AlternateContent>
          </a:graphicData>
        </a:graphic>
      </p:graphicFrame>
    </p:spTree>
    <p:extLst>
      <p:ext uri="{BB962C8B-B14F-4D97-AF65-F5344CB8AC3E}">
        <p14:creationId xmlns:p14="http://schemas.microsoft.com/office/powerpoint/2010/main" val="339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B2B40F30-0460-4AD5-8090-C5F20AFC4E6F}"/>
              </a:ext>
            </a:extLst>
          </p:cNvPr>
          <p:cNvPicPr>
            <a:picLocks noChangeAspect="1"/>
          </p:cNvPicPr>
          <p:nvPr/>
        </p:nvPicPr>
        <p:blipFill>
          <a:blip r:embed="rId4"/>
          <a:stretch>
            <a:fillRect/>
          </a:stretch>
        </p:blipFill>
        <p:spPr>
          <a:xfrm>
            <a:off x="-1" y="1154894"/>
            <a:ext cx="5291847" cy="3894489"/>
          </a:xfrm>
          <a:prstGeom prst="rect">
            <a:avLst/>
          </a:prstGeom>
        </p:spPr>
      </p:pic>
      <p:pic>
        <p:nvPicPr>
          <p:cNvPr id="3" name="Рисунок 2">
            <a:extLst>
              <a:ext uri="{FF2B5EF4-FFF2-40B4-BE49-F238E27FC236}">
                <a16:creationId xmlns:a16="http://schemas.microsoft.com/office/drawing/2014/main" id="{75CCD1AD-8B1B-4779-9CB1-6F37FF71E2C6}"/>
              </a:ext>
            </a:extLst>
          </p:cNvPr>
          <p:cNvPicPr>
            <a:picLocks noChangeAspect="1"/>
          </p:cNvPicPr>
          <p:nvPr/>
        </p:nvPicPr>
        <p:blipFill>
          <a:blip r:embed="rId5"/>
          <a:stretch>
            <a:fillRect/>
          </a:stretch>
        </p:blipFill>
        <p:spPr>
          <a:xfrm>
            <a:off x="6284139" y="1154895"/>
            <a:ext cx="4588177" cy="3420086"/>
          </a:xfrm>
          <a:prstGeom prst="rect">
            <a:avLst/>
          </a:prstGeom>
        </p:spPr>
      </p:pic>
      <p:sp>
        <p:nvSpPr>
          <p:cNvPr id="6" name="TextBox 5">
            <a:extLst>
              <a:ext uri="{FF2B5EF4-FFF2-40B4-BE49-F238E27FC236}">
                <a16:creationId xmlns:a16="http://schemas.microsoft.com/office/drawing/2014/main" id="{51895CC5-E2D5-42AA-A73B-0375B9CBAFE3}"/>
              </a:ext>
            </a:extLst>
          </p:cNvPr>
          <p:cNvSpPr txBox="1"/>
          <p:nvPr/>
        </p:nvSpPr>
        <p:spPr>
          <a:xfrm>
            <a:off x="184898" y="5099504"/>
            <a:ext cx="4477538" cy="1938992"/>
          </a:xfrm>
          <a:prstGeom prst="rect">
            <a:avLst/>
          </a:prstGeom>
          <a:noFill/>
        </p:spPr>
        <p:txBody>
          <a:bodyPr wrap="square">
            <a:spAutoFit/>
          </a:bodyPr>
          <a:lstStyle/>
          <a:p>
            <a:pPr algn="ctr"/>
            <a:r>
              <a:rPr lang="ru-RU" sz="2000" dirty="0">
                <a:effectLst/>
                <a:latin typeface="Times New Roman" panose="02020603050405020304" pitchFamily="18" charset="0"/>
                <a:ea typeface="Times New Roman" panose="02020603050405020304" pitchFamily="18" charset="0"/>
              </a:rPr>
              <a:t>Рисунок 1 – Пример структуры системы, где: </a:t>
            </a:r>
            <a:endParaRPr lang="ru-RU" sz="2000" dirty="0">
              <a:latin typeface="Times New Roman" panose="02020603050405020304" pitchFamily="18" charset="0"/>
              <a:ea typeface="Times New Roman" panose="02020603050405020304" pitchFamily="18" charset="0"/>
            </a:endParaRPr>
          </a:p>
          <a:p>
            <a:pPr algn="just"/>
            <a:r>
              <a:rPr lang="ru-RU" sz="2000" dirty="0">
                <a:effectLst/>
                <a:latin typeface="Times New Roman" panose="02020603050405020304" pitchFamily="18" charset="0"/>
                <a:ea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элементы, </a:t>
            </a:r>
            <a:endParaRPr lang="ru-RU" sz="2000" dirty="0">
              <a:latin typeface="Times New Roman" panose="02020603050405020304" pitchFamily="18" charset="0"/>
              <a:ea typeface="Times New Roman" panose="02020603050405020304" pitchFamily="18" charset="0"/>
            </a:endParaRPr>
          </a:p>
          <a:p>
            <a:pPr algn="just"/>
            <a:r>
              <a:rPr lang="ru-RU" sz="2000" dirty="0">
                <a:effectLst/>
                <a:latin typeface="Times New Roman" panose="02020603050405020304" pitchFamily="18" charset="0"/>
                <a:ea typeface="Times New Roman" panose="02020603050405020304" pitchFamily="18" charset="0"/>
              </a:rPr>
              <a:t>	          - отношения, задающие требуемые свойства системы</a:t>
            </a:r>
          </a:p>
          <a:p>
            <a:r>
              <a:rPr lang="ru-RU" sz="2000" dirty="0">
                <a:effectLst/>
                <a:latin typeface="Times New Roman" panose="02020603050405020304" pitchFamily="18" charset="0"/>
                <a:ea typeface="Times New Roman" panose="02020603050405020304" pitchFamily="18" charset="0"/>
              </a:rPr>
              <a:t> </a:t>
            </a:r>
            <a:endParaRPr lang="ru-RU" sz="2000" dirty="0"/>
          </a:p>
        </p:txBody>
      </p:sp>
      <p:graphicFrame>
        <p:nvGraphicFramePr>
          <p:cNvPr id="8" name="Объект 7">
            <a:extLst>
              <a:ext uri="{FF2B5EF4-FFF2-40B4-BE49-F238E27FC236}">
                <a16:creationId xmlns:a16="http://schemas.microsoft.com/office/drawing/2014/main" id="{09123BA6-9C56-40AF-A785-07B02ADC51B9}"/>
              </a:ext>
            </a:extLst>
          </p:cNvPr>
          <p:cNvGraphicFramePr>
            <a:graphicFrameLocks noChangeAspect="1"/>
          </p:cNvGraphicFramePr>
          <p:nvPr>
            <p:extLst>
              <p:ext uri="{D42A27DB-BD31-4B8C-83A1-F6EECF244321}">
                <p14:modId xmlns:p14="http://schemas.microsoft.com/office/powerpoint/2010/main" val="2283697816"/>
              </p:ext>
            </p:extLst>
          </p:nvPr>
        </p:nvGraphicFramePr>
        <p:xfrm>
          <a:off x="535021" y="5650866"/>
          <a:ext cx="1190370" cy="441429"/>
        </p:xfrm>
        <a:graphic>
          <a:graphicData uri="http://schemas.openxmlformats.org/presentationml/2006/ole">
            <mc:AlternateContent xmlns:mc="http://schemas.openxmlformats.org/markup-compatibility/2006">
              <mc:Choice xmlns:v="urn:schemas-microsoft-com:vml" Requires="v">
                <p:oleObj spid="_x0000_s5171" r:id="rId6" imgW="761669" imgH="279279" progId="Equation.3">
                  <p:embed/>
                </p:oleObj>
              </mc:Choice>
              <mc:Fallback>
                <p:oleObj r:id="rId6" imgW="761669" imgH="279279"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021" y="5650866"/>
                        <a:ext cx="1190370" cy="441429"/>
                      </a:xfrm>
                      <a:prstGeom prst="rect">
                        <a:avLst/>
                      </a:prstGeom>
                      <a:noFill/>
                    </p:spPr>
                  </p:pic>
                </p:oleObj>
              </mc:Fallback>
            </mc:AlternateContent>
          </a:graphicData>
        </a:graphic>
      </p:graphicFrame>
      <p:graphicFrame>
        <p:nvGraphicFramePr>
          <p:cNvPr id="10" name="Объект 9">
            <a:extLst>
              <a:ext uri="{FF2B5EF4-FFF2-40B4-BE49-F238E27FC236}">
                <a16:creationId xmlns:a16="http://schemas.microsoft.com/office/drawing/2014/main" id="{22DDF590-6163-4CA4-8DBF-8EC995676C70}"/>
              </a:ext>
            </a:extLst>
          </p:cNvPr>
          <p:cNvGraphicFramePr>
            <a:graphicFrameLocks noChangeAspect="1"/>
          </p:cNvGraphicFramePr>
          <p:nvPr>
            <p:extLst>
              <p:ext uri="{D42A27DB-BD31-4B8C-83A1-F6EECF244321}">
                <p14:modId xmlns:p14="http://schemas.microsoft.com/office/powerpoint/2010/main" val="3778815971"/>
              </p:ext>
            </p:extLst>
          </p:nvPr>
        </p:nvGraphicFramePr>
        <p:xfrm>
          <a:off x="535021" y="5999808"/>
          <a:ext cx="1284608" cy="441429"/>
        </p:xfrm>
        <a:graphic>
          <a:graphicData uri="http://schemas.openxmlformats.org/presentationml/2006/ole">
            <mc:AlternateContent xmlns:mc="http://schemas.openxmlformats.org/markup-compatibility/2006">
              <mc:Choice xmlns:v="urn:schemas-microsoft-com:vml" Requires="v">
                <p:oleObj spid="_x0000_s5172" r:id="rId8" imgW="825500" imgH="279400" progId="Equation.3">
                  <p:embed/>
                </p:oleObj>
              </mc:Choice>
              <mc:Fallback>
                <p:oleObj r:id="rId8" imgW="825500" imgH="2794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021" y="5999808"/>
                        <a:ext cx="1284608" cy="441429"/>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E24B49EF-EEC8-463A-AD35-DD8C4FB1780D}"/>
              </a:ext>
            </a:extLst>
          </p:cNvPr>
          <p:cNvSpPr txBox="1"/>
          <p:nvPr/>
        </p:nvSpPr>
        <p:spPr>
          <a:xfrm>
            <a:off x="5641969" y="4526568"/>
            <a:ext cx="6550031" cy="2246769"/>
          </a:xfrm>
          <a:prstGeom prst="rect">
            <a:avLst/>
          </a:prstGeom>
          <a:noFill/>
        </p:spPr>
        <p:txBody>
          <a:bodyPr wrap="square">
            <a:spAutoFit/>
          </a:bodyPr>
          <a:lstStyle/>
          <a:p>
            <a:pPr algn="ctr"/>
            <a:r>
              <a:rPr lang="ru-RU" sz="2000" dirty="0">
                <a:effectLst/>
                <a:latin typeface="Times New Roman" panose="02020603050405020304" pitchFamily="18" charset="0"/>
                <a:ea typeface="Times New Roman" panose="02020603050405020304" pitchFamily="18" charset="0"/>
              </a:rPr>
              <a:t>Рисунок 2 – Пример структуры системы, где: </a:t>
            </a:r>
            <a:endParaRPr lang="ru-RU" sz="2000" dirty="0">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e1, e2, e3 </a:t>
            </a:r>
            <a:r>
              <a:rPr lang="ru-RU" sz="2000" dirty="0">
                <a:effectLst/>
                <a:latin typeface="Times New Roman" panose="02020603050405020304" pitchFamily="18" charset="0"/>
                <a:ea typeface="Times New Roman" panose="02020603050405020304" pitchFamily="18" charset="0"/>
              </a:rPr>
              <a:t>- элементы, </a:t>
            </a:r>
            <a:endParaRPr lang="ru-RU" sz="2000" dirty="0">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r3-2, r2-3 </a:t>
            </a:r>
            <a:r>
              <a:rPr lang="ru-RU" sz="2000" dirty="0">
                <a:effectLst/>
                <a:latin typeface="Times New Roman" panose="02020603050405020304" pitchFamily="18" charset="0"/>
                <a:ea typeface="Times New Roman" panose="02020603050405020304" pitchFamily="18" charset="0"/>
              </a:rPr>
              <a:t>- отношения в системе, </a:t>
            </a:r>
            <a:endParaRPr lang="en-US" sz="2000" dirty="0">
              <a:effectLst/>
              <a:latin typeface="Times New Roman" panose="02020603050405020304" pitchFamily="18" charset="0"/>
              <a:ea typeface="Times New Roman" panose="02020603050405020304" pitchFamily="18" charset="0"/>
            </a:endParaRPr>
          </a:p>
          <a:p>
            <a:pPr algn="just"/>
            <a:r>
              <a:rPr lang="en-US" sz="2000" dirty="0">
                <a:latin typeface="Times New Roman" panose="02020603050405020304" pitchFamily="18" charset="0"/>
                <a:ea typeface="Times New Roman" panose="02020603050405020304" pitchFamily="18" charset="0"/>
              </a:rPr>
              <a:t>e1, </a:t>
            </a:r>
            <a:r>
              <a:rPr lang="en-US" sz="2000" dirty="0" err="1">
                <a:latin typeface="Times New Roman" panose="02020603050405020304" pitchFamily="18" charset="0"/>
                <a:ea typeface="Times New Roman" panose="02020603050405020304" pitchFamily="18" charset="0"/>
              </a:rPr>
              <a:t>qk</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компоненты, определяющие требуемые свойства системы, </a:t>
            </a:r>
            <a:endParaRPr lang="en-US" sz="2000" dirty="0">
              <a:effectLst/>
              <a:latin typeface="Times New Roman" panose="02020603050405020304" pitchFamily="18" charset="0"/>
              <a:ea typeface="Times New Roman" panose="02020603050405020304" pitchFamily="18" charset="0"/>
            </a:endParaRPr>
          </a:p>
          <a:p>
            <a:pPr algn="just"/>
            <a:r>
              <a:rPr lang="en-US" sz="2000" dirty="0" err="1">
                <a:latin typeface="Times New Roman" panose="02020603050405020304" pitchFamily="18" charset="0"/>
              </a:rPr>
              <a:t>qk</a:t>
            </a:r>
            <a:r>
              <a:rPr lang="en-US" sz="2000" dirty="0">
                <a:latin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структура, образованная элементами</a:t>
            </a:r>
            <a:r>
              <a:rPr lang="en-US" sz="2000" dirty="0">
                <a:effectLst/>
                <a:latin typeface="Times New Roman" panose="02020603050405020304" pitchFamily="18" charset="0"/>
                <a:ea typeface="Times New Roman" panose="02020603050405020304" pitchFamily="18" charset="0"/>
              </a:rPr>
              <a:t> e2, e3 </a:t>
            </a:r>
            <a:r>
              <a:rPr lang="ru-RU" sz="2000" dirty="0">
                <a:effectLst/>
                <a:latin typeface="Times New Roman" panose="02020603050405020304" pitchFamily="18" charset="0"/>
                <a:ea typeface="Times New Roman" panose="02020603050405020304" pitchFamily="18" charset="0"/>
              </a:rPr>
              <a:t>и отношениями</a:t>
            </a:r>
            <a:r>
              <a:rPr lang="en-US" sz="2000" dirty="0">
                <a:effectLst/>
                <a:latin typeface="Times New Roman" panose="02020603050405020304" pitchFamily="18" charset="0"/>
                <a:ea typeface="Times New Roman" panose="02020603050405020304" pitchFamily="18" charset="0"/>
              </a:rPr>
              <a:t> r3-2, r2-3</a:t>
            </a:r>
            <a:r>
              <a:rPr lang="ru-RU" sz="2000" dirty="0">
                <a:effectLst/>
                <a:latin typeface="Times New Roman" panose="02020603050405020304" pitchFamily="18" charset="0"/>
                <a:ea typeface="Times New Roman" panose="02020603050405020304" pitchFamily="18" charset="0"/>
              </a:rPr>
              <a:t> </a:t>
            </a:r>
            <a:endParaRPr lang="ru-RU" sz="2000" dirty="0"/>
          </a:p>
        </p:txBody>
      </p:sp>
      <p:sp>
        <p:nvSpPr>
          <p:cNvPr id="14" name="Rectangle 14">
            <a:extLst>
              <a:ext uri="{FF2B5EF4-FFF2-40B4-BE49-F238E27FC236}">
                <a16:creationId xmlns:a16="http://schemas.microsoft.com/office/drawing/2014/main" id="{32E31363-38C3-45F8-96D1-2491163F657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439594C4-B969-4C8D-B4C9-CB8355E8F0C1}"/>
              </a:ext>
            </a:extLst>
          </p:cNvPr>
          <p:cNvGraphicFramePr>
            <a:graphicFrameLocks noChangeAspect="1"/>
          </p:cNvGraphicFramePr>
          <p:nvPr/>
        </p:nvGraphicFramePr>
        <p:xfrm>
          <a:off x="0" y="0"/>
          <a:ext cx="822325" cy="282575"/>
        </p:xfrm>
        <a:graphic>
          <a:graphicData uri="http://schemas.openxmlformats.org/presentationml/2006/ole">
            <mc:AlternateContent xmlns:mc="http://schemas.openxmlformats.org/markup-compatibility/2006">
              <mc:Choice xmlns:v="urn:schemas-microsoft-com:vml" Requires="v">
                <p:oleObj spid="_x0000_s5173" r:id="rId10" imgW="825500" imgH="279400" progId="Equation.3">
                  <p:embed/>
                </p:oleObj>
              </mc:Choice>
              <mc:Fallback>
                <p:oleObj r:id="rId10" imgW="825500" imgH="2794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822325"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279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12D08413-863D-452D-87C8-4AC3168375BF}"/>
              </a:ext>
            </a:extLst>
          </p:cNvPr>
          <p:cNvPicPr>
            <a:picLocks noChangeAspect="1"/>
          </p:cNvPicPr>
          <p:nvPr/>
        </p:nvPicPr>
        <p:blipFill>
          <a:blip r:embed="rId3"/>
          <a:stretch>
            <a:fillRect/>
          </a:stretch>
        </p:blipFill>
        <p:spPr>
          <a:xfrm>
            <a:off x="71918" y="1154895"/>
            <a:ext cx="5562799" cy="4224502"/>
          </a:xfrm>
          <a:prstGeom prst="rect">
            <a:avLst/>
          </a:prstGeom>
        </p:spPr>
      </p:pic>
      <p:pic>
        <p:nvPicPr>
          <p:cNvPr id="3" name="Рисунок 2">
            <a:extLst>
              <a:ext uri="{FF2B5EF4-FFF2-40B4-BE49-F238E27FC236}">
                <a16:creationId xmlns:a16="http://schemas.microsoft.com/office/drawing/2014/main" id="{2C255FDA-4575-409A-A076-8CD3582815ED}"/>
              </a:ext>
            </a:extLst>
          </p:cNvPr>
          <p:cNvPicPr>
            <a:picLocks noChangeAspect="1"/>
          </p:cNvPicPr>
          <p:nvPr/>
        </p:nvPicPr>
        <p:blipFill>
          <a:blip r:embed="rId4"/>
          <a:stretch>
            <a:fillRect/>
          </a:stretch>
        </p:blipFill>
        <p:spPr>
          <a:xfrm>
            <a:off x="5621907" y="1233106"/>
            <a:ext cx="6498175" cy="4927784"/>
          </a:xfrm>
          <a:prstGeom prst="rect">
            <a:avLst/>
          </a:prstGeom>
        </p:spPr>
      </p:pic>
    </p:spTree>
    <p:extLst>
      <p:ext uri="{BB962C8B-B14F-4D97-AF65-F5344CB8AC3E}">
        <p14:creationId xmlns:p14="http://schemas.microsoft.com/office/powerpoint/2010/main" val="115668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693E9C4-DF12-4090-B9EE-C073A1AC6CCF}"/>
              </a:ext>
            </a:extLst>
          </p:cNvPr>
          <p:cNvSpPr txBox="1"/>
          <p:nvPr/>
        </p:nvSpPr>
        <p:spPr>
          <a:xfrm>
            <a:off x="-12826" y="1154893"/>
            <a:ext cx="12204826" cy="2585323"/>
          </a:xfrm>
          <a:prstGeom prst="rect">
            <a:avLst/>
          </a:prstGeom>
          <a:noFill/>
        </p:spPr>
        <p:txBody>
          <a:bodyPr wrap="square">
            <a:spAutoFit/>
          </a:bodyPr>
          <a:lstStyle/>
          <a:p>
            <a:pPr indent="252095" algn="just"/>
            <a:r>
              <a:rPr lang="ru-RU" sz="1800" dirty="0">
                <a:effectLst/>
                <a:latin typeface="Times New Roman" panose="02020603050405020304" pitchFamily="18" charset="0"/>
                <a:ea typeface="Times New Roman" panose="02020603050405020304" pitchFamily="18" charset="0"/>
              </a:rPr>
              <a:t>Презумпция управления позволяет рассматривать вопрос обеспечения требуемого функционирования объекта (системы) как процесс внедрения (построения) соответствующих контуров управления не только для структуры самого объекта, но и для той среды, в которой система функционирует, если среда обуславливает или существенно влияет на какие-либо требуемые свойства системы. Характерным примером замыкания контура управления на среду является организация процессов кондиционирования (охлаждения, нагревания, регулирования влажности и запылённости) среды, в которой функционируют электронные схемы.</a:t>
            </a:r>
            <a:endParaRPr lang="ru-RU" sz="1400" dirty="0">
              <a:effectLst/>
              <a:latin typeface="Times New Roman" panose="02020603050405020304" pitchFamily="18" charset="0"/>
              <a:ea typeface="Times New Roman" panose="02020603050405020304" pitchFamily="18" charset="0"/>
            </a:endParaRPr>
          </a:p>
          <a:p>
            <a:pPr indent="252095" algn="just"/>
            <a:r>
              <a:rPr lang="ru-RU" sz="1800" dirty="0">
                <a:effectLst/>
                <a:latin typeface="Times New Roman" panose="02020603050405020304" pitchFamily="18" charset="0"/>
                <a:ea typeface="Times New Roman" panose="02020603050405020304" pitchFamily="18" charset="0"/>
              </a:rPr>
              <a:t>По-видимому, можно уверенно говорить о том, что презумпция управления не только позволяет, но и требует рассматривать вопрос обеспечения требуемого функционирования объекта (системы), </a:t>
            </a:r>
            <a:r>
              <a:rPr lang="ru-RU" sz="1800" u="sng" dirty="0">
                <a:effectLst/>
                <a:latin typeface="Times New Roman" panose="02020603050405020304" pitchFamily="18" charset="0"/>
                <a:ea typeface="Times New Roman" panose="02020603050405020304" pitchFamily="18" charset="0"/>
              </a:rPr>
              <a:t>начиная с априорного формирования требуемых контуров управления на реальной структуре исследуемой системы</a:t>
            </a:r>
            <a:r>
              <a:rPr lang="ru-RU" sz="1800" dirty="0">
                <a:effectLst/>
                <a:latin typeface="Times New Roman" panose="02020603050405020304" pitchFamily="18" charset="0"/>
                <a:ea typeface="Times New Roman" panose="02020603050405020304" pitchFamily="18" charset="0"/>
              </a:rPr>
              <a:t>. </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953637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2028</Words>
  <Application>Microsoft Office PowerPoint</Application>
  <PresentationFormat>Широкоэкранный</PresentationFormat>
  <Paragraphs>59</Paragraphs>
  <Slides>15</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15</vt:i4>
      </vt:variant>
    </vt:vector>
  </HeadingPairs>
  <TitlesOfParts>
    <vt:vector size="21" baseType="lpstr">
      <vt:lpstr>Arial</vt:lpstr>
      <vt:lpstr>Calibri</vt:lpstr>
      <vt:lpstr>Calibri Light</vt:lpstr>
      <vt:lpstr>Times New Roman</vt:lpstr>
      <vt:lpstr>Тема Office</vt:lpstr>
      <vt:lpstr>Equation.3</vt:lpstr>
      <vt:lpstr>Презентация   по дисциплине «Теория систем и системный анализ»  на тему «Понятие эффективного функционирования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26</cp:revision>
  <dcterms:created xsi:type="dcterms:W3CDTF">2020-11-19T19:29:07Z</dcterms:created>
  <dcterms:modified xsi:type="dcterms:W3CDTF">2020-11-21T12:30:14Z</dcterms:modified>
</cp:coreProperties>
</file>