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image" Target="../media/image8.wmf"/><Relationship Id="rId3" Type="http://schemas.openxmlformats.org/officeDocument/2006/relationships/image" Target="../media/image1.jpeg"/><Relationship Id="rId21" Type="http://schemas.openxmlformats.org/officeDocument/2006/relationships/oleObject" Target="../embeddings/oleObject9.bin"/><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image" Target="../media/image10.png"/><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56950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Понятие сложной системы</a:t>
            </a:r>
            <a:r>
              <a:rPr lang="ru-RU" sz="3200" dirty="0">
                <a:effectLst/>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7A04BF3-F0BB-4F69-A6C0-67A8D8EF6CE5}"/>
              </a:ext>
            </a:extLst>
          </p:cNvPr>
          <p:cNvSpPr txBox="1"/>
          <p:nvPr/>
        </p:nvSpPr>
        <p:spPr>
          <a:xfrm>
            <a:off x="0" y="1154894"/>
            <a:ext cx="12204826" cy="409342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Результаты целенаправленной (целесообразной) деятельности называют </a:t>
            </a:r>
            <a:r>
              <a:rPr lang="ru-RU" sz="2000" i="1" dirty="0">
                <a:effectLst/>
                <a:latin typeface="Times New Roman" panose="02020603050405020304" pitchFamily="18" charset="0"/>
                <a:ea typeface="Times New Roman" panose="02020603050405020304" pitchFamily="18" charset="0"/>
              </a:rPr>
              <a:t>целевыми</a:t>
            </a:r>
            <a:r>
              <a:rPr lang="ru-RU" sz="2000" dirty="0">
                <a:effectLst/>
                <a:latin typeface="Times New Roman" panose="02020603050405020304" pitchFamily="18" charset="0"/>
                <a:ea typeface="Times New Roman" panose="02020603050405020304" pitchFamily="18" charset="0"/>
              </a:rPr>
              <a:t> результатами, а результаты процессов приспособления (адаптации) – </a:t>
            </a:r>
            <a:r>
              <a:rPr lang="ru-RU" sz="2000" i="1" dirty="0">
                <a:effectLst/>
                <a:latin typeface="Times New Roman" panose="02020603050405020304" pitchFamily="18" charset="0"/>
                <a:ea typeface="Times New Roman" panose="02020603050405020304" pitchFamily="18" charset="0"/>
              </a:rPr>
              <a:t>приспособительными</a:t>
            </a:r>
            <a:r>
              <a:rPr lang="ru-RU" sz="2000" dirty="0">
                <a:effectLst/>
                <a:latin typeface="Times New Roman" panose="02020603050405020304" pitchFamily="18" charset="0"/>
                <a:ea typeface="Times New Roman" panose="02020603050405020304" pitchFamily="18" charset="0"/>
              </a:rPr>
              <a:t> результатами. Отличаясь исходной содержательностью, в смысловом плане эти термины рассматриваются, как правило, синонимами.</a:t>
            </a:r>
          </a:p>
          <a:p>
            <a:pPr indent="450000" algn="just"/>
            <a:r>
              <a:rPr lang="ru-RU" sz="2000" dirty="0">
                <a:effectLst/>
                <a:latin typeface="Times New Roman" panose="02020603050405020304" pitchFamily="18" charset="0"/>
                <a:ea typeface="Times New Roman" panose="02020603050405020304" pitchFamily="18" charset="0"/>
              </a:rPr>
              <a:t>Наличие интеллектуальных объектов  (человека)  в  сложных  системах определяет ряд новых (в сравнении с «простыми» инженерными системами) свойств систем:</a:t>
            </a:r>
          </a:p>
          <a:p>
            <a:pPr indent="450000" algn="just"/>
            <a:r>
              <a:rPr lang="ru-RU" sz="2000" dirty="0">
                <a:effectLst/>
                <a:latin typeface="Times New Roman" panose="02020603050405020304" pitchFamily="18" charset="0"/>
                <a:ea typeface="Times New Roman" panose="02020603050405020304" pitchFamily="18" charset="0"/>
              </a:rPr>
              <a:t>- сложная система взаимодействуют с внешней (в отношении её) средой не только в границах целесообразного или приспособленческого поведения, но и по всем возможным направлениям жизнедеятельности человека (из этой сложной системы) в среде;</a:t>
            </a:r>
          </a:p>
          <a:p>
            <a:pPr indent="450000" algn="just"/>
            <a:r>
              <a:rPr lang="ru-RU" sz="2000" dirty="0">
                <a:effectLst/>
                <a:latin typeface="Times New Roman" panose="02020603050405020304" pitchFamily="18" charset="0"/>
                <a:ea typeface="Times New Roman" panose="02020603050405020304" pitchFamily="18" charset="0"/>
              </a:rPr>
              <a:t>- приспособляемость сложной системы к эпизодическим и периодическим событиям этой среды;</a:t>
            </a:r>
          </a:p>
          <a:p>
            <a:pPr indent="450000" algn="just"/>
            <a:r>
              <a:rPr lang="ru-RU" sz="2000" dirty="0">
                <a:effectLst/>
                <a:latin typeface="Times New Roman" panose="02020603050405020304" pitchFamily="18" charset="0"/>
                <a:ea typeface="Times New Roman" panose="02020603050405020304" pitchFamily="18" charset="0"/>
              </a:rPr>
              <a:t>- избирательность защиты от этой среды и общения с ней;</a:t>
            </a:r>
          </a:p>
          <a:p>
            <a:pPr indent="450000" algn="just"/>
            <a:r>
              <a:rPr lang="ru-RU" sz="2000" dirty="0">
                <a:effectLst/>
                <a:latin typeface="Times New Roman" panose="02020603050405020304" pitchFamily="18" charset="0"/>
                <a:ea typeface="Times New Roman" panose="02020603050405020304" pitchFamily="18" charset="0"/>
              </a:rPr>
              <a:t>- обучаемость сложной системы как формирование однотипных реакций на однотипные воздействия, ситуации и обстоятельства жизнедеятельности;</a:t>
            </a:r>
          </a:p>
          <a:p>
            <a:pPr indent="450000" algn="just"/>
            <a:r>
              <a:rPr lang="ru-RU" sz="2000" dirty="0">
                <a:effectLst/>
                <a:latin typeface="Times New Roman" panose="02020603050405020304" pitchFamily="18" charset="0"/>
                <a:ea typeface="Times New Roman" panose="02020603050405020304" pitchFamily="18" charset="0"/>
              </a:rPr>
              <a:t>- сложная система осуществляет опережающее отражение действительности (внешней среды).</a:t>
            </a:r>
          </a:p>
        </p:txBody>
      </p:sp>
    </p:spTree>
    <p:extLst>
      <p:ext uri="{BB962C8B-B14F-4D97-AF65-F5344CB8AC3E}">
        <p14:creationId xmlns:p14="http://schemas.microsoft.com/office/powerpoint/2010/main" val="242996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9A63FB9-3435-4837-8B8A-5AB2E9198A62}"/>
              </a:ext>
            </a:extLst>
          </p:cNvPr>
          <p:cNvSpPr txBox="1"/>
          <p:nvPr/>
        </p:nvSpPr>
        <p:spPr>
          <a:xfrm>
            <a:off x="0" y="1154893"/>
            <a:ext cx="12204826" cy="5632311"/>
          </a:xfrm>
          <a:prstGeom prst="rect">
            <a:avLst/>
          </a:prstGeom>
          <a:noFill/>
        </p:spPr>
        <p:txBody>
          <a:bodyPr wrap="square">
            <a:spAutoFit/>
          </a:bodyPr>
          <a:lstStyle/>
          <a:p>
            <a:pPr indent="450000" algn="just"/>
            <a:r>
              <a:rPr lang="ru-RU" sz="2000" b="1" i="1" dirty="0">
                <a:effectLst/>
                <a:latin typeface="Times New Roman" panose="02020603050405020304" pitchFamily="18" charset="0"/>
                <a:ea typeface="Times New Roman" panose="02020603050405020304" pitchFamily="18" charset="0"/>
              </a:rPr>
              <a:t>Функциональные системы.</a:t>
            </a:r>
            <a:r>
              <a:rPr lang="ru-RU" sz="2000" dirty="0">
                <a:effectLst/>
                <a:latin typeface="Times New Roman" panose="02020603050405020304" pitchFamily="18" charset="0"/>
                <a:ea typeface="Times New Roman" panose="02020603050405020304" pitchFamily="18" charset="0"/>
              </a:rPr>
              <a:t> Сложная система как объект исследования представляется многообразием так называемых </a:t>
            </a:r>
            <a:r>
              <a:rPr lang="ru-RU" sz="2000" i="1" dirty="0">
                <a:effectLst/>
                <a:latin typeface="Times New Roman" panose="02020603050405020304" pitchFamily="18" charset="0"/>
                <a:ea typeface="Times New Roman" panose="02020603050405020304" pitchFamily="18" charset="0"/>
              </a:rPr>
              <a:t>функциональных систем</a:t>
            </a:r>
            <a:r>
              <a:rPr lang="ru-RU" sz="2000" dirty="0">
                <a:effectLst/>
                <a:latin typeface="Times New Roman" panose="02020603050405020304" pitchFamily="18" charset="0"/>
                <a:ea typeface="Times New Roman" panose="02020603050405020304" pitchFamily="18" charset="0"/>
              </a:rPr>
              <a:t>.</a:t>
            </a:r>
          </a:p>
          <a:p>
            <a:pPr indent="450000" algn="just"/>
            <a:r>
              <a:rPr lang="ru-RU" sz="2000" i="1" dirty="0">
                <a:effectLst/>
                <a:latin typeface="Times New Roman" panose="02020603050405020304" pitchFamily="18" charset="0"/>
                <a:ea typeface="Times New Roman" panose="02020603050405020304" pitchFamily="18" charset="0"/>
              </a:rPr>
              <a:t>Под функциональными системами </a:t>
            </a:r>
            <a:r>
              <a:rPr lang="ru-RU" sz="2000" dirty="0">
                <a:effectLst/>
                <a:latin typeface="Times New Roman" panose="02020603050405020304" pitchFamily="18" charset="0"/>
                <a:ea typeface="Times New Roman" panose="02020603050405020304" pitchFamily="18" charset="0"/>
              </a:rPr>
              <a:t>(по проф. В.О. Чулкову) понимают такие самоорганизующиеся и саморегулирующиеся динамические организации, деятельность всех составных компонент которых </a:t>
            </a:r>
            <a:r>
              <a:rPr lang="ru-RU" sz="2000" dirty="0" err="1">
                <a:effectLst/>
                <a:latin typeface="Times New Roman" panose="02020603050405020304" pitchFamily="18" charset="0"/>
                <a:ea typeface="Times New Roman" panose="02020603050405020304" pitchFamily="18" charset="0"/>
              </a:rPr>
              <a:t>взаимосодействует</a:t>
            </a:r>
            <a:r>
              <a:rPr lang="ru-RU" sz="2000" dirty="0">
                <a:effectLst/>
                <a:latin typeface="Times New Roman" panose="02020603050405020304" pitchFamily="18" charset="0"/>
                <a:ea typeface="Times New Roman" panose="02020603050405020304" pitchFamily="18" charset="0"/>
              </a:rPr>
              <a:t> достижению полезных для объекта исследования в целом приспособительных результатов.</a:t>
            </a:r>
          </a:p>
          <a:p>
            <a:pPr indent="450000" algn="just"/>
            <a:r>
              <a:rPr lang="ru-RU" sz="2000" dirty="0">
                <a:effectLst/>
                <a:latin typeface="Times New Roman" panose="02020603050405020304" pitchFamily="18" charset="0"/>
                <a:ea typeface="Times New Roman" panose="02020603050405020304" pitchFamily="18" charset="0"/>
              </a:rPr>
              <a:t>Важными особенностями функциональных систем являются:</a:t>
            </a:r>
          </a:p>
          <a:p>
            <a:pPr indent="450000" algn="just"/>
            <a:r>
              <a:rPr lang="ru-RU" sz="2000" dirty="0">
                <a:effectLst/>
                <a:latin typeface="Times New Roman" panose="02020603050405020304" pitchFamily="18" charset="0"/>
                <a:ea typeface="Times New Roman" panose="02020603050405020304" pitchFamily="18" charset="0"/>
              </a:rPr>
              <a:t>1) </a:t>
            </a:r>
            <a:r>
              <a:rPr lang="ru-RU" sz="2000" i="1" dirty="0">
                <a:effectLst/>
                <a:latin typeface="Times New Roman" panose="02020603050405020304" pitchFamily="18" charset="0"/>
                <a:ea typeface="Times New Roman" panose="02020603050405020304" pitchFamily="18" charset="0"/>
              </a:rPr>
              <a:t>внутренний «изоморфизм» моделей -</a:t>
            </a:r>
            <a:r>
              <a:rPr lang="ru-RU" sz="2000" dirty="0">
                <a:effectLst/>
                <a:latin typeface="Times New Roman" panose="02020603050405020304" pitchFamily="18" charset="0"/>
                <a:ea typeface="Times New Roman" panose="02020603050405020304" pitchFamily="18" charset="0"/>
              </a:rPr>
              <a:t> наличие в этих моделях общей «инвариантной» структурной компоненты, а также специфических, свойственных только конкретной функциональной системе структурных компонент;</a:t>
            </a:r>
          </a:p>
          <a:p>
            <a:pPr indent="450000" algn="just"/>
            <a:r>
              <a:rPr lang="ru-RU" sz="2000" dirty="0">
                <a:effectLst/>
                <a:latin typeface="Times New Roman" panose="02020603050405020304" pitchFamily="18" charset="0"/>
                <a:ea typeface="Times New Roman" panose="02020603050405020304" pitchFamily="18" charset="0"/>
              </a:rPr>
              <a:t>2) </a:t>
            </a:r>
            <a:r>
              <a:rPr lang="ru-RU" sz="2000" i="1" dirty="0">
                <a:effectLst/>
                <a:latin typeface="Times New Roman" panose="02020603050405020304" pitchFamily="18" charset="0"/>
                <a:ea typeface="Times New Roman" panose="02020603050405020304" pitchFamily="18" charset="0"/>
              </a:rPr>
              <a:t>голографический принцип организации компонент</a:t>
            </a:r>
            <a:r>
              <a:rPr lang="ru-RU" sz="2000" dirty="0">
                <a:effectLst/>
                <a:latin typeface="Times New Roman" panose="02020603050405020304" pitchFamily="18" charset="0"/>
                <a:ea typeface="Times New Roman" panose="02020603050405020304" pitchFamily="18" charset="0"/>
              </a:rPr>
              <a:t> функциональной системы – каждый входящий в систему элемент в своих свойствах отражает деятельность всей системы в целом и, что особенно важно, отражает текущее состояние её полезного приспособительного результата;</a:t>
            </a:r>
          </a:p>
          <a:p>
            <a:pPr indent="450000" algn="just"/>
            <a:r>
              <a:rPr lang="ru-RU" sz="2000" dirty="0">
                <a:effectLst/>
                <a:latin typeface="Times New Roman" panose="02020603050405020304" pitchFamily="18" charset="0"/>
                <a:ea typeface="Times New Roman" panose="02020603050405020304" pitchFamily="18" charset="0"/>
              </a:rPr>
              <a:t>3) </a:t>
            </a:r>
            <a:r>
              <a:rPr lang="ru-RU" sz="2000" i="1" dirty="0">
                <a:effectLst/>
                <a:latin typeface="Times New Roman" panose="02020603050405020304" pitchFamily="18" charset="0"/>
                <a:ea typeface="Times New Roman" panose="02020603050405020304" pitchFamily="18" charset="0"/>
              </a:rPr>
              <a:t>избирательное вовлечение элементов </a:t>
            </a:r>
            <a:r>
              <a:rPr lang="ru-RU" sz="2000" dirty="0">
                <a:effectLst/>
                <a:latin typeface="Times New Roman" panose="02020603050405020304" pitchFamily="18" charset="0"/>
                <a:ea typeface="Times New Roman" panose="02020603050405020304" pitchFamily="18" charset="0"/>
              </a:rPr>
              <a:t>в функциональные системы – </a:t>
            </a:r>
          </a:p>
          <a:p>
            <a:pPr indent="450000" algn="just"/>
            <a:r>
              <a:rPr lang="ru-RU" sz="2000" dirty="0">
                <a:latin typeface="Times New Roman" panose="02020603050405020304" pitchFamily="18" charset="0"/>
                <a:ea typeface="Times New Roman" panose="02020603050405020304" pitchFamily="18" charset="0"/>
              </a:rPr>
              <a:t>	</a:t>
            </a:r>
            <a:r>
              <a:rPr lang="ru-RU" sz="2000" u="sng" dirty="0">
                <a:effectLst/>
                <a:latin typeface="Times New Roman" panose="02020603050405020304" pitchFamily="18" charset="0"/>
                <a:ea typeface="Times New Roman" panose="02020603050405020304" pitchFamily="18" charset="0"/>
              </a:rPr>
              <a:t>первое определение</a:t>
            </a:r>
            <a:r>
              <a:rPr lang="ru-RU" sz="2000" dirty="0">
                <a:effectLst/>
                <a:latin typeface="Times New Roman" panose="02020603050405020304" pitchFamily="18" charset="0"/>
                <a:ea typeface="Times New Roman" panose="02020603050405020304" pitchFamily="18" charset="0"/>
              </a:rPr>
              <a:t>: одни и те же элементы могут использоваться в разных функциональных системах для достижения разных приспособительных результатов; </a:t>
            </a:r>
          </a:p>
          <a:p>
            <a:pPr indent="450000" algn="just"/>
            <a:r>
              <a:rPr lang="ru-RU" sz="2000" dirty="0">
                <a:latin typeface="Times New Roman" panose="02020603050405020304" pitchFamily="18" charset="0"/>
                <a:ea typeface="Times New Roman" panose="02020603050405020304" pitchFamily="18" charset="0"/>
              </a:rPr>
              <a:t>	</a:t>
            </a:r>
            <a:r>
              <a:rPr lang="ru-RU" sz="2000" u="sng" dirty="0">
                <a:effectLst/>
                <a:latin typeface="Times New Roman" panose="02020603050405020304" pitchFamily="18" charset="0"/>
                <a:ea typeface="Times New Roman" panose="02020603050405020304" pitchFamily="18" charset="0"/>
              </a:rPr>
              <a:t>второе определение</a:t>
            </a:r>
            <a:r>
              <a:rPr lang="ru-RU" sz="2000" dirty="0">
                <a:effectLst/>
                <a:latin typeface="Times New Roman" panose="02020603050405020304" pitchFamily="18" charset="0"/>
                <a:ea typeface="Times New Roman" panose="02020603050405020304" pitchFamily="18" charset="0"/>
              </a:rPr>
              <a:t>: достижение одного и того же приспособительного результата может быть осуществлено привлечением разных элементов функциональной системы;</a:t>
            </a:r>
          </a:p>
        </p:txBody>
      </p:sp>
    </p:spTree>
    <p:extLst>
      <p:ext uri="{BB962C8B-B14F-4D97-AF65-F5344CB8AC3E}">
        <p14:creationId xmlns:p14="http://schemas.microsoft.com/office/powerpoint/2010/main" val="359008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2B35AC5-AB55-44C7-B65E-14E9BD552D4E}"/>
              </a:ext>
            </a:extLst>
          </p:cNvPr>
          <p:cNvSpPr txBox="1"/>
          <p:nvPr/>
        </p:nvSpPr>
        <p:spPr>
          <a:xfrm>
            <a:off x="0" y="1154894"/>
            <a:ext cx="12192000" cy="470898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4) </a:t>
            </a:r>
            <a:r>
              <a:rPr lang="ru-RU" sz="2000" i="1" dirty="0" err="1">
                <a:effectLst/>
                <a:latin typeface="Times New Roman" panose="02020603050405020304" pitchFamily="18" charset="0"/>
                <a:ea typeface="Times New Roman" panose="02020603050405020304" pitchFamily="18" charset="0"/>
              </a:rPr>
              <a:t>взаимосодействие</a:t>
            </a:r>
            <a:r>
              <a:rPr lang="ru-RU" sz="2000" i="1" dirty="0">
                <a:effectLst/>
                <a:latin typeface="Times New Roman" panose="02020603050405020304" pitchFamily="18" charset="0"/>
                <a:ea typeface="Times New Roman" panose="02020603050405020304" pitchFamily="18" charset="0"/>
              </a:rPr>
              <a:t> элементов</a:t>
            </a:r>
            <a:r>
              <a:rPr lang="ru-RU" sz="2000" b="1"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 функциональной системе</a:t>
            </a:r>
            <a:r>
              <a:rPr lang="ru-RU" sz="2000" b="1" i="1"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отдельный элемент включается в деятельность не пассивно, а активно взаимодействуя с другими избирательно привлечёнными элементами;</a:t>
            </a:r>
          </a:p>
          <a:p>
            <a:pPr indent="450000" algn="just"/>
            <a:r>
              <a:rPr lang="ru-RU" sz="2000" dirty="0">
                <a:effectLst/>
                <a:latin typeface="Times New Roman" panose="02020603050405020304" pitchFamily="18" charset="0"/>
                <a:ea typeface="Times New Roman" panose="02020603050405020304" pitchFamily="18" charset="0"/>
              </a:rPr>
              <a:t>5) </a:t>
            </a:r>
            <a:r>
              <a:rPr lang="ru-RU" sz="2000" i="1" dirty="0">
                <a:effectLst/>
                <a:latin typeface="Times New Roman" panose="02020603050405020304" pitchFamily="18" charset="0"/>
                <a:ea typeface="Times New Roman" panose="02020603050405020304" pitchFamily="18" charset="0"/>
              </a:rPr>
              <a:t>доминантная иерархичность</a:t>
            </a:r>
            <a:r>
              <a:rPr lang="ru-RU" sz="2000" dirty="0">
                <a:effectLst/>
                <a:latin typeface="Times New Roman" panose="02020603050405020304" pitchFamily="18" charset="0"/>
                <a:ea typeface="Times New Roman" panose="02020603050405020304" pitchFamily="18" charset="0"/>
              </a:rPr>
              <a:t> функциональных систем одного объекта исследования – в каждый конкретный момент времени для достижения качества приспособительного результата объектом исследования наиболее важна (доминирует) одна функциональная система;</a:t>
            </a:r>
          </a:p>
          <a:p>
            <a:pPr indent="450000" algn="just"/>
            <a:r>
              <a:rPr lang="ru-RU" sz="2000" dirty="0">
                <a:effectLst/>
                <a:latin typeface="Times New Roman" panose="02020603050405020304" pitchFamily="18" charset="0"/>
                <a:ea typeface="Times New Roman" panose="02020603050405020304" pitchFamily="18" charset="0"/>
              </a:rPr>
              <a:t>6) </a:t>
            </a:r>
            <a:r>
              <a:rPr lang="ru-RU" sz="2000" i="1" dirty="0">
                <a:effectLst/>
                <a:latin typeface="Times New Roman" panose="02020603050405020304" pitchFamily="18" charset="0"/>
                <a:ea typeface="Times New Roman" panose="02020603050405020304" pitchFamily="18" charset="0"/>
              </a:rPr>
              <a:t>последовательное взаимодействие</a:t>
            </a:r>
            <a:r>
              <a:rPr lang="ru-RU" sz="2000" dirty="0">
                <a:effectLst/>
                <a:latin typeface="Times New Roman" panose="02020603050405020304" pitchFamily="18" charset="0"/>
                <a:ea typeface="Times New Roman" panose="02020603050405020304" pitchFamily="18" charset="0"/>
              </a:rPr>
              <a:t> нескольких функциональных систем, относящихся к одному объекту исследования – в течение времени деятельность одной функциональной системы сменяется деятельностью другой;</a:t>
            </a:r>
          </a:p>
          <a:p>
            <a:pPr indent="450000" algn="just"/>
            <a:r>
              <a:rPr lang="ru-RU" sz="2000" dirty="0">
                <a:effectLst/>
                <a:latin typeface="Times New Roman" panose="02020603050405020304" pitchFamily="18" charset="0"/>
                <a:ea typeface="Times New Roman" panose="02020603050405020304" pitchFamily="18" charset="0"/>
              </a:rPr>
              <a:t>7) многообразие деятельности системы проявляется во времени последовательным рядом результативных отрезков жизнедеятельности, иногда называемых «системными квантами»; каждый «</a:t>
            </a:r>
            <a:r>
              <a:rPr lang="ru-RU" sz="2000" dirty="0" err="1">
                <a:effectLst/>
                <a:latin typeface="Times New Roman" panose="02020603050405020304" pitchFamily="18" charset="0"/>
                <a:ea typeface="Times New Roman" panose="02020603050405020304" pitchFamily="18" charset="0"/>
              </a:rPr>
              <a:t>системо</a:t>
            </a:r>
            <a:r>
              <a:rPr lang="ru-RU" sz="2000" dirty="0">
                <a:effectLst/>
                <a:latin typeface="Times New Roman" panose="02020603050405020304" pitchFamily="18" charset="0"/>
                <a:ea typeface="Times New Roman" panose="02020603050405020304" pitchFamily="18" charset="0"/>
              </a:rPr>
              <a:t>-квант» поведения включает в себя этапные и конечные результаты поведения.</a:t>
            </a:r>
          </a:p>
          <a:p>
            <a:pPr indent="450000" algn="just"/>
            <a:r>
              <a:rPr lang="ru-RU" sz="2000" dirty="0">
                <a:effectLst/>
                <a:latin typeface="Times New Roman" panose="02020603050405020304" pitchFamily="18" charset="0"/>
                <a:ea typeface="Times New Roman" panose="02020603050405020304" pitchFamily="18" charset="0"/>
              </a:rPr>
              <a:t>Жизнедеятельность функциональной системы – это отрезок времени от сформулированной потребности объекта до момента её удовлетворения. </a:t>
            </a:r>
            <a:r>
              <a:rPr lang="ru-RU" sz="2000" i="1" dirty="0">
                <a:effectLst/>
                <a:latin typeface="Times New Roman" panose="02020603050405020304" pitchFamily="18" charset="0"/>
                <a:ea typeface="Times New Roman" panose="02020603050405020304" pitchFamily="18" charset="0"/>
              </a:rPr>
              <a:t>Потребность</a:t>
            </a:r>
            <a:r>
              <a:rPr lang="ru-RU" sz="2000" dirty="0">
                <a:effectLst/>
                <a:latin typeface="Times New Roman" panose="02020603050405020304" pitchFamily="18" charset="0"/>
                <a:ea typeface="Times New Roman" panose="02020603050405020304" pitchFamily="18" charset="0"/>
              </a:rPr>
              <a:t> и формирующаяся на её основе </a:t>
            </a:r>
            <a:r>
              <a:rPr lang="ru-RU" sz="2000" i="1" dirty="0">
                <a:effectLst/>
                <a:latin typeface="Times New Roman" panose="02020603050405020304" pitchFamily="18" charset="0"/>
                <a:ea typeface="Times New Roman" panose="02020603050405020304" pitchFamily="18" charset="0"/>
              </a:rPr>
              <a:t>мотивация</a:t>
            </a:r>
            <a:r>
              <a:rPr lang="ru-RU" sz="2000" dirty="0">
                <a:effectLst/>
                <a:latin typeface="Times New Roman" panose="02020603050405020304" pitchFamily="18" charset="0"/>
                <a:ea typeface="Times New Roman" panose="02020603050405020304" pitchFamily="18" charset="0"/>
              </a:rPr>
              <a:t> избирательно мобилизуют компоненты функциональной системы на достижение конечного результата – удовлетворение исходной потребности.</a:t>
            </a:r>
          </a:p>
        </p:txBody>
      </p:sp>
    </p:spTree>
    <p:extLst>
      <p:ext uri="{BB962C8B-B14F-4D97-AF65-F5344CB8AC3E}">
        <p14:creationId xmlns:p14="http://schemas.microsoft.com/office/powerpoint/2010/main" val="100242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3"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17A406F-112E-48BC-ACA4-64A55DDDE123}"/>
              </a:ext>
            </a:extLst>
          </p:cNvPr>
          <p:cNvSpPr txBox="1"/>
          <p:nvPr/>
        </p:nvSpPr>
        <p:spPr>
          <a:xfrm>
            <a:off x="-12826" y="1154894"/>
            <a:ext cx="12123762" cy="563231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Исходя из выражения и проявления сложной системы	       (в том числе и как объекта исследования) в виде </a:t>
            </a:r>
            <a:r>
              <a:rPr lang="ru-RU" sz="2000" i="1" dirty="0">
                <a:effectLst/>
                <a:latin typeface="Times New Roman" panose="02020603050405020304" pitchFamily="18" charset="0"/>
                <a:ea typeface="Times New Roman" panose="02020603050405020304" pitchFamily="18" charset="0"/>
              </a:rPr>
              <a:t>многообразия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функциональных</a:t>
            </a:r>
            <a:r>
              <a:rPr lang="ru-RU" sz="2000" dirty="0">
                <a:effectLst/>
                <a:latin typeface="Times New Roman" panose="02020603050405020304" pitchFamily="18" charset="0"/>
                <a:ea typeface="Times New Roman" panose="02020603050405020304" pitchFamily="18" charset="0"/>
              </a:rPr>
              <a:t> систем	, надо ожидать, что в реальности презумпция управления будет проявляться следующим тезисом. </a:t>
            </a:r>
          </a:p>
          <a:p>
            <a:pPr indent="450000" algn="just"/>
            <a:r>
              <a:rPr lang="ru-RU" sz="2000" dirty="0">
                <a:effectLst/>
                <a:latin typeface="Times New Roman" panose="02020603050405020304" pitchFamily="18" charset="0"/>
                <a:ea typeface="Times New Roman" panose="02020603050405020304" pitchFamily="18" charset="0"/>
              </a:rPr>
              <a:t>В каждых конкретных обстоятельствах		соответствующая функциональная система 	 будет представляться </a:t>
            </a:r>
            <a:r>
              <a:rPr lang="ru-RU" sz="2000" i="1" dirty="0">
                <a:effectLst/>
                <a:latin typeface="Times New Roman" panose="02020603050405020304" pitchFamily="18" charset="0"/>
                <a:ea typeface="Times New Roman" panose="02020603050405020304" pitchFamily="18" charset="0"/>
              </a:rPr>
              <a:t>конкретной системой управления		</a:t>
            </a:r>
            <a:r>
              <a:rPr lang="ru-RU" sz="2000" dirty="0">
                <a:effectLst/>
                <a:latin typeface="Times New Roman" panose="02020603050405020304" pitchFamily="18" charset="0"/>
                <a:ea typeface="Times New Roman" panose="02020603050405020304" pitchFamily="18" charset="0"/>
              </a:rPr>
              <a:t>и тем самым «в пространстве и времени» сложная система	        будет </a:t>
            </a:r>
            <a:r>
              <a:rPr lang="ru-RU" sz="2000" dirty="0">
                <a:solidFill>
                  <a:srgbClr val="000000"/>
                </a:solidFill>
                <a:effectLst/>
                <a:latin typeface="Times New Roman" panose="02020603050405020304" pitchFamily="18" charset="0"/>
                <a:ea typeface="Times New Roman" panose="02020603050405020304" pitchFamily="18" charset="0"/>
              </a:rPr>
              <a:t>выражаться </a:t>
            </a:r>
            <a:r>
              <a:rPr lang="ru-RU" sz="2000" i="1" dirty="0">
                <a:solidFill>
                  <a:srgbClr val="000000"/>
                </a:solidFill>
                <a:effectLst/>
                <a:latin typeface="Times New Roman" panose="02020603050405020304" pitchFamily="18" charset="0"/>
                <a:ea typeface="Times New Roman" panose="02020603050405020304" pitchFamily="18" charset="0"/>
              </a:rPr>
              <a:t>совокупностью </a:t>
            </a:r>
            <a:r>
              <a:rPr lang="ru-RU" sz="2000" i="1" dirty="0">
                <a:effectLst/>
                <a:latin typeface="Times New Roman" panose="02020603050405020304" pitchFamily="18" charset="0"/>
                <a:ea typeface="Times New Roman" panose="02020603050405020304" pitchFamily="18" charset="0"/>
              </a:rPr>
              <a:t>различных систем управления</a:t>
            </a:r>
            <a:r>
              <a:rPr lang="ru-RU" sz="2000" dirty="0">
                <a:effectLst/>
                <a:latin typeface="Times New Roman" panose="02020603050405020304" pitchFamily="18" charset="0"/>
                <a:ea typeface="Times New Roman" panose="02020603050405020304" pitchFamily="18" charset="0"/>
              </a:rPr>
              <a:t>: </a:t>
            </a:r>
          </a:p>
          <a:p>
            <a:pPr indent="450000" algn="just"/>
            <a:r>
              <a:rPr lang="ru-RU" sz="18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(6) </a:t>
            </a:r>
          </a:p>
          <a:p>
            <a:pPr indent="450000" algn="just"/>
            <a:r>
              <a:rPr lang="ru-RU" sz="2000" dirty="0">
                <a:effectLst/>
                <a:latin typeface="Times New Roman" panose="02020603050405020304" pitchFamily="18" charset="0"/>
                <a:ea typeface="Times New Roman" panose="02020603050405020304" pitchFamily="18" charset="0"/>
              </a:rPr>
              <a:t>Причём нет оснований не считать (6) тривиальной формой выражения и не основываться в практической деятельности на </a:t>
            </a:r>
            <a:r>
              <a:rPr lang="ru-RU" sz="2000" i="1" dirty="0">
                <a:effectLst/>
                <a:latin typeface="Times New Roman" panose="02020603050405020304" pitchFamily="18" charset="0"/>
                <a:ea typeface="Times New Roman" panose="02020603050405020304" pitchFamily="18" charset="0"/>
              </a:rPr>
              <a:t>обусловленности</a:t>
            </a:r>
            <a:r>
              <a:rPr lang="ru-RU" sz="2000" dirty="0">
                <a:effectLst/>
                <a:latin typeface="Times New Roman" panose="02020603050405020304" pitchFamily="18" charset="0"/>
                <a:ea typeface="Times New Roman" panose="02020603050405020304" pitchFamily="18" charset="0"/>
              </a:rPr>
              <a:t> этих систем управления, </a:t>
            </a:r>
            <a:r>
              <a:rPr lang="ru-RU" sz="2000" i="1" dirty="0">
                <a:effectLst/>
                <a:latin typeface="Times New Roman" panose="02020603050405020304" pitchFamily="18" charset="0"/>
                <a:ea typeface="Times New Roman" panose="02020603050405020304" pitchFamily="18" charset="0"/>
              </a:rPr>
              <a:t>отражающей</a:t>
            </a:r>
            <a:r>
              <a:rPr lang="ru-RU" sz="2000" dirty="0">
                <a:effectLst/>
                <a:latin typeface="Times New Roman" panose="02020603050405020304" pitchFamily="18" charset="0"/>
                <a:ea typeface="Times New Roman" panose="02020603050405020304" pitchFamily="18" charset="0"/>
              </a:rPr>
              <a:t> всевозможные функциональные зависимости их </a:t>
            </a:r>
            <a:r>
              <a:rPr lang="ru-RU" sz="2000" i="1" dirty="0">
                <a:effectLst/>
                <a:latin typeface="Times New Roman" panose="02020603050405020304" pitchFamily="18" charset="0"/>
                <a:ea typeface="Times New Roman" panose="02020603050405020304" pitchFamily="18" charset="0"/>
              </a:rPr>
              <a:t>развития и взаимодействия</a:t>
            </a:r>
            <a:r>
              <a:rPr lang="ru-RU" sz="2000" dirty="0">
                <a:effectLst/>
                <a:latin typeface="Times New Roman" panose="02020603050405020304" pitchFamily="18" charset="0"/>
                <a:ea typeface="Times New Roman" panose="02020603050405020304" pitchFamily="18" charset="0"/>
              </a:rPr>
              <a:t>, например: </a:t>
            </a: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endParaRPr lang="ru-RU" sz="2000" dirty="0">
              <a:latin typeface="Times New Roman" panose="02020603050405020304" pitchFamily="18" charset="0"/>
              <a:ea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endParaRPr lang="ru-RU" sz="2000" dirty="0">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где 		- 	операторы в некотором функциональном пространстве (мысль </a:t>
            </a:r>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 и М. Уилсон о том, что</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вся работа по проектированию по сути своей представляет процесс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преобразования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информации вплоть до реализации системы в металле»).</a:t>
            </a:r>
            <a:r>
              <a:rPr lang="ru-RU" sz="2000" dirty="0">
                <a:effectLst/>
                <a:latin typeface="Times New Roman" panose="02020603050405020304" pitchFamily="18" charset="0"/>
                <a:cs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 </a:t>
            </a:r>
            <a:endParaRPr lang="ru-RU" sz="2000" dirty="0"/>
          </a:p>
        </p:txBody>
      </p:sp>
      <p:graphicFrame>
        <p:nvGraphicFramePr>
          <p:cNvPr id="6" name="Объект 5">
            <a:extLst>
              <a:ext uri="{FF2B5EF4-FFF2-40B4-BE49-F238E27FC236}">
                <a16:creationId xmlns:a16="http://schemas.microsoft.com/office/drawing/2014/main" id="{17CC8599-D29C-4D15-BC40-478C700503F2}"/>
              </a:ext>
            </a:extLst>
          </p:cNvPr>
          <p:cNvGraphicFramePr>
            <a:graphicFrameLocks noChangeAspect="1"/>
          </p:cNvGraphicFramePr>
          <p:nvPr>
            <p:extLst>
              <p:ext uri="{D42A27DB-BD31-4B8C-83A1-F6EECF244321}">
                <p14:modId xmlns:p14="http://schemas.microsoft.com/office/powerpoint/2010/main" val="3634594359"/>
              </p:ext>
            </p:extLst>
          </p:nvPr>
        </p:nvGraphicFramePr>
        <p:xfrm>
          <a:off x="6531428" y="1200612"/>
          <a:ext cx="327025" cy="301625"/>
        </p:xfrm>
        <a:graphic>
          <a:graphicData uri="http://schemas.openxmlformats.org/presentationml/2006/ole">
            <mc:AlternateContent xmlns:mc="http://schemas.openxmlformats.org/markup-compatibility/2006">
              <mc:Choice xmlns:v="urn:schemas-microsoft-com:vml" Requires="v">
                <p:oleObj spid="_x0000_s1102" r:id="rId4" imgW="203112" imgH="190417" progId="Equation.3">
                  <p:embed/>
                </p:oleObj>
              </mc:Choice>
              <mc:Fallback>
                <p:oleObj r:id="rId4" imgW="203112" imgH="190417"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428" y="1200612"/>
                        <a:ext cx="327025" cy="301625"/>
                      </a:xfrm>
                      <a:prstGeom prst="rect">
                        <a:avLst/>
                      </a:prstGeom>
                      <a:noFill/>
                    </p:spPr>
                  </p:pic>
                </p:oleObj>
              </mc:Fallback>
            </mc:AlternateContent>
          </a:graphicData>
        </a:graphic>
      </p:graphicFrame>
      <p:graphicFrame>
        <p:nvGraphicFramePr>
          <p:cNvPr id="8" name="Объект 7">
            <a:extLst>
              <a:ext uri="{FF2B5EF4-FFF2-40B4-BE49-F238E27FC236}">
                <a16:creationId xmlns:a16="http://schemas.microsoft.com/office/drawing/2014/main" id="{72629B17-E130-4817-8B7B-32A7AD00045A}"/>
              </a:ext>
            </a:extLst>
          </p:cNvPr>
          <p:cNvGraphicFramePr>
            <a:graphicFrameLocks noChangeAspect="1"/>
          </p:cNvGraphicFramePr>
          <p:nvPr>
            <p:extLst>
              <p:ext uri="{D42A27DB-BD31-4B8C-83A1-F6EECF244321}">
                <p14:modId xmlns:p14="http://schemas.microsoft.com/office/powerpoint/2010/main" val="3210944238"/>
              </p:ext>
            </p:extLst>
          </p:nvPr>
        </p:nvGraphicFramePr>
        <p:xfrm>
          <a:off x="4823661" y="1442413"/>
          <a:ext cx="713433" cy="483603"/>
        </p:xfrm>
        <a:graphic>
          <a:graphicData uri="http://schemas.openxmlformats.org/presentationml/2006/ole">
            <mc:AlternateContent xmlns:mc="http://schemas.openxmlformats.org/markup-compatibility/2006">
              <mc:Choice xmlns:v="urn:schemas-microsoft-com:vml" Requires="v">
                <p:oleObj spid="_x0000_s1103" r:id="rId6" imgW="469696" imgH="317362" progId="Equation.3">
                  <p:embed/>
                </p:oleObj>
              </mc:Choice>
              <mc:Fallback>
                <p:oleObj r:id="rId6" imgW="469696" imgH="31736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661" y="1442413"/>
                        <a:ext cx="713433" cy="483603"/>
                      </a:xfrm>
                      <a:prstGeom prst="rect">
                        <a:avLst/>
                      </a:prstGeom>
                      <a:noFill/>
                    </p:spPr>
                  </p:pic>
                </p:oleObj>
              </mc:Fallback>
            </mc:AlternateContent>
          </a:graphicData>
        </a:graphic>
      </p:graphicFrame>
      <p:graphicFrame>
        <p:nvGraphicFramePr>
          <p:cNvPr id="10" name="Объект 9">
            <a:extLst>
              <a:ext uri="{FF2B5EF4-FFF2-40B4-BE49-F238E27FC236}">
                <a16:creationId xmlns:a16="http://schemas.microsoft.com/office/drawing/2014/main" id="{BE6A61C7-8877-4CBC-9B10-D7D8EEDFBA6F}"/>
              </a:ext>
            </a:extLst>
          </p:cNvPr>
          <p:cNvGraphicFramePr>
            <a:graphicFrameLocks noChangeAspect="1"/>
          </p:cNvGraphicFramePr>
          <p:nvPr>
            <p:extLst>
              <p:ext uri="{D42A27DB-BD31-4B8C-83A1-F6EECF244321}">
                <p14:modId xmlns:p14="http://schemas.microsoft.com/office/powerpoint/2010/main" val="864420711"/>
              </p:ext>
            </p:extLst>
          </p:nvPr>
        </p:nvGraphicFramePr>
        <p:xfrm>
          <a:off x="4735712" y="2083026"/>
          <a:ext cx="1602763" cy="366699"/>
        </p:xfrm>
        <a:graphic>
          <a:graphicData uri="http://schemas.openxmlformats.org/presentationml/2006/ole">
            <mc:AlternateContent xmlns:mc="http://schemas.openxmlformats.org/markup-compatibility/2006">
              <mc:Choice xmlns:v="urn:schemas-microsoft-com:vml" Requires="v">
                <p:oleObj spid="_x0000_s1104" r:id="rId8" imgW="1231366" imgH="279279" progId="Equation.3">
                  <p:embed/>
                </p:oleObj>
              </mc:Choice>
              <mc:Fallback>
                <p:oleObj r:id="rId8" imgW="1231366" imgH="27927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5712" y="2083026"/>
                        <a:ext cx="1602763" cy="366699"/>
                      </a:xfrm>
                      <a:prstGeom prst="rect">
                        <a:avLst/>
                      </a:prstGeom>
                      <a:noFill/>
                    </p:spPr>
                  </p:pic>
                </p:oleObj>
              </mc:Fallback>
            </mc:AlternateContent>
          </a:graphicData>
        </a:graphic>
      </p:graphicFrame>
      <p:graphicFrame>
        <p:nvGraphicFramePr>
          <p:cNvPr id="12" name="Объект 11">
            <a:extLst>
              <a:ext uri="{FF2B5EF4-FFF2-40B4-BE49-F238E27FC236}">
                <a16:creationId xmlns:a16="http://schemas.microsoft.com/office/drawing/2014/main" id="{C13D939E-ADFB-4D2B-B778-BB8FA9AE790B}"/>
              </a:ext>
            </a:extLst>
          </p:cNvPr>
          <p:cNvGraphicFramePr>
            <a:graphicFrameLocks noChangeAspect="1"/>
          </p:cNvGraphicFramePr>
          <p:nvPr>
            <p:extLst>
              <p:ext uri="{D42A27DB-BD31-4B8C-83A1-F6EECF244321}">
                <p14:modId xmlns:p14="http://schemas.microsoft.com/office/powerpoint/2010/main" val="143896386"/>
              </p:ext>
            </p:extLst>
          </p:nvPr>
        </p:nvGraphicFramePr>
        <p:xfrm>
          <a:off x="11357453" y="2094486"/>
          <a:ext cx="713433" cy="389496"/>
        </p:xfrm>
        <a:graphic>
          <a:graphicData uri="http://schemas.openxmlformats.org/presentationml/2006/ole">
            <mc:AlternateContent xmlns:mc="http://schemas.openxmlformats.org/markup-compatibility/2006">
              <mc:Choice xmlns:v="urn:schemas-microsoft-com:vml" Requires="v">
                <p:oleObj spid="_x0000_s1105" r:id="rId10" imgW="583693" imgH="317225" progId="Equation.3">
                  <p:embed/>
                </p:oleObj>
              </mc:Choice>
              <mc:Fallback>
                <p:oleObj r:id="rId10" imgW="583693" imgH="317225"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57453" y="2094486"/>
                        <a:ext cx="713433" cy="389496"/>
                      </a:xfrm>
                      <a:prstGeom prst="rect">
                        <a:avLst/>
                      </a:prstGeom>
                      <a:noFill/>
                    </p:spPr>
                  </p:pic>
                </p:oleObj>
              </mc:Fallback>
            </mc:AlternateContent>
          </a:graphicData>
        </a:graphic>
      </p:graphicFrame>
      <p:graphicFrame>
        <p:nvGraphicFramePr>
          <p:cNvPr id="14" name="Объект 13">
            <a:extLst>
              <a:ext uri="{FF2B5EF4-FFF2-40B4-BE49-F238E27FC236}">
                <a16:creationId xmlns:a16="http://schemas.microsoft.com/office/drawing/2014/main" id="{305AFBC8-22B5-497D-AFE3-CC038932B96A}"/>
              </a:ext>
            </a:extLst>
          </p:cNvPr>
          <p:cNvGraphicFramePr>
            <a:graphicFrameLocks noChangeAspect="1"/>
          </p:cNvGraphicFramePr>
          <p:nvPr>
            <p:extLst>
              <p:ext uri="{D42A27DB-BD31-4B8C-83A1-F6EECF244321}">
                <p14:modId xmlns:p14="http://schemas.microsoft.com/office/powerpoint/2010/main" val="532213227"/>
              </p:ext>
            </p:extLst>
          </p:nvPr>
        </p:nvGraphicFramePr>
        <p:xfrm>
          <a:off x="6212340" y="2432025"/>
          <a:ext cx="965200" cy="358775"/>
        </p:xfrm>
        <a:graphic>
          <a:graphicData uri="http://schemas.openxmlformats.org/presentationml/2006/ole">
            <mc:AlternateContent xmlns:mc="http://schemas.openxmlformats.org/markup-compatibility/2006">
              <mc:Choice xmlns:v="urn:schemas-microsoft-com:vml" Requires="v">
                <p:oleObj spid="_x0000_s1106" r:id="rId12" imgW="863225" imgH="317362" progId="Equation.3">
                  <p:embed/>
                </p:oleObj>
              </mc:Choice>
              <mc:Fallback>
                <p:oleObj r:id="rId12" imgW="863225" imgH="31736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340" y="2432025"/>
                        <a:ext cx="965200" cy="358775"/>
                      </a:xfrm>
                      <a:prstGeom prst="rect">
                        <a:avLst/>
                      </a:prstGeom>
                      <a:noFill/>
                    </p:spPr>
                  </p:pic>
                </p:oleObj>
              </mc:Fallback>
            </mc:AlternateContent>
          </a:graphicData>
        </a:graphic>
      </p:graphicFrame>
      <p:graphicFrame>
        <p:nvGraphicFramePr>
          <p:cNvPr id="15" name="Объект 14">
            <a:extLst>
              <a:ext uri="{FF2B5EF4-FFF2-40B4-BE49-F238E27FC236}">
                <a16:creationId xmlns:a16="http://schemas.microsoft.com/office/drawing/2014/main" id="{DBAE5ED4-1963-4A1A-9BFD-74A568C9B720}"/>
              </a:ext>
            </a:extLst>
          </p:cNvPr>
          <p:cNvGraphicFramePr>
            <a:graphicFrameLocks noChangeAspect="1"/>
          </p:cNvGraphicFramePr>
          <p:nvPr>
            <p:extLst>
              <p:ext uri="{D42A27DB-BD31-4B8C-83A1-F6EECF244321}">
                <p14:modId xmlns:p14="http://schemas.microsoft.com/office/powerpoint/2010/main" val="550843697"/>
              </p:ext>
            </p:extLst>
          </p:nvPr>
        </p:nvGraphicFramePr>
        <p:xfrm>
          <a:off x="2032427" y="2781839"/>
          <a:ext cx="327025" cy="301625"/>
        </p:xfrm>
        <a:graphic>
          <a:graphicData uri="http://schemas.openxmlformats.org/presentationml/2006/ole">
            <mc:AlternateContent xmlns:mc="http://schemas.openxmlformats.org/markup-compatibility/2006">
              <mc:Choice xmlns:v="urn:schemas-microsoft-com:vml" Requires="v">
                <p:oleObj spid="_x0000_s1107" r:id="rId14" imgW="203112" imgH="190417" progId="Equation.3">
                  <p:embed/>
                </p:oleObj>
              </mc:Choice>
              <mc:Fallback>
                <p:oleObj r:id="rId14" imgW="203112" imgH="190417" progId="Equation.3">
                  <p:embed/>
                  <p:pic>
                    <p:nvPicPr>
                      <p:cNvPr id="6" name="Объект 5">
                        <a:extLst>
                          <a:ext uri="{FF2B5EF4-FFF2-40B4-BE49-F238E27FC236}">
                            <a16:creationId xmlns:a16="http://schemas.microsoft.com/office/drawing/2014/main" id="{17CC8599-D29C-4D15-BC40-478C700503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427" y="2781839"/>
                        <a:ext cx="327025" cy="301625"/>
                      </a:xfrm>
                      <a:prstGeom prst="rect">
                        <a:avLst/>
                      </a:prstGeom>
                      <a:noFill/>
                    </p:spPr>
                  </p:pic>
                </p:oleObj>
              </mc:Fallback>
            </mc:AlternateContent>
          </a:graphicData>
        </a:graphic>
      </p:graphicFrame>
      <p:graphicFrame>
        <p:nvGraphicFramePr>
          <p:cNvPr id="19" name="Объект 18">
            <a:extLst>
              <a:ext uri="{FF2B5EF4-FFF2-40B4-BE49-F238E27FC236}">
                <a16:creationId xmlns:a16="http://schemas.microsoft.com/office/drawing/2014/main" id="{CBCAE6DD-52F1-4F5E-BCB9-50AA0FCF5824}"/>
              </a:ext>
            </a:extLst>
          </p:cNvPr>
          <p:cNvGraphicFramePr>
            <a:graphicFrameLocks noChangeAspect="1"/>
          </p:cNvGraphicFramePr>
          <p:nvPr>
            <p:extLst>
              <p:ext uri="{D42A27DB-BD31-4B8C-83A1-F6EECF244321}">
                <p14:modId xmlns:p14="http://schemas.microsoft.com/office/powerpoint/2010/main" val="2567140003"/>
              </p:ext>
            </p:extLst>
          </p:nvPr>
        </p:nvGraphicFramePr>
        <p:xfrm>
          <a:off x="4195526" y="2974400"/>
          <a:ext cx="1190355" cy="435601"/>
        </p:xfrm>
        <a:graphic>
          <a:graphicData uri="http://schemas.openxmlformats.org/presentationml/2006/ole">
            <mc:AlternateContent xmlns:mc="http://schemas.openxmlformats.org/markup-compatibility/2006">
              <mc:Choice xmlns:v="urn:schemas-microsoft-com:vml" Requires="v">
                <p:oleObj spid="_x0000_s1108" r:id="rId15" imgW="875920" imgH="317362" progId="Equation.3">
                  <p:embed/>
                </p:oleObj>
              </mc:Choice>
              <mc:Fallback>
                <p:oleObj r:id="rId15" imgW="875920" imgH="317362"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526" y="2974400"/>
                        <a:ext cx="1190355" cy="435601"/>
                      </a:xfrm>
                      <a:prstGeom prst="rect">
                        <a:avLst/>
                      </a:prstGeom>
                      <a:noFill/>
                    </p:spPr>
                  </p:pic>
                </p:oleObj>
              </mc:Fallback>
            </mc:AlternateContent>
          </a:graphicData>
        </a:graphic>
      </p:graphicFrame>
      <p:graphicFrame>
        <p:nvGraphicFramePr>
          <p:cNvPr id="21" name="Объект 20">
            <a:extLst>
              <a:ext uri="{FF2B5EF4-FFF2-40B4-BE49-F238E27FC236}">
                <a16:creationId xmlns:a16="http://schemas.microsoft.com/office/drawing/2014/main" id="{443703B6-2B3C-4B80-9FE4-48D48EDAD525}"/>
              </a:ext>
            </a:extLst>
          </p:cNvPr>
          <p:cNvGraphicFramePr>
            <a:graphicFrameLocks noChangeAspect="1"/>
          </p:cNvGraphicFramePr>
          <p:nvPr>
            <p:extLst>
              <p:ext uri="{D42A27DB-BD31-4B8C-83A1-F6EECF244321}">
                <p14:modId xmlns:p14="http://schemas.microsoft.com/office/powerpoint/2010/main" val="2078139834"/>
              </p:ext>
            </p:extLst>
          </p:nvPr>
        </p:nvGraphicFramePr>
        <p:xfrm>
          <a:off x="5484762" y="2974400"/>
          <a:ext cx="1321359" cy="427747"/>
        </p:xfrm>
        <a:graphic>
          <a:graphicData uri="http://schemas.openxmlformats.org/presentationml/2006/ole">
            <mc:AlternateContent xmlns:mc="http://schemas.openxmlformats.org/markup-compatibility/2006">
              <mc:Choice xmlns:v="urn:schemas-microsoft-com:vml" Requires="v">
                <p:oleObj spid="_x0000_s1109" r:id="rId17" imgW="990170" imgH="317362" progId="Equation.3">
                  <p:embed/>
                </p:oleObj>
              </mc:Choice>
              <mc:Fallback>
                <p:oleObj r:id="rId17" imgW="990170" imgH="317362"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84762" y="2974400"/>
                        <a:ext cx="1321359" cy="427747"/>
                      </a:xfrm>
                      <a:prstGeom prst="rect">
                        <a:avLst/>
                      </a:prstGeom>
                      <a:noFill/>
                    </p:spPr>
                  </p:pic>
                </p:oleObj>
              </mc:Fallback>
            </mc:AlternateContent>
          </a:graphicData>
        </a:graphic>
      </p:graphicFrame>
      <p:pic>
        <p:nvPicPr>
          <p:cNvPr id="22" name="Рисунок 21">
            <a:extLst>
              <a:ext uri="{FF2B5EF4-FFF2-40B4-BE49-F238E27FC236}">
                <a16:creationId xmlns:a16="http://schemas.microsoft.com/office/drawing/2014/main" id="{30B10DC4-0BD6-4482-8E7F-020633F43989}"/>
              </a:ext>
            </a:extLst>
          </p:cNvPr>
          <p:cNvPicPr>
            <a:picLocks noChangeAspect="1"/>
          </p:cNvPicPr>
          <p:nvPr/>
        </p:nvPicPr>
        <p:blipFill>
          <a:blip r:embed="rId19"/>
          <a:stretch>
            <a:fillRect/>
          </a:stretch>
        </p:blipFill>
        <p:spPr>
          <a:xfrm>
            <a:off x="6905002" y="3039062"/>
            <a:ext cx="1552017" cy="341970"/>
          </a:xfrm>
          <a:prstGeom prst="rect">
            <a:avLst/>
          </a:prstGeom>
        </p:spPr>
      </p:pic>
      <p:pic>
        <p:nvPicPr>
          <p:cNvPr id="23" name="Рисунок 22">
            <a:extLst>
              <a:ext uri="{FF2B5EF4-FFF2-40B4-BE49-F238E27FC236}">
                <a16:creationId xmlns:a16="http://schemas.microsoft.com/office/drawing/2014/main" id="{54D5ECDD-9907-473F-A982-D59A85740CFD}"/>
              </a:ext>
            </a:extLst>
          </p:cNvPr>
          <p:cNvPicPr>
            <a:picLocks noChangeAspect="1"/>
          </p:cNvPicPr>
          <p:nvPr/>
        </p:nvPicPr>
        <p:blipFill>
          <a:blip r:embed="rId20"/>
          <a:stretch>
            <a:fillRect/>
          </a:stretch>
        </p:blipFill>
        <p:spPr>
          <a:xfrm>
            <a:off x="2374863" y="4282610"/>
            <a:ext cx="7674953" cy="1245623"/>
          </a:xfrm>
          <a:prstGeom prst="rect">
            <a:avLst/>
          </a:prstGeom>
        </p:spPr>
      </p:pic>
      <p:graphicFrame>
        <p:nvGraphicFramePr>
          <p:cNvPr id="27" name="Объект 26">
            <a:extLst>
              <a:ext uri="{FF2B5EF4-FFF2-40B4-BE49-F238E27FC236}">
                <a16:creationId xmlns:a16="http://schemas.microsoft.com/office/drawing/2014/main" id="{6B401E04-4F4D-4965-83FF-0527185B67E9}"/>
              </a:ext>
            </a:extLst>
          </p:cNvPr>
          <p:cNvGraphicFramePr>
            <a:graphicFrameLocks noChangeAspect="1"/>
          </p:cNvGraphicFramePr>
          <p:nvPr>
            <p:extLst>
              <p:ext uri="{D42A27DB-BD31-4B8C-83A1-F6EECF244321}">
                <p14:modId xmlns:p14="http://schemas.microsoft.com/office/powerpoint/2010/main" val="839272116"/>
              </p:ext>
            </p:extLst>
          </p:nvPr>
        </p:nvGraphicFramePr>
        <p:xfrm>
          <a:off x="985689" y="5416172"/>
          <a:ext cx="1657028" cy="415424"/>
        </p:xfrm>
        <a:graphic>
          <a:graphicData uri="http://schemas.openxmlformats.org/presentationml/2006/ole">
            <mc:AlternateContent xmlns:mc="http://schemas.openxmlformats.org/markup-compatibility/2006">
              <mc:Choice xmlns:v="urn:schemas-microsoft-com:vml" Requires="v">
                <p:oleObj spid="_x0000_s1110" r:id="rId21" imgW="1130300" imgH="279400" progId="Equation.3">
                  <p:embed/>
                </p:oleObj>
              </mc:Choice>
              <mc:Fallback>
                <p:oleObj r:id="rId21" imgW="1130300" imgH="27940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85689" y="5416172"/>
                        <a:ext cx="1657028" cy="415424"/>
                      </a:xfrm>
                      <a:prstGeom prst="rect">
                        <a:avLst/>
                      </a:prstGeom>
                      <a:noFill/>
                    </p:spPr>
                  </p:pic>
                </p:oleObj>
              </mc:Fallback>
            </mc:AlternateContent>
          </a:graphicData>
        </a:graphic>
      </p:graphicFrame>
    </p:spTree>
    <p:extLst>
      <p:ext uri="{BB962C8B-B14F-4D97-AF65-F5344CB8AC3E}">
        <p14:creationId xmlns:p14="http://schemas.microsoft.com/office/powerpoint/2010/main" val="40538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F95952B-1941-4426-8039-3C933B03B93C}"/>
              </a:ext>
            </a:extLst>
          </p:cNvPr>
          <p:cNvSpPr txBox="1"/>
          <p:nvPr/>
        </p:nvSpPr>
        <p:spPr>
          <a:xfrm>
            <a:off x="0" y="1154895"/>
            <a:ext cx="12204826" cy="563231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Презумпция управления позволяет рассматривать вопрос обеспечения требуемого функционирования объекта (системы) как процесс построения и накапливания соответствующих (и объекту, и среде) контуров управления (6) для каждой </a:t>
            </a:r>
            <a:r>
              <a:rPr lang="ru-RU" sz="2000" i="1" dirty="0">
                <a:effectLst/>
                <a:latin typeface="Times New Roman" panose="02020603050405020304" pitchFamily="18" charset="0"/>
                <a:ea typeface="Times New Roman" panose="02020603050405020304" pitchFamily="18" charset="0"/>
              </a:rPr>
              <a:t>функциональной системы</a:t>
            </a:r>
            <a:r>
              <a:rPr lang="ru-RU" sz="2000" dirty="0">
                <a:effectLst/>
                <a:latin typeface="Times New Roman" panose="02020603050405020304" pitchFamily="18" charset="0"/>
                <a:ea typeface="Times New Roman" panose="02020603050405020304" pitchFamily="18" charset="0"/>
              </a:rPr>
              <a:t> и, тем самым, фактически определяет </a:t>
            </a:r>
            <a:r>
              <a:rPr lang="ru-RU" sz="2000" u="sng" dirty="0">
                <a:effectLst/>
                <a:latin typeface="Times New Roman" panose="02020603050405020304" pitchFamily="18" charset="0"/>
                <a:ea typeface="Times New Roman" panose="02020603050405020304" pitchFamily="18" charset="0"/>
              </a:rPr>
              <a:t>способ организации системы</a:t>
            </a:r>
            <a:r>
              <a:rPr lang="ru-RU" sz="2000" dirty="0">
                <a:effectLst/>
                <a:latin typeface="Times New Roman" panose="02020603050405020304" pitchFamily="18" charset="0"/>
                <a:ea typeface="Times New Roman" panose="02020603050405020304" pitchFamily="18" charset="0"/>
              </a:rPr>
              <a:t> для её эффективного функционирования </a:t>
            </a:r>
            <a:r>
              <a:rPr lang="ru-RU" sz="2000" i="1" u="sng" dirty="0">
                <a:effectLst/>
                <a:latin typeface="Times New Roman" panose="02020603050405020304" pitchFamily="18" charset="0"/>
                <a:ea typeface="Times New Roman" panose="02020603050405020304" pitchFamily="18" charset="0"/>
              </a:rPr>
              <a:t>в конкретных условиях</a:t>
            </a:r>
            <a:r>
              <a:rPr lang="ru-RU" sz="2000" dirty="0">
                <a:effectLst/>
                <a:latin typeface="Times New Roman" panose="02020603050405020304" pitchFamily="18" charset="0"/>
                <a:ea typeface="Times New Roman" panose="02020603050405020304" pitchFamily="18" charset="0"/>
              </a:rPr>
              <a:t>.</a:t>
            </a:r>
          </a:p>
          <a:p>
            <a:pPr indent="450000" algn="just"/>
            <a:r>
              <a:rPr lang="ru-RU" sz="2000" dirty="0">
                <a:effectLst/>
                <a:latin typeface="Times New Roman" panose="02020603050405020304" pitchFamily="18" charset="0"/>
                <a:ea typeface="Times New Roman" panose="02020603050405020304" pitchFamily="18" charset="0"/>
              </a:rPr>
              <a:t>В таких границах рассуждений презумпция управления (кратко- презумпция) выступает как некая </a:t>
            </a:r>
            <a:r>
              <a:rPr lang="ru-RU" sz="2000" i="1" u="sng" dirty="0">
                <a:effectLst/>
                <a:latin typeface="Times New Roman" panose="02020603050405020304" pitchFamily="18" charset="0"/>
                <a:ea typeface="Times New Roman" panose="02020603050405020304" pitchFamily="18" charset="0"/>
              </a:rPr>
              <a:t>тактика </a:t>
            </a:r>
            <a:r>
              <a:rPr lang="ru-RU" sz="2000" u="sng" dirty="0">
                <a:effectLst/>
                <a:latin typeface="Times New Roman" panose="02020603050405020304" pitchFamily="18" charset="0"/>
                <a:ea typeface="Times New Roman" panose="02020603050405020304" pitchFamily="18" charset="0"/>
              </a:rPr>
              <a:t>(7) </a:t>
            </a:r>
            <a:r>
              <a:rPr lang="ru-RU" sz="2000" i="1" u="sng" dirty="0">
                <a:effectLst/>
                <a:latin typeface="Times New Roman" panose="02020603050405020304" pitchFamily="18" charset="0"/>
                <a:ea typeface="Times New Roman" panose="02020603050405020304" pitchFamily="18" charset="0"/>
              </a:rPr>
              <a:t>по обеспечению эффективности системы</a:t>
            </a:r>
            <a:r>
              <a:rPr lang="ru-RU" sz="2000" b="1"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 конкретных обстоятельствах её жизнедеятельности.</a:t>
            </a:r>
          </a:p>
          <a:p>
            <a:pPr indent="450000" algn="just"/>
            <a:r>
              <a:rPr lang="ru-RU" sz="2000" dirty="0">
                <a:effectLst/>
                <a:latin typeface="Times New Roman" panose="02020603050405020304" pitchFamily="18" charset="0"/>
                <a:ea typeface="Times New Roman" panose="02020603050405020304" pitchFamily="18" charset="0"/>
              </a:rPr>
              <a:t>Презумпция начинается с акций сохранения исходного идеального состояния системы посредством текущего добавления в систему контуров управления, обеспечивающих требуемое состояние соответствующих элементарных структурных единиц системы, то есть тех элементов и отношений, функционирование (состояние) которых не удовлетворяет требованиям. Презумпция направлена на реализацию более эффективного функционирования. </a:t>
            </a:r>
          </a:p>
          <a:p>
            <a:pPr indent="450000" algn="just"/>
            <a:r>
              <a:rPr lang="ru-RU" sz="2000" dirty="0">
                <a:effectLst/>
                <a:latin typeface="Times New Roman" panose="02020603050405020304" pitchFamily="18" charset="0"/>
                <a:ea typeface="Times New Roman" panose="02020603050405020304" pitchFamily="18" charset="0"/>
              </a:rPr>
              <a:t>Презумпцию нельзя априорно </a:t>
            </a:r>
            <a:r>
              <a:rPr lang="ru-RU" sz="2000" i="1" dirty="0">
                <a:effectLst/>
                <a:latin typeface="Times New Roman" panose="02020603050405020304" pitchFamily="18" charset="0"/>
                <a:ea typeface="Times New Roman" panose="02020603050405020304" pitchFamily="18" charset="0"/>
              </a:rPr>
              <a:t>полностью реализовать</a:t>
            </a:r>
            <a:r>
              <a:rPr lang="ru-RU" sz="2000" dirty="0">
                <a:effectLst/>
                <a:latin typeface="Times New Roman" panose="02020603050405020304" pitchFamily="18" charset="0"/>
                <a:ea typeface="Times New Roman" panose="02020603050405020304" pitchFamily="18" charset="0"/>
              </a:rPr>
              <a:t>. Этот процесс обуславливается многочисленными условиями функционирования и этим самым презумпция управления инициирует постоянный процесс повышения эффективности, модернизации и реконструкции системы. </a:t>
            </a:r>
          </a:p>
          <a:p>
            <a:pPr indent="450000" algn="just"/>
            <a:r>
              <a:rPr lang="ru-RU" sz="2000" dirty="0">
                <a:effectLst/>
                <a:latin typeface="Times New Roman" panose="02020603050405020304" pitchFamily="18" charset="0"/>
                <a:ea typeface="Times New Roman" panose="02020603050405020304" pitchFamily="18" charset="0"/>
              </a:rPr>
              <a:t>Таким образом, методологическая сущность презумпции управления заключена в её возможностях выражать и стратегию, и тактику обеспечения эффективности функционирования системы. </a:t>
            </a:r>
          </a:p>
          <a:p>
            <a:pPr indent="450000" algn="just"/>
            <a:r>
              <a:rPr lang="ru-RU" sz="2000" dirty="0">
                <a:effectLst/>
                <a:latin typeface="Times New Roman" panose="02020603050405020304" pitchFamily="18" charset="0"/>
                <a:ea typeface="Times New Roman" panose="02020603050405020304" pitchFamily="18" charset="0"/>
              </a:rPr>
              <a:t>В заключение нельзя не остановить внимание на общепризнанных условиях появления потребности использования системного анализа и некоторых условностях по применению основных терминов. </a:t>
            </a:r>
          </a:p>
        </p:txBody>
      </p:sp>
    </p:spTree>
    <p:extLst>
      <p:ext uri="{BB962C8B-B14F-4D97-AF65-F5344CB8AC3E}">
        <p14:creationId xmlns:p14="http://schemas.microsoft.com/office/powerpoint/2010/main" val="416169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8ED279E-665D-48C3-8F42-A4918E2A5EDF}"/>
              </a:ext>
            </a:extLst>
          </p:cNvPr>
          <p:cNvSpPr txBox="1"/>
          <p:nvPr/>
        </p:nvSpPr>
        <p:spPr>
          <a:xfrm>
            <a:off x="-12826" y="1154894"/>
            <a:ext cx="12204826" cy="4339650"/>
          </a:xfrm>
          <a:prstGeom prst="rect">
            <a:avLst/>
          </a:prstGeom>
          <a:noFill/>
        </p:spPr>
        <p:txBody>
          <a:bodyPr wrap="square">
            <a:spAutoFit/>
          </a:bodyPr>
          <a:lstStyle/>
          <a:p>
            <a:pPr indent="450000" algn="ctr"/>
            <a:r>
              <a:rPr lang="ru-RU" sz="2800" b="1" dirty="0">
                <a:effectLst/>
                <a:latin typeface="Times New Roman" panose="02020603050405020304" pitchFamily="18" charset="0"/>
                <a:ea typeface="Times New Roman" panose="02020603050405020304" pitchFamily="18" charset="0"/>
              </a:rPr>
              <a:t>Условия и условности</a:t>
            </a:r>
          </a:p>
          <a:p>
            <a:pPr indent="450000" algn="ctr"/>
            <a:endParaRPr lang="ru-RU" sz="2800" dirty="0">
              <a:effectLst/>
              <a:latin typeface="Times New Roman" panose="02020603050405020304" pitchFamily="18" charset="0"/>
              <a:ea typeface="Times New Roman" panose="02020603050405020304" pitchFamily="18" charset="0"/>
            </a:endParaRPr>
          </a:p>
          <a:p>
            <a:pPr indent="450000" algn="just"/>
            <a:r>
              <a:rPr lang="ru-RU" sz="2000" b="1" i="1" dirty="0">
                <a:effectLst/>
                <a:latin typeface="Times New Roman" panose="02020603050405020304" pitchFamily="18" charset="0"/>
                <a:ea typeface="Times New Roman" panose="02020603050405020304" pitchFamily="18" charset="0"/>
              </a:rPr>
              <a:t>Условия появления необходимости в системном анализе</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Эти условия обуславливаются следующим:</a:t>
            </a:r>
          </a:p>
          <a:p>
            <a:pPr indent="450000" algn="just"/>
            <a:r>
              <a:rPr lang="ru-RU" sz="2000" i="1" dirty="0">
                <a:effectLst/>
                <a:latin typeface="Times New Roman" panose="02020603050405020304" pitchFamily="18" charset="0"/>
                <a:ea typeface="Times New Roman" panose="02020603050405020304" pitchFamily="18" charset="0"/>
              </a:rPr>
              <a:t>Во-первых, </a:t>
            </a:r>
            <a:r>
              <a:rPr lang="ru-RU" sz="2000" dirty="0">
                <a:effectLst/>
                <a:latin typeface="Times New Roman" panose="02020603050405020304" pitchFamily="18" charset="0"/>
                <a:ea typeface="Times New Roman" panose="02020603050405020304" pitchFamily="18" charset="0"/>
              </a:rPr>
              <a:t>представлениями об усложнении процессов организации производства: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увеличение выпуска промышленной продукции, расширение её номенклатуры и ассортимента,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усложнение выпускаемых изделий и технологии их производства,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увеличение частоты сменяемости выпускаемых изделий и технологий,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возрастание </a:t>
            </a:r>
            <a:r>
              <a:rPr lang="ru-RU" sz="2000" dirty="0" err="1">
                <a:effectLst/>
                <a:latin typeface="Times New Roman" panose="02020603050405020304" pitchFamily="18" charset="0"/>
                <a:ea typeface="Times New Roman" panose="02020603050405020304" pitchFamily="18" charset="0"/>
              </a:rPr>
              <a:t>наукоёмкости</a:t>
            </a:r>
            <a:r>
              <a:rPr lang="ru-RU" sz="2000" dirty="0">
                <a:effectLst/>
                <a:latin typeface="Times New Roman" panose="02020603050405020304" pitchFamily="18" charset="0"/>
                <a:ea typeface="Times New Roman" panose="02020603050405020304" pitchFamily="18" charset="0"/>
              </a:rPr>
              <a:t> продукции,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развитие специализации и кооперирования производства, </a:t>
            </a:r>
          </a:p>
          <a:p>
            <a:pPr marL="457200" indent="450000" algn="just">
              <a:buAutoNum type="arabicParenR"/>
            </a:pPr>
            <a:r>
              <a:rPr lang="ru-RU" sz="2000" dirty="0">
                <a:effectLst/>
                <a:latin typeface="Times New Roman" panose="02020603050405020304" pitchFamily="18" charset="0"/>
                <a:ea typeface="Times New Roman" panose="02020603050405020304" pitchFamily="18" charset="0"/>
              </a:rPr>
              <a:t>необходимость экономии ресурсов и охраны окружающей среды.</a:t>
            </a:r>
          </a:p>
          <a:p>
            <a:pPr indent="450000" algn="just"/>
            <a:r>
              <a:rPr lang="ru-RU" sz="2000" i="1" dirty="0">
                <a:effectLst/>
                <a:latin typeface="Times New Roman" panose="02020603050405020304" pitchFamily="18" charset="0"/>
                <a:ea typeface="Times New Roman" panose="02020603050405020304" pitchFamily="18" charset="0"/>
              </a:rPr>
              <a:t>Во-вторых,</a:t>
            </a:r>
            <a:r>
              <a:rPr lang="ru-RU" sz="2000" dirty="0">
                <a:effectLst/>
                <a:latin typeface="Times New Roman" panose="02020603050405020304" pitchFamily="18" charset="0"/>
                <a:ea typeface="Times New Roman" panose="02020603050405020304" pitchFamily="18" charset="0"/>
              </a:rPr>
              <a:t> представлениями об усложнении процессов управления в связи с возрастанием роли информации в процессах управления. </a:t>
            </a:r>
            <a:endParaRPr lang="ru-RU"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212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4E3BEAD-4A0E-43ED-834F-2A29B8D78DCE}"/>
              </a:ext>
            </a:extLst>
          </p:cNvPr>
          <p:cNvSpPr txBox="1"/>
          <p:nvPr/>
        </p:nvSpPr>
        <p:spPr>
          <a:xfrm>
            <a:off x="0" y="1154895"/>
            <a:ext cx="12192000" cy="532453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Здесь выделяются так называемые информационные барьеры (по акад. В.М. Глушкову):</a:t>
            </a:r>
          </a:p>
          <a:p>
            <a:pPr indent="450000" algn="just"/>
            <a:r>
              <a:rPr lang="en-US" sz="2000"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 Первый информационный барьер (тысячелетия тому назад) – </a:t>
            </a:r>
            <a:r>
              <a:rPr lang="ru-RU" sz="2000" i="1" dirty="0">
                <a:effectLst/>
                <a:latin typeface="Times New Roman" panose="02020603050405020304" pitchFamily="18" charset="0"/>
                <a:ea typeface="Times New Roman" panose="02020603050405020304" pitchFamily="18" charset="0"/>
              </a:rPr>
              <a:t>сложность</a:t>
            </a:r>
            <a:r>
              <a:rPr lang="ru-RU" sz="2000" dirty="0">
                <a:effectLst/>
                <a:latin typeface="Times New Roman" panose="02020603050405020304" pitchFamily="18" charset="0"/>
                <a:ea typeface="Times New Roman" panose="02020603050405020304" pitchFamily="18" charset="0"/>
              </a:rPr>
              <a:t> задач управления коллективом </a:t>
            </a:r>
            <a:r>
              <a:rPr lang="ru-RU" sz="2000" i="1" dirty="0">
                <a:effectLst/>
                <a:latin typeface="Times New Roman" panose="02020603050405020304" pitchFamily="18" charset="0"/>
                <a:ea typeface="Times New Roman" panose="02020603050405020304" pitchFamily="18" charset="0"/>
              </a:rPr>
              <a:t>стала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превосходить</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способности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одного</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человека</a:t>
            </a:r>
            <a:r>
              <a:rPr lang="ru-RU" sz="2000" dirty="0">
                <a:effectLst/>
                <a:latin typeface="Times New Roman" panose="02020603050405020304" pitchFamily="18" charset="0"/>
                <a:ea typeface="Times New Roman" panose="02020603050405020304" pitchFamily="18" charset="0"/>
              </a:rPr>
              <a:t>. Произошло о</a:t>
            </a:r>
            <a:r>
              <a:rPr lang="ru-RU" sz="2000" u="sng" dirty="0">
                <a:effectLst/>
                <a:latin typeface="Times New Roman" panose="02020603050405020304" pitchFamily="18" charset="0"/>
                <a:ea typeface="Times New Roman" panose="02020603050405020304" pitchFamily="18" charset="0"/>
              </a:rPr>
              <a:t>ткрытие идей распараллеливания решения задач управления, основанных на:</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 механизме иерархической (</a:t>
            </a:r>
            <a:r>
              <a:rPr lang="ru-RU" sz="2000" i="1" dirty="0">
                <a:effectLst/>
                <a:latin typeface="Times New Roman" panose="02020603050405020304" pitchFamily="18" charset="0"/>
                <a:ea typeface="Times New Roman" panose="02020603050405020304" pitchFamily="18" charset="0"/>
              </a:rPr>
              <a:t>ярусной</a:t>
            </a:r>
            <a:r>
              <a:rPr lang="ru-RU" sz="2000" dirty="0">
                <a:effectLst/>
                <a:latin typeface="Times New Roman" panose="02020603050405020304" pitchFamily="18" charset="0"/>
                <a:ea typeface="Times New Roman" panose="02020603050405020304" pitchFamily="18" charset="0"/>
              </a:rPr>
              <a:t>) системы управления (руководитель берёт себе помощников, а помощники – для себя помощников и т.д.),</a:t>
            </a:r>
          </a:p>
          <a:p>
            <a:pPr indent="450000" algn="just"/>
            <a:r>
              <a:rPr lang="ru-RU" sz="2000" dirty="0">
                <a:effectLst/>
                <a:latin typeface="Times New Roman" panose="02020603050405020304" pitchFamily="18" charset="0"/>
                <a:ea typeface="Times New Roman" panose="02020603050405020304" pitchFamily="18" charset="0"/>
              </a:rPr>
              <a:t>- механизме товарно-денежных (рыночных) отношений, которые организуют не только распределение товаров, но и являются регулятором производства (производства, распределения, обмена и потребления).</a:t>
            </a:r>
          </a:p>
          <a:p>
            <a:pPr indent="450000" algn="just"/>
            <a:r>
              <a:rPr lang="ru-RU" sz="2000" dirty="0">
                <a:effectLst/>
                <a:latin typeface="Times New Roman" panose="02020603050405020304" pitchFamily="18" charset="0"/>
                <a:ea typeface="Times New Roman" panose="02020603050405020304" pitchFamily="18" charset="0"/>
              </a:rPr>
              <a:t>II. Второй информационный барьер – </a:t>
            </a:r>
            <a:r>
              <a:rPr lang="ru-RU" sz="2000" i="1" dirty="0">
                <a:effectLst/>
                <a:latin typeface="Times New Roman" panose="02020603050405020304" pitchFamily="18" charset="0"/>
                <a:ea typeface="Times New Roman" panose="02020603050405020304" pitchFamily="18" charset="0"/>
              </a:rPr>
              <a:t>ограниченная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способность</a:t>
            </a:r>
            <a:r>
              <a:rPr lang="ru-RU" sz="2000" dirty="0">
                <a:effectLst/>
                <a:latin typeface="Times New Roman" panose="02020603050405020304" pitchFamily="18" charset="0"/>
                <a:ea typeface="Times New Roman" panose="02020603050405020304" pitchFamily="18" charset="0"/>
              </a:rPr>
              <a:t> к </a:t>
            </a:r>
            <a:r>
              <a:rPr lang="ru-RU" sz="2000" i="1" dirty="0">
                <a:effectLst/>
                <a:latin typeface="Times New Roman" panose="02020603050405020304" pitchFamily="18" charset="0"/>
                <a:ea typeface="Times New Roman" panose="02020603050405020304" pitchFamily="18" charset="0"/>
              </a:rPr>
              <a:t>переработке</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информации</a:t>
            </a:r>
            <a:r>
              <a:rPr lang="ru-RU" sz="2000" dirty="0">
                <a:effectLst/>
                <a:latin typeface="Times New Roman" panose="02020603050405020304" pitchFamily="18" charset="0"/>
                <a:ea typeface="Times New Roman" panose="02020603050405020304" pitchFamily="18" charset="0"/>
              </a:rPr>
              <a:t> у всего населения страны. Возникают </a:t>
            </a:r>
            <a:r>
              <a:rPr lang="ru-RU" sz="2000" u="sng" dirty="0">
                <a:effectLst/>
                <a:latin typeface="Times New Roman" panose="02020603050405020304" pitchFamily="18" charset="0"/>
                <a:ea typeface="Times New Roman" panose="02020603050405020304" pitchFamily="18" charset="0"/>
              </a:rPr>
              <a:t>потребности изменения технологии сбора и обработки экономической информации </a:t>
            </a:r>
            <a:r>
              <a:rPr lang="ru-RU" sz="2000" dirty="0">
                <a:effectLst/>
                <a:latin typeface="Times New Roman" panose="02020603050405020304" pitchFamily="18" charset="0"/>
                <a:ea typeface="Times New Roman" panose="02020603050405020304" pitchFamily="18" charset="0"/>
              </a:rPr>
              <a:t>в связи с тем, что сложность задач управления экономикой растёт быстрее числа занятых в ней людей и без изменения методов обработки информации, возможна опасность занятости в сфере управления всего населения страны. Эти потребности привели к открытию двух идей:</a:t>
            </a:r>
          </a:p>
          <a:p>
            <a:pPr indent="450000" algn="just"/>
            <a:r>
              <a:rPr lang="ru-RU" sz="2000" dirty="0">
                <a:effectLst/>
                <a:latin typeface="Times New Roman" panose="02020603050405020304" pitchFamily="18" charset="0"/>
                <a:ea typeface="Times New Roman" panose="02020603050405020304" pitchFamily="18" charset="0"/>
              </a:rPr>
              <a:t>- </a:t>
            </a:r>
            <a:r>
              <a:rPr lang="ru-RU" sz="2000" u="sng" dirty="0">
                <a:effectLst/>
                <a:latin typeface="Times New Roman" panose="02020603050405020304" pitchFamily="18" charset="0"/>
                <a:ea typeface="Times New Roman" panose="02020603050405020304" pitchFamily="18" charset="0"/>
              </a:rPr>
              <a:t>идеи создания АСУ</a:t>
            </a:r>
            <a:r>
              <a:rPr lang="ru-RU" sz="2000" dirty="0">
                <a:effectLst/>
                <a:latin typeface="Times New Roman" panose="02020603050405020304" pitchFamily="18" charset="0"/>
                <a:ea typeface="Times New Roman" panose="02020603050405020304" pitchFamily="18" charset="0"/>
              </a:rPr>
              <a:t> и разработки методов организации процессов коллективного принятия управленческих решений,</a:t>
            </a:r>
          </a:p>
          <a:p>
            <a:pPr indent="450000" algn="just"/>
            <a:r>
              <a:rPr lang="ru-RU" sz="2000" dirty="0">
                <a:effectLst/>
                <a:latin typeface="Times New Roman" panose="02020603050405020304" pitchFamily="18" charset="0"/>
                <a:ea typeface="Times New Roman" panose="02020603050405020304" pitchFamily="18" charset="0"/>
              </a:rPr>
              <a:t>- </a:t>
            </a:r>
            <a:r>
              <a:rPr lang="ru-RU" sz="2000" u="sng" dirty="0">
                <a:effectLst/>
                <a:latin typeface="Times New Roman" panose="02020603050405020304" pitchFamily="18" charset="0"/>
                <a:ea typeface="Times New Roman" panose="02020603050405020304" pitchFamily="18" charset="0"/>
              </a:rPr>
              <a:t>идеи управления ходом научно-технического  прогресса</a:t>
            </a:r>
            <a:r>
              <a:rPr lang="ru-RU" sz="2000" dirty="0">
                <a:effectLst/>
                <a:latin typeface="Times New Roman" panose="02020603050405020304" pitchFamily="18" charset="0"/>
                <a:ea typeface="Times New Roman" panose="02020603050405020304" pitchFamily="18" charset="0"/>
              </a:rPr>
              <a:t>  и  прогнозирования его социально-экономических последствий в любой стране независимо от её политической ориентации.</a:t>
            </a:r>
          </a:p>
        </p:txBody>
      </p:sp>
    </p:spTree>
    <p:extLst>
      <p:ext uri="{BB962C8B-B14F-4D97-AF65-F5344CB8AC3E}">
        <p14:creationId xmlns:p14="http://schemas.microsoft.com/office/powerpoint/2010/main" val="319610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DFFF37A-6D71-46B1-9B9E-860C2021866C}"/>
              </a:ext>
            </a:extLst>
          </p:cNvPr>
          <p:cNvSpPr txBox="1"/>
          <p:nvPr/>
        </p:nvSpPr>
        <p:spPr>
          <a:xfrm>
            <a:off x="321011" y="2098477"/>
            <a:ext cx="10684213" cy="3108543"/>
          </a:xfrm>
          <a:prstGeom prst="rect">
            <a:avLst/>
          </a:prstGeom>
          <a:noFill/>
        </p:spPr>
        <p:txBody>
          <a:bodyPr wrap="square">
            <a:spAutoFit/>
          </a:bodyPr>
          <a:lstStyle/>
          <a:p>
            <a:pPr indent="450000" algn="just"/>
            <a:r>
              <a:rPr lang="ru-RU" sz="2800" i="1" dirty="0">
                <a:effectLst/>
                <a:latin typeface="Times New Roman" panose="02020603050405020304" pitchFamily="18" charset="0"/>
                <a:ea typeface="Times New Roman" panose="02020603050405020304" pitchFamily="18" charset="0"/>
              </a:rPr>
              <a:t>В-третьих,</a:t>
            </a:r>
            <a:r>
              <a:rPr lang="ru-RU" sz="2800" dirty="0">
                <a:effectLst/>
                <a:latin typeface="Times New Roman" panose="02020603050405020304" pitchFamily="18" charset="0"/>
                <a:ea typeface="Times New Roman" panose="02020603050405020304" pitchFamily="18" charset="0"/>
              </a:rPr>
              <a:t> существом особенностей экономических объектов, связанных с наличием человека как активного элемента в контурах их функционирования.</a:t>
            </a:r>
          </a:p>
          <a:p>
            <a:pPr indent="450000" algn="just"/>
            <a:endParaRPr lang="ru-RU" sz="2800" dirty="0">
              <a:effectLst/>
              <a:latin typeface="Times New Roman" panose="02020603050405020304" pitchFamily="18" charset="0"/>
              <a:ea typeface="Times New Roman" panose="02020603050405020304" pitchFamily="18" charset="0"/>
            </a:endParaRPr>
          </a:p>
          <a:p>
            <a:pPr indent="450000" algn="just"/>
            <a:r>
              <a:rPr lang="ru-RU" sz="2800" i="1" dirty="0">
                <a:effectLst/>
                <a:latin typeface="Times New Roman" panose="02020603050405020304" pitchFamily="18" charset="0"/>
                <a:ea typeface="Times New Roman" panose="02020603050405020304" pitchFamily="18" charset="0"/>
              </a:rPr>
              <a:t>В-четвёртых</a:t>
            </a:r>
            <a:r>
              <a:rPr lang="ru-RU" sz="2800" dirty="0">
                <a:effectLst/>
                <a:latin typeface="Times New Roman" panose="02020603050405020304" pitchFamily="18" charset="0"/>
                <a:ea typeface="Times New Roman" panose="02020603050405020304" pitchFamily="18" charset="0"/>
              </a:rPr>
              <a:t>, сложностями формализации процессов анализа обстоятельств, акций по организации процессов принятия решений и собственно процессов принятия решений.</a:t>
            </a:r>
          </a:p>
        </p:txBody>
      </p:sp>
    </p:spTree>
    <p:extLst>
      <p:ext uri="{BB962C8B-B14F-4D97-AF65-F5344CB8AC3E}">
        <p14:creationId xmlns:p14="http://schemas.microsoft.com/office/powerpoint/2010/main" val="135188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B666A96-163F-4E0F-97C7-AD7F5ECC7350}"/>
              </a:ext>
            </a:extLst>
          </p:cNvPr>
          <p:cNvSpPr txBox="1"/>
          <p:nvPr/>
        </p:nvSpPr>
        <p:spPr>
          <a:xfrm>
            <a:off x="0" y="1154894"/>
            <a:ext cx="12204826" cy="5632311"/>
          </a:xfrm>
          <a:prstGeom prst="rect">
            <a:avLst/>
          </a:prstGeom>
          <a:noFill/>
        </p:spPr>
        <p:txBody>
          <a:bodyPr wrap="square">
            <a:spAutoFit/>
          </a:bodyPr>
          <a:lstStyle/>
          <a:p>
            <a:pPr indent="450000" algn="just"/>
            <a:r>
              <a:rPr lang="ru-RU" sz="2000" b="1" i="1" dirty="0">
                <a:effectLst/>
                <a:latin typeface="Times New Roman" panose="02020603050405020304" pitchFamily="18" charset="0"/>
                <a:ea typeface="Times New Roman" panose="02020603050405020304" pitchFamily="18" charset="0"/>
              </a:rPr>
              <a:t>Условности использования основных терминов</a:t>
            </a:r>
            <a:r>
              <a:rPr lang="ru-RU" sz="2000" i="1"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Существует ряд допущений по применимости основных терминов. В частности, это касается таких понятий, как </a:t>
            </a:r>
            <a:r>
              <a:rPr lang="ru-RU" sz="2000" i="1" dirty="0">
                <a:effectLst/>
                <a:latin typeface="Times New Roman" panose="02020603050405020304" pitchFamily="18" charset="0"/>
                <a:ea typeface="Times New Roman" panose="02020603050405020304" pitchFamily="18" charset="0"/>
              </a:rPr>
              <a:t>процесс управления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формирование управляющих воздействий</a:t>
            </a:r>
            <a:r>
              <a:rPr lang="ru-RU" sz="2000" dirty="0">
                <a:effectLst/>
                <a:latin typeface="Times New Roman" panose="02020603050405020304" pitchFamily="18" charset="0"/>
                <a:ea typeface="Times New Roman" panose="02020603050405020304" pitchFamily="18" charset="0"/>
              </a:rPr>
              <a:t> и процессы </a:t>
            </a:r>
            <a:r>
              <a:rPr lang="ru-RU" sz="2000" i="1" dirty="0">
                <a:effectLst/>
                <a:latin typeface="Times New Roman" panose="02020603050405020304" pitchFamily="18" charset="0"/>
                <a:ea typeface="Times New Roman" panose="02020603050405020304" pitchFamily="18" charset="0"/>
              </a:rPr>
              <a:t>принятия управленческих решений</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Принято считать термин </a:t>
            </a:r>
            <a:r>
              <a:rPr lang="ru-RU" sz="2000" i="1" dirty="0">
                <a:effectLst/>
                <a:latin typeface="Times New Roman" panose="02020603050405020304" pitchFamily="18" charset="0"/>
                <a:ea typeface="Times New Roman" panose="02020603050405020304" pitchFamily="18" charset="0"/>
              </a:rPr>
              <a:t>процесс управления</a:t>
            </a:r>
            <a:r>
              <a:rPr lang="ru-RU" sz="2000" dirty="0">
                <a:effectLst/>
                <a:latin typeface="Times New Roman" panose="02020603050405020304" pitchFamily="18" charset="0"/>
                <a:ea typeface="Times New Roman" panose="02020603050405020304" pitchFamily="18" charset="0"/>
              </a:rPr>
              <a:t> универсально применимым как к «простым», так и сложным системам, в которых к объектам управления могут относиться и инженерные и интеллектуальные объекты. </a:t>
            </a:r>
          </a:p>
          <a:p>
            <a:pPr indent="450000" algn="just"/>
            <a:r>
              <a:rPr lang="ru-RU" sz="2000" dirty="0">
                <a:effectLst/>
                <a:latin typeface="Times New Roman" panose="02020603050405020304" pitchFamily="18" charset="0"/>
                <a:ea typeface="Times New Roman" panose="02020603050405020304" pitchFamily="18" charset="0"/>
              </a:rPr>
              <a:t>Термин </a:t>
            </a:r>
            <a:r>
              <a:rPr lang="ru-RU" sz="2000" i="1" dirty="0">
                <a:effectLst/>
                <a:latin typeface="Times New Roman" panose="02020603050405020304" pitchFamily="18" charset="0"/>
                <a:ea typeface="Times New Roman" panose="02020603050405020304" pitchFamily="18" charset="0"/>
              </a:rPr>
              <a:t>формирование управляющих воздействий</a:t>
            </a:r>
            <a:r>
              <a:rPr lang="ru-RU" sz="2000" dirty="0">
                <a:effectLst/>
                <a:latin typeface="Times New Roman" panose="02020603050405020304" pitchFamily="18" charset="0"/>
                <a:ea typeface="Times New Roman" panose="02020603050405020304" pitchFamily="18" charset="0"/>
              </a:rPr>
              <a:t>, как правило,</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используется в тех системах, в которых объектами управления являются исключительно инженерные объекты (системы) в соответствующих контурах автоматического или автоматизированного управления.</a:t>
            </a:r>
          </a:p>
          <a:p>
            <a:pPr indent="450000" algn="just"/>
            <a:r>
              <a:rPr lang="ru-RU" sz="2000" dirty="0">
                <a:effectLst/>
                <a:latin typeface="Times New Roman" panose="02020603050405020304" pitchFamily="18" charset="0"/>
                <a:ea typeface="Times New Roman" panose="02020603050405020304" pitchFamily="18" charset="0"/>
              </a:rPr>
              <a:t>Термин </a:t>
            </a:r>
            <a:r>
              <a:rPr lang="ru-RU" sz="2000" i="1" dirty="0">
                <a:effectLst/>
                <a:latin typeface="Times New Roman" panose="02020603050405020304" pitchFamily="18" charset="0"/>
                <a:ea typeface="Times New Roman" panose="02020603050405020304" pitchFamily="18" charset="0"/>
              </a:rPr>
              <a:t>принятие управленческих решений</a:t>
            </a:r>
            <a:r>
              <a:rPr lang="ru-RU" sz="2000" dirty="0">
                <a:effectLst/>
                <a:latin typeface="Times New Roman" panose="02020603050405020304" pitchFamily="18" charset="0"/>
                <a:ea typeface="Times New Roman" panose="02020603050405020304" pitchFamily="18" charset="0"/>
              </a:rPr>
              <a:t> или, попросту,</a:t>
            </a:r>
            <a:r>
              <a:rPr lang="ru-RU" sz="2000" i="1" dirty="0">
                <a:effectLst/>
                <a:latin typeface="Times New Roman" panose="02020603050405020304" pitchFamily="18" charset="0"/>
                <a:ea typeface="Times New Roman" panose="02020603050405020304" pitchFamily="18" charset="0"/>
              </a:rPr>
              <a:t> принятие решений</a:t>
            </a:r>
            <a:r>
              <a:rPr lang="ru-RU" sz="2000" dirty="0">
                <a:effectLst/>
                <a:latin typeface="Times New Roman" panose="02020603050405020304" pitchFamily="18" charset="0"/>
                <a:ea typeface="Times New Roman" panose="02020603050405020304" pitchFamily="18" charset="0"/>
              </a:rPr>
              <a:t>, по сути выражающий процесс формирования управляющих воздействий</a:t>
            </a:r>
            <a:r>
              <a:rPr lang="ru-RU" sz="2000" i="1" dirty="0">
                <a:effectLst/>
                <a:latin typeface="Times New Roman" panose="02020603050405020304" pitchFamily="18" charset="0"/>
                <a:ea typeface="Times New Roman" panose="02020603050405020304" pitchFamily="18" charset="0"/>
              </a:rPr>
              <a:t> </a:t>
            </a:r>
            <a:r>
              <a:rPr lang="ru-RU" sz="2000" b="1" i="1" dirty="0">
                <a:effectLst/>
                <a:latin typeface="Times New Roman" panose="02020603050405020304" pitchFamily="18" charset="0"/>
                <a:ea typeface="Times New Roman" panose="02020603050405020304" pitchFamily="18" charset="0"/>
              </a:rPr>
              <a:t>в функциональных системах</a:t>
            </a:r>
            <a:r>
              <a:rPr lang="ru-RU" sz="2000" dirty="0">
                <a:effectLst/>
                <a:latin typeface="Times New Roman" panose="02020603050405020304" pitchFamily="18" charset="0"/>
                <a:ea typeface="Times New Roman" panose="02020603050405020304" pitchFamily="18" charset="0"/>
              </a:rPr>
              <a:t>, обычно</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используется тогда, когда объектами управления являются либо интеллектуальные объекты, либо взаимодействующие структуры интеллектуальных и инженерных объектов, то есть </a:t>
            </a:r>
            <a:r>
              <a:rPr lang="ru-RU" sz="2000" b="1" i="1" dirty="0">
                <a:effectLst/>
                <a:latin typeface="Times New Roman" panose="02020603050405020304" pitchFamily="18" charset="0"/>
                <a:ea typeface="Times New Roman" panose="02020603050405020304" pitchFamily="18" charset="0"/>
              </a:rPr>
              <a:t>сложные системы</a:t>
            </a:r>
            <a:r>
              <a:rPr lang="ru-RU" sz="2000" dirty="0">
                <a:effectLst/>
                <a:latin typeface="Times New Roman" panose="02020603050405020304" pitchFamily="18" charset="0"/>
                <a:ea typeface="Times New Roman" panose="02020603050405020304" pitchFamily="18" charset="0"/>
              </a:rPr>
              <a:t>.</a:t>
            </a:r>
          </a:p>
          <a:p>
            <a:pPr indent="450000" algn="just"/>
            <a:r>
              <a:rPr lang="ru-RU" sz="2000" dirty="0">
                <a:effectLst/>
                <a:latin typeface="Times New Roman" panose="02020603050405020304" pitchFamily="18" charset="0"/>
                <a:ea typeface="Times New Roman" panose="02020603050405020304" pitchFamily="18" charset="0"/>
              </a:rPr>
              <a:t>Наконец, принципиально важным является:</a:t>
            </a:r>
          </a:p>
          <a:p>
            <a:pPr indent="450000" algn="just"/>
            <a:r>
              <a:rPr lang="ru-RU" sz="2000" dirty="0">
                <a:effectLst/>
                <a:latin typeface="Times New Roman" panose="02020603050405020304" pitchFamily="18" charset="0"/>
                <a:ea typeface="Times New Roman" panose="02020603050405020304" pitchFamily="18" charset="0"/>
              </a:rPr>
              <a:t>1) системный анализ имеет отношение исключительно к функционированию сложных систем;</a:t>
            </a:r>
            <a:r>
              <a:rPr lang="ru-RU" sz="2000" b="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2) в системном анализе как научном направлении по разрешению проблемных ситуаций в функционирующих сложных объектах </a:t>
            </a:r>
            <a:r>
              <a:rPr lang="ru-RU" sz="2000" i="1" dirty="0">
                <a:effectLst/>
                <a:latin typeface="Times New Roman" panose="02020603050405020304" pitchFamily="18" charset="0"/>
                <a:ea typeface="Times New Roman" panose="02020603050405020304" pitchFamily="18" charset="0"/>
              </a:rPr>
              <a:t>цели обеспечения требуемого функционирования достигаются исключительно посредством организации адекватных процессов принятия управленческих решений</a:t>
            </a:r>
            <a:r>
              <a:rPr lang="ru-RU"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245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0117F17E-DDBA-41D6-B6ED-B50CFFD21055}"/>
              </a:ext>
            </a:extLst>
          </p:cNvPr>
          <p:cNvSpPr txBox="1"/>
          <p:nvPr/>
        </p:nvSpPr>
        <p:spPr>
          <a:xfrm>
            <a:off x="762072" y="2604315"/>
            <a:ext cx="10405281" cy="3046988"/>
          </a:xfrm>
          <a:prstGeom prst="rect">
            <a:avLst/>
          </a:prstGeom>
          <a:noFill/>
        </p:spPr>
        <p:txBody>
          <a:bodyPr wrap="square">
            <a:spAutoFit/>
          </a:bodyPr>
          <a:lstStyle/>
          <a:p>
            <a:pPr indent="360000" algn="just"/>
            <a:r>
              <a:rPr lang="ru-RU" sz="3200" dirty="0">
                <a:effectLst/>
                <a:latin typeface="Times New Roman" panose="02020603050405020304" pitchFamily="18" charset="0"/>
                <a:ea typeface="Times New Roman" panose="02020603050405020304" pitchFamily="18" charset="0"/>
              </a:rPr>
              <a:t>Методологическая сущность презумпции управления раскрывается не только её местом и ролью в обеспечении эффективного функционирования, но и в вопросах формирования представлений о сложности системы. </a:t>
            </a:r>
          </a:p>
          <a:p>
            <a:pPr indent="360000" algn="just"/>
            <a:r>
              <a:rPr lang="ru-RU" sz="3200" dirty="0">
                <a:effectLst/>
                <a:latin typeface="Times New Roman" panose="02020603050405020304" pitchFamily="18" charset="0"/>
                <a:ea typeface="Times New Roman" panose="02020603050405020304" pitchFamily="18" charset="0"/>
              </a:rPr>
              <a:t>Представление о сложности традиционно раскрывается классификациями и типажом задач управления</a:t>
            </a:r>
            <a:endParaRPr lang="ru-RU" sz="3200" dirty="0"/>
          </a:p>
        </p:txBody>
      </p:sp>
    </p:spTree>
    <p:extLst>
      <p:ext uri="{BB962C8B-B14F-4D97-AF65-F5344CB8AC3E}">
        <p14:creationId xmlns:p14="http://schemas.microsoft.com/office/powerpoint/2010/main" val="159556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7A38A5B-921B-437B-8662-74C9814559DD}"/>
              </a:ext>
            </a:extLst>
          </p:cNvPr>
          <p:cNvSpPr txBox="1"/>
          <p:nvPr/>
        </p:nvSpPr>
        <p:spPr>
          <a:xfrm>
            <a:off x="0" y="1154894"/>
            <a:ext cx="12192000" cy="4216539"/>
          </a:xfrm>
          <a:prstGeom prst="rect">
            <a:avLst/>
          </a:prstGeom>
          <a:noFill/>
        </p:spPr>
        <p:txBody>
          <a:bodyPr wrap="square">
            <a:spAutoFit/>
          </a:bodyPr>
          <a:lstStyle/>
          <a:p>
            <a:pPr algn="ctr"/>
            <a:r>
              <a:rPr lang="ru-RU" sz="2800" b="1" dirty="0">
                <a:effectLst/>
                <a:latin typeface="Times New Roman" panose="02020603050405020304" pitchFamily="18" charset="0"/>
                <a:ea typeface="Times New Roman" panose="02020603050405020304" pitchFamily="18" charset="0"/>
                <a:cs typeface="Times New Roman" panose="02020603050405020304" pitchFamily="18" charset="0"/>
              </a:rPr>
              <a:t>Традиционные</a:t>
            </a:r>
            <a:r>
              <a:rPr lang="ru-RU"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800" b="1" dirty="0">
                <a:effectLst/>
                <a:latin typeface="Times New Roman" panose="02020603050405020304" pitchFamily="18" charset="0"/>
                <a:ea typeface="Times New Roman" panose="02020603050405020304" pitchFamily="18" charset="0"/>
                <a:cs typeface="Times New Roman" panose="02020603050405020304" pitchFamily="18" charset="0"/>
              </a:rPr>
              <a:t>классификации</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0000" algn="just"/>
            <a:r>
              <a:rPr lang="ru-RU" sz="2000" b="1" i="1" dirty="0">
                <a:effectLst/>
                <a:latin typeface="Times New Roman" panose="02020603050405020304" pitchFamily="18" charset="0"/>
                <a:ea typeface="Times New Roman" panose="02020603050405020304" pitchFamily="18" charset="0"/>
                <a:cs typeface="Times New Roman" panose="02020603050405020304" pitchFamily="18" charset="0"/>
              </a:rPr>
              <a:t>Классификация по масштабу управляемой системы</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Различают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малые</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большие (сложные)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системы. Многообразие определений большой системы представляется формулировкой о том, что система, описание которой не сводится к описанию одного ее элемента с указанием общего числа таких элементов, называется большой или сложной системой. Большинство народнохозяйственных объектов являются носителями одновременно особенностей и малых и больших систем. В зависимости от степени детализации состава объекта, вплоть до представлений об элементах, и глубины исследования закономерностей их функционирования, особенности изменяются в сторону характерных черт либо больших, либо малых систем. Поэтому при организации управляющих процессов должны быть согласованы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структура</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объекта управления и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функции</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управляющей системы, а при организации процессов моделирования - должны существовать различные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возможности</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представления</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управляющего устройства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адекватно структурам объекта управления</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58693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E27AFD8-299D-46CE-9231-C814CC79AB3E}"/>
              </a:ext>
            </a:extLst>
          </p:cNvPr>
          <p:cNvSpPr txBox="1"/>
          <p:nvPr/>
        </p:nvSpPr>
        <p:spPr>
          <a:xfrm>
            <a:off x="-12826" y="1154894"/>
            <a:ext cx="12204826" cy="5016758"/>
          </a:xfrm>
          <a:prstGeom prst="rect">
            <a:avLst/>
          </a:prstGeom>
          <a:noFill/>
        </p:spPr>
        <p:txBody>
          <a:bodyPr wrap="square">
            <a:spAutoFit/>
          </a:bodyPr>
          <a:lstStyle/>
          <a:p>
            <a:pPr indent="360000" algn="just"/>
            <a:r>
              <a:rPr lang="ru-RU" sz="2000" b="1" i="1" dirty="0">
                <a:effectLst/>
                <a:latin typeface="Times New Roman" panose="02020603050405020304" pitchFamily="18" charset="0"/>
                <a:ea typeface="Times New Roman" panose="02020603050405020304" pitchFamily="18" charset="0"/>
              </a:rPr>
              <a:t>Классификация по характеру функционирования управляющих систем</a:t>
            </a:r>
            <a:r>
              <a:rPr lang="ru-RU" sz="2000" i="1" dirty="0">
                <a:effectLst/>
                <a:latin typeface="Times New Roman" panose="02020603050405020304" pitchFamily="18" charset="0"/>
                <a:ea typeface="Times New Roman" panose="02020603050405020304" pitchFamily="18" charset="0"/>
              </a:rPr>
              <a:t>. </a:t>
            </a:r>
            <a:endParaRPr lang="en-US" sz="2000" i="1"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Характер функционирования связывается с </a:t>
            </a:r>
            <a:r>
              <a:rPr lang="ru-RU" sz="2000" b="1" dirty="0">
                <a:effectLst/>
                <a:latin typeface="Times New Roman" panose="02020603050405020304" pitchFamily="18" charset="0"/>
                <a:ea typeface="Times New Roman" panose="02020603050405020304" pitchFamily="18" charset="0"/>
              </a:rPr>
              <a:t>целями</a:t>
            </a:r>
            <a:r>
              <a:rPr lang="ru-RU" sz="2000" dirty="0">
                <a:effectLst/>
                <a:latin typeface="Times New Roman" panose="02020603050405020304" pitchFamily="18" charset="0"/>
                <a:ea typeface="Times New Roman" panose="02020603050405020304" pitchFamily="18" charset="0"/>
              </a:rPr>
              <a:t> и </a:t>
            </a:r>
            <a:r>
              <a:rPr lang="ru-RU" sz="2000" b="1" dirty="0">
                <a:effectLst/>
                <a:latin typeface="Times New Roman" panose="02020603050405020304" pitchFamily="18" charset="0"/>
                <a:ea typeface="Times New Roman" panose="02020603050405020304" pitchFamily="18" charset="0"/>
              </a:rPr>
              <a:t>критериями</a:t>
            </a:r>
            <a:r>
              <a:rPr lang="ru-RU" sz="2000" dirty="0">
                <a:effectLst/>
                <a:latin typeface="Times New Roman" panose="02020603050405020304" pitchFamily="18" charset="0"/>
                <a:ea typeface="Times New Roman" panose="02020603050405020304" pitchFamily="18" charset="0"/>
              </a:rPr>
              <a:t> задачи управления. Возможно использование нескольких видов такой связи. Исследовано непосредственное отражение критерия в характер функционирования. Оно привело к выделению классов: </a:t>
            </a:r>
          </a:p>
          <a:p>
            <a:pPr indent="360000" algn="just"/>
            <a:r>
              <a:rPr lang="ru-RU" sz="2000" dirty="0">
                <a:effectLst/>
                <a:latin typeface="Times New Roman" panose="02020603050405020304" pitchFamily="18" charset="0"/>
                <a:ea typeface="Times New Roman" panose="02020603050405020304" pitchFamily="18" charset="0"/>
              </a:rPr>
              <a:t>1. </a:t>
            </a:r>
            <a:r>
              <a:rPr lang="ru-RU" sz="2000" b="1" dirty="0">
                <a:effectLst/>
                <a:latin typeface="Times New Roman" panose="02020603050405020304" pitchFamily="18" charset="0"/>
                <a:ea typeface="Times New Roman" panose="02020603050405020304" pitchFamily="18" charset="0"/>
              </a:rPr>
              <a:t>Системы авторегулирования</a:t>
            </a:r>
            <a:r>
              <a:rPr lang="ru-RU" sz="2000" dirty="0">
                <a:effectLst/>
                <a:latin typeface="Times New Roman" panose="02020603050405020304" pitchFamily="18" charset="0"/>
                <a:ea typeface="Times New Roman" panose="02020603050405020304" pitchFamily="18" charset="0"/>
              </a:rPr>
              <a:t>. В них </a:t>
            </a:r>
            <a:r>
              <a:rPr lang="ru-RU" sz="2000" i="1" dirty="0">
                <a:effectLst/>
                <a:latin typeface="Times New Roman" panose="02020603050405020304" pitchFamily="18" charset="0"/>
                <a:ea typeface="Times New Roman" panose="02020603050405020304" pitchFamily="18" charset="0"/>
              </a:rPr>
              <a:t>формируются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воздействия</a:t>
            </a:r>
            <a:r>
              <a:rPr lang="ru-RU" sz="2000" dirty="0">
                <a:effectLst/>
                <a:latin typeface="Times New Roman" panose="02020603050405020304" pitchFamily="18" charset="0"/>
                <a:ea typeface="Times New Roman" panose="02020603050405020304" pitchFamily="18" charset="0"/>
              </a:rPr>
              <a:t> для </a:t>
            </a:r>
            <a:r>
              <a:rPr lang="ru-RU" sz="2000" i="1" dirty="0">
                <a:effectLst/>
                <a:latin typeface="Times New Roman" panose="02020603050405020304" pitchFamily="18" charset="0"/>
                <a:ea typeface="Times New Roman" panose="02020603050405020304" pitchFamily="18" charset="0"/>
              </a:rPr>
              <a:t>поддержания</a:t>
            </a:r>
            <a:r>
              <a:rPr lang="ru-RU" sz="2000" dirty="0">
                <a:effectLst/>
                <a:latin typeface="Times New Roman" panose="02020603050405020304" pitchFamily="18" charset="0"/>
                <a:ea typeface="Times New Roman" panose="02020603050405020304" pitchFamily="18" charset="0"/>
              </a:rPr>
              <a:t> определенных </a:t>
            </a:r>
            <a:r>
              <a:rPr lang="ru-RU" sz="2000" i="1" dirty="0">
                <a:effectLst/>
                <a:latin typeface="Times New Roman" panose="02020603050405020304" pitchFamily="18" charset="0"/>
                <a:ea typeface="Times New Roman" panose="02020603050405020304" pitchFamily="18" charset="0"/>
              </a:rPr>
              <a:t>уровней</a:t>
            </a:r>
            <a:r>
              <a:rPr lang="ru-RU" sz="2000" dirty="0">
                <a:effectLst/>
                <a:latin typeface="Times New Roman" panose="02020603050405020304" pitchFamily="18" charset="0"/>
                <a:ea typeface="Times New Roman" panose="02020603050405020304" pitchFamily="18" charset="0"/>
              </a:rPr>
              <a:t> некоторых </a:t>
            </a:r>
            <a:r>
              <a:rPr lang="ru-RU" sz="2000" i="1" dirty="0">
                <a:effectLst/>
                <a:latin typeface="Times New Roman" panose="02020603050405020304" pitchFamily="18" charset="0"/>
                <a:ea typeface="Times New Roman" panose="02020603050405020304" pitchFamily="18" charset="0"/>
              </a:rPr>
              <a:t>целевых параметров</a:t>
            </a:r>
            <a:r>
              <a:rPr lang="ru-RU" sz="2000" dirty="0">
                <a:effectLst/>
                <a:latin typeface="Times New Roman" panose="02020603050405020304" pitchFamily="18" charset="0"/>
                <a:ea typeface="Times New Roman" panose="02020603050405020304" pitchFamily="18" charset="0"/>
              </a:rPr>
              <a:t>.</a:t>
            </a:r>
          </a:p>
          <a:p>
            <a:pPr indent="360000" algn="just"/>
            <a:r>
              <a:rPr lang="ru-RU" sz="2000" dirty="0">
                <a:effectLst/>
                <a:latin typeface="Times New Roman" panose="02020603050405020304" pitchFamily="18" charset="0"/>
                <a:ea typeface="Times New Roman" panose="02020603050405020304" pitchFamily="18" charset="0"/>
              </a:rPr>
              <a:t>2. </a:t>
            </a:r>
            <a:r>
              <a:rPr lang="ru-RU" sz="2000" b="1" dirty="0">
                <a:effectLst/>
                <a:latin typeface="Times New Roman" panose="02020603050405020304" pitchFamily="18" charset="0"/>
                <a:ea typeface="Times New Roman" panose="02020603050405020304" pitchFamily="18" charset="0"/>
              </a:rPr>
              <a:t>Оптимальные и экстремальные системы</a:t>
            </a:r>
            <a:r>
              <a:rPr lang="ru-RU" sz="2000" dirty="0">
                <a:effectLst/>
                <a:latin typeface="Times New Roman" panose="02020603050405020304" pitchFamily="18" charset="0"/>
                <a:ea typeface="Times New Roman" panose="02020603050405020304" pitchFamily="18" charset="0"/>
              </a:rPr>
              <a:t>. Они </a:t>
            </a:r>
            <a:r>
              <a:rPr lang="ru-RU" sz="2000" i="1" dirty="0">
                <a:effectLst/>
                <a:latin typeface="Times New Roman" panose="02020603050405020304" pitchFamily="18" charset="0"/>
                <a:ea typeface="Times New Roman" panose="02020603050405020304" pitchFamily="18" charset="0"/>
              </a:rPr>
              <a:t>предназначены</a:t>
            </a:r>
            <a:r>
              <a:rPr lang="ru-RU" sz="2000" dirty="0">
                <a:effectLst/>
                <a:latin typeface="Times New Roman" panose="02020603050405020304" pitchFamily="18" charset="0"/>
                <a:ea typeface="Times New Roman" panose="02020603050405020304" pitchFamily="18" charset="0"/>
              </a:rPr>
              <a:t> для </a:t>
            </a:r>
            <a:r>
              <a:rPr lang="ru-RU" sz="2000" i="1" dirty="0">
                <a:effectLst/>
                <a:latin typeface="Times New Roman" panose="02020603050405020304" pitchFamily="18" charset="0"/>
                <a:ea typeface="Times New Roman" panose="02020603050405020304" pitchFamily="18" charset="0"/>
              </a:rPr>
              <a:t>поиска</a:t>
            </a:r>
            <a:r>
              <a:rPr lang="ru-RU" sz="2000" dirty="0">
                <a:effectLst/>
                <a:latin typeface="Times New Roman" panose="02020603050405020304" pitchFamily="18" charset="0"/>
                <a:ea typeface="Times New Roman" panose="02020603050405020304" pitchFamily="18" charset="0"/>
              </a:rPr>
              <a:t> и </a:t>
            </a:r>
            <a:r>
              <a:rPr lang="ru-RU" sz="2000" i="1" dirty="0">
                <a:effectLst/>
                <a:latin typeface="Times New Roman" panose="02020603050405020304" pitchFamily="18" charset="0"/>
                <a:ea typeface="Times New Roman" panose="02020603050405020304" pitchFamily="18" charset="0"/>
              </a:rPr>
              <a:t>поддержания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оптимального</a:t>
            </a:r>
            <a:r>
              <a:rPr lang="ru-RU" sz="2000" dirty="0">
                <a:effectLst/>
                <a:latin typeface="Times New Roman" panose="02020603050405020304" pitchFamily="18" charset="0"/>
                <a:ea typeface="Times New Roman" panose="02020603050405020304" pitchFamily="18" charset="0"/>
              </a:rPr>
              <a:t> управляющего </a:t>
            </a:r>
            <a:r>
              <a:rPr lang="ru-RU" sz="2000" i="1" dirty="0">
                <a:effectLst/>
                <a:latin typeface="Times New Roman" panose="02020603050405020304" pitchFamily="18" charset="0"/>
                <a:ea typeface="Times New Roman" panose="02020603050405020304" pitchFamily="18" charset="0"/>
              </a:rPr>
              <a:t>воздействия</a:t>
            </a:r>
            <a:r>
              <a:rPr lang="ru-RU" sz="2000" dirty="0">
                <a:effectLst/>
                <a:latin typeface="Times New Roman" panose="02020603050405020304" pitchFamily="18" charset="0"/>
                <a:ea typeface="Times New Roman" panose="02020603050405020304" pitchFamily="18" charset="0"/>
              </a:rPr>
              <a:t>, гарантирующего </a:t>
            </a:r>
            <a:r>
              <a:rPr lang="ru-RU" sz="2000" i="1" dirty="0">
                <a:effectLst/>
                <a:latin typeface="Times New Roman" panose="02020603050405020304" pitchFamily="18" charset="0"/>
                <a:ea typeface="Times New Roman" panose="02020603050405020304" pitchFamily="18" charset="0"/>
              </a:rPr>
              <a:t>функционирование</a:t>
            </a:r>
            <a:r>
              <a:rPr lang="ru-RU" sz="2000" dirty="0">
                <a:effectLst/>
                <a:latin typeface="Times New Roman" panose="02020603050405020304" pitchFamily="18" charset="0"/>
                <a:ea typeface="Times New Roman" panose="02020603050405020304" pitchFamily="18" charset="0"/>
              </a:rPr>
              <a:t> объекта управления при </a:t>
            </a:r>
            <a:r>
              <a:rPr lang="ru-RU" sz="2000" i="1" dirty="0">
                <a:effectLst/>
                <a:latin typeface="Times New Roman" panose="02020603050405020304" pitchFamily="18" charset="0"/>
                <a:ea typeface="Times New Roman" panose="02020603050405020304" pitchFamily="18" charset="0"/>
              </a:rPr>
              <a:t>экстремальном значении критерия</a:t>
            </a:r>
            <a:r>
              <a:rPr lang="ru-RU" sz="2000" dirty="0">
                <a:effectLst/>
                <a:latin typeface="Times New Roman" panose="02020603050405020304" pitchFamily="18" charset="0"/>
                <a:ea typeface="Times New Roman" panose="02020603050405020304" pitchFamily="18" charset="0"/>
              </a:rPr>
              <a:t>.</a:t>
            </a:r>
          </a:p>
          <a:p>
            <a:pPr indent="360000" algn="just"/>
            <a:r>
              <a:rPr lang="ru-RU" sz="2000" dirty="0">
                <a:effectLst/>
                <a:latin typeface="Times New Roman" panose="02020603050405020304" pitchFamily="18" charset="0"/>
                <a:ea typeface="Times New Roman" panose="02020603050405020304" pitchFamily="18" charset="0"/>
              </a:rPr>
              <a:t>3. </a:t>
            </a:r>
            <a:r>
              <a:rPr lang="ru-RU" sz="2000" b="1" dirty="0">
                <a:effectLst/>
                <a:latin typeface="Times New Roman" panose="02020603050405020304" pitchFamily="18" charset="0"/>
                <a:ea typeface="Times New Roman" panose="02020603050405020304" pitchFamily="18" charset="0"/>
              </a:rPr>
              <a:t>Адаптивные системы</a:t>
            </a:r>
            <a:r>
              <a:rPr lang="ru-RU" sz="2000" dirty="0">
                <a:effectLst/>
                <a:latin typeface="Times New Roman" panose="02020603050405020304" pitchFamily="18" charset="0"/>
                <a:ea typeface="Times New Roman" panose="02020603050405020304" pitchFamily="18" charset="0"/>
              </a:rPr>
              <a:t>. Они осуществляют </a:t>
            </a:r>
            <a:r>
              <a:rPr lang="ru-RU" sz="2000" i="1" dirty="0">
                <a:effectLst/>
                <a:latin typeface="Times New Roman" panose="02020603050405020304" pitchFamily="18" charset="0"/>
                <a:ea typeface="Times New Roman" panose="02020603050405020304" pitchFamily="18" charset="0"/>
              </a:rPr>
              <a:t>управление</a:t>
            </a:r>
            <a:r>
              <a:rPr lang="ru-RU" sz="2000" dirty="0">
                <a:effectLst/>
                <a:latin typeface="Times New Roman" panose="02020603050405020304" pitchFamily="18" charset="0"/>
                <a:ea typeface="Times New Roman" panose="02020603050405020304" pitchFamily="18" charset="0"/>
              </a:rPr>
              <a:t> при </a:t>
            </a:r>
            <a:r>
              <a:rPr lang="ru-RU" sz="2000" i="1" dirty="0">
                <a:effectLst/>
                <a:latin typeface="Times New Roman" panose="02020603050405020304" pitchFamily="18" charset="0"/>
                <a:ea typeface="Times New Roman" panose="02020603050405020304" pitchFamily="18" charset="0"/>
              </a:rPr>
              <a:t>недостаточно точном описании </a:t>
            </a:r>
            <a:r>
              <a:rPr lang="ru-RU" sz="2000" dirty="0">
                <a:effectLst/>
                <a:latin typeface="Times New Roman" panose="02020603050405020304" pitchFamily="18" charset="0"/>
                <a:ea typeface="Times New Roman" panose="02020603050405020304" pitchFamily="18" charset="0"/>
              </a:rPr>
              <a:t>объекта управления, </a:t>
            </a:r>
            <a:r>
              <a:rPr lang="ru-RU" sz="2000" i="1" dirty="0">
                <a:effectLst/>
                <a:latin typeface="Times New Roman" panose="02020603050405020304" pitchFamily="18" charset="0"/>
                <a:ea typeface="Times New Roman" panose="02020603050405020304" pitchFamily="18" charset="0"/>
              </a:rPr>
              <a:t>не</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конкретизированном</a:t>
            </a:r>
            <a:r>
              <a:rPr lang="ru-RU" sz="2000" dirty="0">
                <a:effectLst/>
                <a:latin typeface="Times New Roman" panose="02020603050405020304" pitchFamily="18" charset="0"/>
                <a:ea typeface="Times New Roman" panose="02020603050405020304" pitchFamily="18" charset="0"/>
              </a:rPr>
              <a:t> критерии или критерии, имеющем вид </a:t>
            </a:r>
            <a:r>
              <a:rPr lang="ru-RU" sz="2000" i="1" dirty="0">
                <a:effectLst/>
                <a:latin typeface="Times New Roman" panose="02020603050405020304" pitchFamily="18" charset="0"/>
                <a:ea typeface="Times New Roman" panose="02020603050405020304" pitchFamily="18" charset="0"/>
              </a:rPr>
              <a:t>функциональной зависимости</a:t>
            </a:r>
            <a:r>
              <a:rPr lang="ru-RU" sz="2000" dirty="0">
                <a:effectLst/>
                <a:latin typeface="Times New Roman" panose="02020603050405020304" pitchFamily="18" charset="0"/>
                <a:ea typeface="Times New Roman" panose="02020603050405020304" pitchFamily="18" charset="0"/>
              </a:rPr>
              <a:t>.</a:t>
            </a:r>
          </a:p>
          <a:p>
            <a:pPr indent="360000" algn="just"/>
            <a:r>
              <a:rPr lang="ru-RU" sz="2000" dirty="0">
                <a:effectLst/>
                <a:latin typeface="Times New Roman" panose="02020603050405020304" pitchFamily="18" charset="0"/>
                <a:ea typeface="Times New Roman" panose="02020603050405020304" pitchFamily="18" charset="0"/>
              </a:rPr>
              <a:t>Эта классификация показывает </a:t>
            </a:r>
            <a:r>
              <a:rPr lang="ru-RU" sz="2000" b="1" dirty="0">
                <a:effectLst/>
                <a:latin typeface="Times New Roman" panose="02020603050405020304" pitchFamily="18" charset="0"/>
                <a:ea typeface="Times New Roman" panose="02020603050405020304" pitchFamily="18" charset="0"/>
              </a:rPr>
              <a:t>зависимость</a:t>
            </a:r>
            <a:r>
              <a:rPr lang="ru-RU" sz="2000" dirty="0">
                <a:effectLst/>
                <a:latin typeface="Times New Roman" panose="02020603050405020304" pitchFamily="18" charset="0"/>
                <a:ea typeface="Times New Roman" panose="02020603050405020304" pitchFamily="18" charset="0"/>
              </a:rPr>
              <a:t> задач управления от более общих задач функционирования объектов (систем). Формально эта зависимость отчетливо представляется в виде связи и взаимообусловленности постановки задачи и метода решения. В плане моделирования нагрузка ложится на построение языковых форм (лингвистических конструкций и функциональных зависимостей), адекватных описаниям процессов функционирования объекта. </a:t>
            </a:r>
          </a:p>
        </p:txBody>
      </p:sp>
    </p:spTree>
    <p:extLst>
      <p:ext uri="{BB962C8B-B14F-4D97-AF65-F5344CB8AC3E}">
        <p14:creationId xmlns:p14="http://schemas.microsoft.com/office/powerpoint/2010/main" val="262209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CDD2A88-BE5F-46CB-A040-150ED7087859}"/>
              </a:ext>
            </a:extLst>
          </p:cNvPr>
          <p:cNvSpPr txBox="1"/>
          <p:nvPr/>
        </p:nvSpPr>
        <p:spPr>
          <a:xfrm>
            <a:off x="-12826" y="1154893"/>
            <a:ext cx="12204826" cy="2862322"/>
          </a:xfrm>
          <a:prstGeom prst="rect">
            <a:avLst/>
          </a:prstGeom>
          <a:noFill/>
        </p:spPr>
        <p:txBody>
          <a:bodyPr wrap="square">
            <a:spAutoFit/>
          </a:bodyPr>
          <a:lstStyle/>
          <a:p>
            <a:pPr indent="360000" algn="just"/>
            <a:r>
              <a:rPr lang="ru-RU" sz="2000" b="1" i="1" dirty="0">
                <a:effectLst/>
                <a:latin typeface="Times New Roman" panose="02020603050405020304" pitchFamily="18" charset="0"/>
                <a:ea typeface="Times New Roman" panose="02020603050405020304" pitchFamily="18" charset="0"/>
              </a:rPr>
              <a:t>Классификация по методологическим признакам</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При решении многих задач оказывается полезным </a:t>
            </a:r>
            <a:r>
              <a:rPr lang="ru-RU" sz="2000" b="1" dirty="0">
                <a:effectLst/>
                <a:latin typeface="Times New Roman" panose="02020603050405020304" pitchFamily="18" charset="0"/>
                <a:ea typeface="Times New Roman" panose="02020603050405020304" pitchFamily="18" charset="0"/>
              </a:rPr>
              <a:t>методологический</a:t>
            </a:r>
            <a:r>
              <a:rPr lang="ru-RU" sz="2000"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признак</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наличия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алгоритма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управления</a:t>
            </a:r>
            <a:r>
              <a:rPr lang="ru-RU" sz="2000" dirty="0">
                <a:effectLst/>
                <a:latin typeface="Times New Roman" panose="02020603050405020304" pitchFamily="18" charset="0"/>
                <a:ea typeface="Times New Roman" panose="02020603050405020304" pitchFamily="18" charset="0"/>
              </a:rPr>
              <a:t>. Задачи, в которых такой алгоритм определен, решаются традиционными способами.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Справедливо и обратное. Доказано, что отсутствие алгоритма является существенной характеристикой управления большими (сложными) системами. Иногда алгоритм управления формулируется неполно, тогда он может быть важной характеристикой адаптивного управления. Поскольку реальные технологические объекты (процессы, производства) являются носителями свойств больших (сложных) систем, то при моделировании задач, для которых алгоритм управления отсутствует, представляет особый интерес интерактивность: диалоговое взаимодействие человека и средств моделирования.</a:t>
            </a:r>
          </a:p>
        </p:txBody>
      </p:sp>
    </p:spTree>
    <p:extLst>
      <p:ext uri="{BB962C8B-B14F-4D97-AF65-F5344CB8AC3E}">
        <p14:creationId xmlns:p14="http://schemas.microsoft.com/office/powerpoint/2010/main" val="111594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1182B02-8221-4DF6-8A3D-6B42B86CD492}"/>
              </a:ext>
            </a:extLst>
          </p:cNvPr>
          <p:cNvSpPr txBox="1"/>
          <p:nvPr/>
        </p:nvSpPr>
        <p:spPr>
          <a:xfrm>
            <a:off x="0" y="1154894"/>
            <a:ext cx="12204826" cy="5016758"/>
          </a:xfrm>
          <a:prstGeom prst="rect">
            <a:avLst/>
          </a:prstGeom>
          <a:noFill/>
        </p:spPr>
        <p:txBody>
          <a:bodyPr wrap="square">
            <a:spAutoFit/>
          </a:bodyPr>
          <a:lstStyle/>
          <a:p>
            <a:pPr indent="360000" algn="just"/>
            <a:r>
              <a:rPr lang="ru-RU" sz="2000" b="1" i="1" dirty="0">
                <a:effectLst/>
                <a:latin typeface="Times New Roman" panose="02020603050405020304" pitchFamily="18" charset="0"/>
                <a:ea typeface="Times New Roman" panose="02020603050405020304" pitchFamily="18" charset="0"/>
              </a:rPr>
              <a:t>Задачи управления.</a:t>
            </a:r>
            <a:r>
              <a:rPr lang="ru-RU"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Различают два наиболее общих вида задач управления: задачи управления </a:t>
            </a:r>
            <a:r>
              <a:rPr lang="ru-RU" sz="2000" b="1" dirty="0">
                <a:effectLst/>
                <a:latin typeface="Times New Roman" panose="02020603050405020304" pitchFamily="18" charset="0"/>
                <a:ea typeface="Times New Roman" panose="02020603050405020304" pitchFamily="18" charset="0"/>
              </a:rPr>
              <a:t>малыми</a:t>
            </a:r>
            <a:r>
              <a:rPr lang="ru-RU" sz="2000" dirty="0">
                <a:effectLst/>
                <a:latin typeface="Times New Roman" panose="02020603050405020304" pitchFamily="18" charset="0"/>
                <a:ea typeface="Times New Roman" panose="02020603050405020304" pitchFamily="18" charset="0"/>
              </a:rPr>
              <a:t> и задачи управления </a:t>
            </a:r>
            <a:r>
              <a:rPr lang="ru-RU" sz="2000" b="1" dirty="0">
                <a:effectLst/>
                <a:latin typeface="Times New Roman" panose="02020603050405020304" pitchFamily="18" charset="0"/>
                <a:ea typeface="Times New Roman" panose="02020603050405020304" pitchFamily="18" charset="0"/>
              </a:rPr>
              <a:t>большими (сложными) </a:t>
            </a:r>
            <a:r>
              <a:rPr lang="ru-RU" sz="2000" dirty="0">
                <a:effectLst/>
                <a:latin typeface="Times New Roman" panose="02020603050405020304" pitchFamily="18" charset="0"/>
                <a:ea typeface="Times New Roman" panose="02020603050405020304" pitchFamily="18" charset="0"/>
              </a:rPr>
              <a:t>системами.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Задачи управления </a:t>
            </a:r>
            <a:r>
              <a:rPr lang="ru-RU" sz="2000" b="1" dirty="0">
                <a:effectLst/>
                <a:latin typeface="Times New Roman" panose="02020603050405020304" pitchFamily="18" charset="0"/>
                <a:ea typeface="Times New Roman" panose="02020603050405020304" pitchFamily="18" charset="0"/>
              </a:rPr>
              <a:t>малыми</a:t>
            </a:r>
            <a:r>
              <a:rPr lang="ru-RU" sz="2000" dirty="0">
                <a:effectLst/>
                <a:latin typeface="Times New Roman" panose="02020603050405020304" pitchFamily="18" charset="0"/>
                <a:ea typeface="Times New Roman" panose="02020603050405020304" pitchFamily="18" charset="0"/>
              </a:rPr>
              <a:t> системами обычно формулируются как задачи </a:t>
            </a:r>
            <a:r>
              <a:rPr lang="ru-RU" sz="2000" i="1" dirty="0">
                <a:effectLst/>
                <a:latin typeface="Times New Roman" panose="02020603050405020304" pitchFamily="18" charset="0"/>
                <a:ea typeface="Times New Roman" panose="02020603050405020304" pitchFamily="18" charset="0"/>
              </a:rPr>
              <a:t>поиска</a:t>
            </a:r>
            <a:r>
              <a:rPr lang="ru-RU" sz="2000" dirty="0">
                <a:effectLst/>
                <a:latin typeface="Times New Roman" panose="02020603050405020304" pitchFamily="18" charset="0"/>
                <a:ea typeface="Times New Roman" panose="02020603050405020304" pitchFamily="18" charset="0"/>
              </a:rPr>
              <a:t> при заданных ограничениях набора значений переменных, на котором оптимизируется заданный функционал оценки качества управления. Задачи управления такими системами решаются </a:t>
            </a:r>
            <a:r>
              <a:rPr lang="ru-RU" sz="2000" i="1" dirty="0">
                <a:effectLst/>
                <a:latin typeface="Times New Roman" panose="02020603050405020304" pitchFamily="18" charset="0"/>
                <a:ea typeface="Times New Roman" panose="02020603050405020304" pitchFamily="18" charset="0"/>
              </a:rPr>
              <a:t>традиционными методами</a:t>
            </a:r>
            <a:r>
              <a:rPr lang="ru-RU"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а) математического анализа (при отсутствии ограничений),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б)</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линейного программирования (критерий оценки качества управления – линейная функция, система ограничений - набор линейных неравенств или уравнений),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в) нелинейного программирования (критерий и ограничения заданы нелинейными функциями, как правило, с определенными свойствами: вогнутость, дифференцируемость и т.п.),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г) основанными на принципе максимума (суть которых заключена в таком решении систем дифференциальных уравнений, описывающих состояние объекта управления, при котором допустимые решения выбираются на каждом шаге из условия максимизации некоторой вспомогательной функции). </a:t>
            </a:r>
            <a:endParaRPr lang="en-US"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Также используются специальные методы динамического, целочисленного, параметрического, стохастического, эвристического программирования.</a:t>
            </a:r>
          </a:p>
        </p:txBody>
      </p:sp>
    </p:spTree>
    <p:extLst>
      <p:ext uri="{BB962C8B-B14F-4D97-AF65-F5344CB8AC3E}">
        <p14:creationId xmlns:p14="http://schemas.microsoft.com/office/powerpoint/2010/main" val="275677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8C94A4F-B1C9-4AD2-A882-055F8CC271DD}"/>
              </a:ext>
            </a:extLst>
          </p:cNvPr>
          <p:cNvSpPr txBox="1"/>
          <p:nvPr/>
        </p:nvSpPr>
        <p:spPr>
          <a:xfrm>
            <a:off x="0" y="1154894"/>
            <a:ext cx="12204826" cy="347787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Задачи управления малыми системами описывают </a:t>
            </a:r>
            <a:r>
              <a:rPr lang="ru-RU" sz="2000" i="1" dirty="0">
                <a:effectLst/>
                <a:latin typeface="Times New Roman" panose="02020603050405020304" pitchFamily="18" charset="0"/>
                <a:ea typeface="Times New Roman" panose="02020603050405020304" pitchFamily="18" charset="0"/>
              </a:rPr>
              <a:t>языком уравнений</a:t>
            </a:r>
            <a:r>
              <a:rPr lang="ru-RU" sz="2000" dirty="0">
                <a:effectLst/>
                <a:latin typeface="Times New Roman" panose="02020603050405020304" pitchFamily="18" charset="0"/>
                <a:ea typeface="Times New Roman" panose="02020603050405020304" pitchFamily="18" charset="0"/>
              </a:rPr>
              <a:t>. При этом модель управляемого объекта имеет вид некоторой системы уравнений, в которой указаны как формальные соотношения, описывающие функционирование объекта, так и формальные соотношения, выражающие критерий, согласованный с целью управления. То есть эти задачи управления </a:t>
            </a:r>
            <a:r>
              <a:rPr lang="ru-RU" sz="2000" i="1" dirty="0">
                <a:effectLst/>
                <a:latin typeface="Times New Roman" panose="02020603050405020304" pitchFamily="18" charset="0"/>
                <a:ea typeface="Times New Roman" panose="02020603050405020304" pitchFamily="18" charset="0"/>
              </a:rPr>
              <a:t>характеризуются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наличием языка уравнений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заданной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области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поиска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решений</a:t>
            </a:r>
            <a:r>
              <a:rPr lang="ru-RU" sz="2000" dirty="0">
                <a:effectLst/>
                <a:latin typeface="Times New Roman" panose="02020603050405020304" pitchFamily="18" charset="0"/>
                <a:ea typeface="Times New Roman" panose="02020603050405020304" pitchFamily="18" charset="0"/>
              </a:rPr>
              <a:t> замкнутого характера и </a:t>
            </a:r>
            <a:r>
              <a:rPr lang="ru-RU" sz="2000" i="1" dirty="0">
                <a:effectLst/>
                <a:latin typeface="Times New Roman" panose="02020603050405020304" pitchFamily="18" charset="0"/>
                <a:ea typeface="Times New Roman" panose="02020603050405020304" pitchFamily="18" charset="0"/>
              </a:rPr>
              <a:t>неизменности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модели</a:t>
            </a:r>
            <a:r>
              <a:rPr lang="ru-RU" sz="2000" dirty="0">
                <a:effectLst/>
                <a:latin typeface="Times New Roman" panose="02020603050405020304" pitchFamily="18" charset="0"/>
                <a:ea typeface="Times New Roman" panose="02020603050405020304" pitchFamily="18" charset="0"/>
              </a:rPr>
              <a:t> управляемого объекта.</a:t>
            </a:r>
          </a:p>
          <a:p>
            <a:pPr indent="360000" algn="just"/>
            <a:r>
              <a:rPr lang="ru-RU" sz="2000" dirty="0">
                <a:effectLst/>
                <a:latin typeface="Times New Roman" panose="02020603050405020304" pitchFamily="18" charset="0"/>
                <a:ea typeface="Times New Roman" panose="02020603050405020304" pitchFamily="18" charset="0"/>
              </a:rPr>
              <a:t>Отсюда следует: </a:t>
            </a:r>
            <a:endParaRPr lang="en-US" sz="2000" dirty="0">
              <a:effectLst/>
              <a:latin typeface="Times New Roman" panose="02020603050405020304" pitchFamily="18" charset="0"/>
              <a:ea typeface="Times New Roman" panose="02020603050405020304" pitchFamily="18" charset="0"/>
            </a:endParaRPr>
          </a:p>
          <a:p>
            <a:pPr marL="457200" indent="360000" algn="just">
              <a:buAutoNum type="arabicParenR"/>
            </a:pPr>
            <a:r>
              <a:rPr lang="ru-RU" sz="2000" dirty="0">
                <a:effectLst/>
                <a:latin typeface="Times New Roman" panose="02020603050405020304" pitchFamily="18" charset="0"/>
                <a:ea typeface="Times New Roman" panose="02020603050405020304" pitchFamily="18" charset="0"/>
              </a:rPr>
              <a:t>успешное </a:t>
            </a:r>
            <a:r>
              <a:rPr lang="ru-RU" sz="2000" i="1" dirty="0">
                <a:effectLst/>
                <a:latin typeface="Times New Roman" panose="02020603050405020304" pitchFamily="18" charset="0"/>
                <a:ea typeface="Times New Roman" panose="02020603050405020304" pitchFamily="18" charset="0"/>
              </a:rPr>
              <a:t>управление и моделирование </a:t>
            </a:r>
            <a:r>
              <a:rPr lang="ru-RU" sz="2000" dirty="0">
                <a:effectLst/>
                <a:latin typeface="Times New Roman" panose="02020603050405020304" pitchFamily="18" charset="0"/>
                <a:ea typeface="Times New Roman" panose="02020603050405020304" pitchFamily="18" charset="0"/>
              </a:rPr>
              <a:t>во многом определяется полнотой описания управляемого объекта на некотором языке, включая описание сигналов и нелинейных характеристик, </a:t>
            </a:r>
            <a:endParaRPr lang="en-US" sz="2000" dirty="0">
              <a:effectLst/>
              <a:latin typeface="Times New Roman" panose="02020603050405020304" pitchFamily="18" charset="0"/>
              <a:ea typeface="Times New Roman" panose="02020603050405020304" pitchFamily="18" charset="0"/>
            </a:endParaRPr>
          </a:p>
          <a:p>
            <a:pPr marL="457200" indent="360000" algn="just">
              <a:buAutoNum type="arabicParenR"/>
            </a:pPr>
            <a:r>
              <a:rPr lang="ru-RU" sz="2000" dirty="0">
                <a:effectLst/>
                <a:latin typeface="Times New Roman" panose="02020603050405020304" pitchFamily="18" charset="0"/>
                <a:ea typeface="Times New Roman" panose="02020603050405020304" pitchFamily="18" charset="0"/>
              </a:rPr>
              <a:t>воплощение (отработка) контуром управления задачи управления – это, прежде всего, адекватная реализация языка в технических средствах и в структуре контура управления в целом.</a:t>
            </a:r>
          </a:p>
        </p:txBody>
      </p:sp>
    </p:spTree>
    <p:extLst>
      <p:ext uri="{BB962C8B-B14F-4D97-AF65-F5344CB8AC3E}">
        <p14:creationId xmlns:p14="http://schemas.microsoft.com/office/powerpoint/2010/main" val="42949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F267A1D-FC83-4260-BF3B-6D5147880A4C}"/>
              </a:ext>
            </a:extLst>
          </p:cNvPr>
          <p:cNvSpPr txBox="1"/>
          <p:nvPr/>
        </p:nvSpPr>
        <p:spPr>
          <a:xfrm>
            <a:off x="-12826" y="1154894"/>
            <a:ext cx="12204826" cy="347787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Существуют различные взгляды на определение характеристик </a:t>
            </a:r>
            <a:r>
              <a:rPr lang="ru-RU" sz="2000" b="1" dirty="0">
                <a:effectLst/>
                <a:latin typeface="Times New Roman" panose="02020603050405020304" pitchFamily="18" charset="0"/>
                <a:ea typeface="Times New Roman" panose="02020603050405020304" pitchFamily="18" charset="0"/>
              </a:rPr>
              <a:t>больших (сложных) </a:t>
            </a:r>
            <a:r>
              <a:rPr lang="ru-RU" sz="2000" dirty="0">
                <a:effectLst/>
                <a:latin typeface="Times New Roman" panose="02020603050405020304" pitchFamily="18" charset="0"/>
                <a:ea typeface="Times New Roman" panose="02020603050405020304" pitchFamily="18" charset="0"/>
              </a:rPr>
              <a:t>систем. Задачи управления большими системами отличаются по своему описанию от задач управления малыми системами: </a:t>
            </a:r>
          </a:p>
          <a:p>
            <a:pPr indent="360000" algn="just"/>
            <a:r>
              <a:rPr lang="ru-RU" sz="2000" dirty="0">
                <a:effectLst/>
                <a:latin typeface="Times New Roman" panose="02020603050405020304" pitchFamily="18" charset="0"/>
                <a:ea typeface="Times New Roman" panose="02020603050405020304" pitchFamily="18" charset="0"/>
              </a:rPr>
              <a:t>1. Их описание, как правило, проводится на </a:t>
            </a:r>
            <a:r>
              <a:rPr lang="ru-RU" sz="2000" i="1" dirty="0">
                <a:effectLst/>
                <a:latin typeface="Times New Roman" panose="02020603050405020304" pitchFamily="18" charset="0"/>
                <a:ea typeface="Times New Roman" panose="02020603050405020304" pitchFamily="18" charset="0"/>
              </a:rPr>
              <a:t>естественном языке</a:t>
            </a:r>
            <a:r>
              <a:rPr lang="ru-RU" sz="2000" dirty="0">
                <a:effectLst/>
                <a:latin typeface="Times New Roman" panose="02020603050405020304" pitchFamily="18" charset="0"/>
                <a:ea typeface="Times New Roman" panose="02020603050405020304" pitchFamily="18" charset="0"/>
              </a:rPr>
              <a:t>. На этом языке выражают исходные данные и формулируют цели и критерии. Вследствие этого задача управления приобретает нечеткость и расплывчатость. </a:t>
            </a:r>
          </a:p>
          <a:p>
            <a:pPr indent="360000" algn="just"/>
            <a:r>
              <a:rPr lang="ru-RU" sz="2000" dirty="0">
                <a:effectLst/>
                <a:latin typeface="Times New Roman" panose="02020603050405020304" pitchFamily="18" charset="0"/>
                <a:ea typeface="Times New Roman" panose="02020603050405020304" pitchFamily="18" charset="0"/>
              </a:rPr>
              <a:t>2. </a:t>
            </a:r>
            <a:r>
              <a:rPr lang="ru-RU" sz="2000" i="1" dirty="0">
                <a:effectLst/>
                <a:latin typeface="Times New Roman" panose="02020603050405020304" pitchFamily="18" charset="0"/>
                <a:ea typeface="Times New Roman" panose="02020603050405020304" pitchFamily="18" charset="0"/>
              </a:rPr>
              <a:t>Модели</a:t>
            </a:r>
            <a:r>
              <a:rPr lang="ru-RU" sz="2000" dirty="0">
                <a:effectLst/>
                <a:latin typeface="Times New Roman" panose="02020603050405020304" pitchFamily="18" charset="0"/>
                <a:ea typeface="Times New Roman" panose="02020603050405020304" pitchFamily="18" charset="0"/>
              </a:rPr>
              <a:t> управляемого объекта </a:t>
            </a:r>
            <a:r>
              <a:rPr lang="ru-RU" sz="2000" i="1" dirty="0">
                <a:effectLst/>
                <a:latin typeface="Times New Roman" panose="02020603050405020304" pitchFamily="18" charset="0"/>
                <a:ea typeface="Times New Roman" panose="02020603050405020304" pitchFamily="18" charset="0"/>
              </a:rPr>
              <a:t>имеют открытый характер</a:t>
            </a:r>
            <a:r>
              <a:rPr lang="ru-RU" sz="2000" dirty="0">
                <a:effectLst/>
                <a:latin typeface="Times New Roman" panose="02020603050405020304" pitchFamily="18" charset="0"/>
                <a:ea typeface="Times New Roman" panose="02020603050405020304" pitchFamily="18" charset="0"/>
              </a:rPr>
              <a:t>. Они формулируются в процессе решения задачи. В процессе решения могут изменяться структура, цели и критерии. </a:t>
            </a:r>
          </a:p>
          <a:p>
            <a:pPr indent="360000" algn="just"/>
            <a:r>
              <a:rPr lang="ru-RU" sz="2000" dirty="0">
                <a:effectLst/>
                <a:latin typeface="Times New Roman" panose="02020603050405020304" pitchFamily="18" charset="0"/>
                <a:ea typeface="Times New Roman" panose="02020603050405020304" pitchFamily="18" charset="0"/>
              </a:rPr>
              <a:t>Основываясь на отмеченных классических представлениях, в последнее время получило развитие </a:t>
            </a:r>
            <a:r>
              <a:rPr lang="ru-RU" sz="2000" dirty="0" err="1">
                <a:effectLst/>
                <a:latin typeface="Times New Roman" panose="02020603050405020304" pitchFamily="18" charset="0"/>
                <a:ea typeface="Times New Roman" panose="02020603050405020304" pitchFamily="18" charset="0"/>
              </a:rPr>
              <a:t>инфографическое</a:t>
            </a:r>
            <a:r>
              <a:rPr lang="ru-RU" sz="2000" dirty="0">
                <a:effectLst/>
                <a:latin typeface="Times New Roman" panose="02020603050405020304" pitchFamily="18" charset="0"/>
                <a:ea typeface="Times New Roman" panose="02020603050405020304" pitchFamily="18" charset="0"/>
              </a:rPr>
              <a:t> направление по исследованию систем (научная школа проф. В.О. Чулкова), которое предлагает следующую, с одной стороны, несколько более системно ориентированную, а, с другой, - более прикладную трактовку сложности системы и её особенностей. </a:t>
            </a:r>
          </a:p>
        </p:txBody>
      </p:sp>
    </p:spTree>
    <p:extLst>
      <p:ext uri="{BB962C8B-B14F-4D97-AF65-F5344CB8AC3E}">
        <p14:creationId xmlns:p14="http://schemas.microsoft.com/office/powerpoint/2010/main" val="852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7366FE8-E226-4471-AC96-4BBCD912A29D}"/>
              </a:ext>
            </a:extLst>
          </p:cNvPr>
          <p:cNvSpPr txBox="1"/>
          <p:nvPr/>
        </p:nvSpPr>
        <p:spPr>
          <a:xfrm>
            <a:off x="-12826" y="1154894"/>
            <a:ext cx="12204826" cy="4832092"/>
          </a:xfrm>
          <a:prstGeom prst="rect">
            <a:avLst/>
          </a:prstGeom>
          <a:noFill/>
        </p:spPr>
        <p:txBody>
          <a:bodyPr wrap="square">
            <a:spAutoFit/>
          </a:bodyPr>
          <a:lstStyle/>
          <a:p>
            <a:pPr indent="450000" algn="ctr"/>
            <a:r>
              <a:rPr lang="ru-RU" sz="2800" b="1" dirty="0">
                <a:effectLst/>
                <a:latin typeface="Times New Roman" panose="02020603050405020304" pitchFamily="18" charset="0"/>
                <a:ea typeface="Times New Roman" panose="02020603050405020304" pitchFamily="18" charset="0"/>
                <a:cs typeface="Times New Roman" panose="02020603050405020304" pitchFamily="18" charset="0"/>
              </a:rPr>
              <a:t>Сложная система</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000" algn="just"/>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Обычно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объектом</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называют все то, что противостоит субъекту (человеку) в его предметно-практической и познавательной деятельности. Несмотря на это, в настоящее время различают инженерные и интеллектуальные объекты. </a:t>
            </a:r>
          </a:p>
          <a:p>
            <a:pPr indent="450000" algn="just"/>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К инженерным объектам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относят объекты, процессам функционирования которых характерны количественные и качественные оценки, включая наблюдение, фиксацию и измерение различных вещественно – энергетических характеристик (так называемых физических параметров). </a:t>
            </a:r>
          </a:p>
          <a:p>
            <a:pPr indent="450000" algn="just"/>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К и</a:t>
            </a:r>
            <a:r>
              <a:rPr lang="ru-RU"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нтеллектуальным объектам</a:t>
            </a:r>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относят людей и разнообразные отношения, характерные процессу их деятельности (в том числе и реализации отношений соподчинения), в единстве с участниками этой деятельности. </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000" algn="just"/>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Сложная система</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это материальное ВЭО-образование (объективная реальность), в состав которого могут входить инженерные или интеллектуальные объекты, взаимодействующие со средой, и жизнедеятельность которого в этой локально-организованной среде обуславливается его целесообразным поведением или процессами его приспособления (адаптации) к (в) ней. </a:t>
            </a:r>
          </a:p>
        </p:txBody>
      </p:sp>
    </p:spTree>
    <p:extLst>
      <p:ext uri="{BB962C8B-B14F-4D97-AF65-F5344CB8AC3E}">
        <p14:creationId xmlns:p14="http://schemas.microsoft.com/office/powerpoint/2010/main" val="32848688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2402</Words>
  <Application>Microsoft Office PowerPoint</Application>
  <PresentationFormat>Широкоэкранный</PresentationFormat>
  <Paragraphs>109</Paragraphs>
  <Slides>18</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Times New Roman</vt:lpstr>
      <vt:lpstr>Тема Office</vt:lpstr>
      <vt:lpstr>Equation.3</vt:lpstr>
      <vt:lpstr>Презентация   по дисциплине «Теория систем и системный анализ» на тему «Понятие сложной системы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18</cp:revision>
  <dcterms:created xsi:type="dcterms:W3CDTF">2020-11-19T19:29:07Z</dcterms:created>
  <dcterms:modified xsi:type="dcterms:W3CDTF">2020-11-21T14:36:31Z</dcterms:modified>
</cp:coreProperties>
</file>