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71" r:id="rId4"/>
    <p:sldId id="272" r:id="rId5"/>
    <p:sldId id="273" r:id="rId6"/>
    <p:sldId id="274" r:id="rId7"/>
    <p:sldId id="275" r:id="rId8"/>
    <p:sldId id="276" r:id="rId9"/>
    <p:sldId id="277" r:id="rId10"/>
    <p:sldId id="278" r:id="rId11"/>
    <p:sldId id="279" r:id="rId12"/>
    <p:sldId id="280" r:id="rId13"/>
    <p:sldId id="281" r:id="rId14"/>
    <p:sldId id="282" r:id="rId15"/>
    <p:sldId id="283" r:id="rId16"/>
    <p:sldId id="284" r:id="rId17"/>
    <p:sldId id="285" r:id="rId18"/>
    <p:sldId id="286" r:id="rId19"/>
    <p:sldId id="287" r:id="rId20"/>
    <p:sldId id="288" r:id="rId21"/>
    <p:sldId id="289" r:id="rId22"/>
    <p:sldId id="290" r:id="rId23"/>
    <p:sldId id="291" r:id="rId24"/>
    <p:sldId id="292" r:id="rId25"/>
    <p:sldId id="293" r:id="rId26"/>
    <p:sldId id="294" r:id="rId27"/>
    <p:sldId id="295" r:id="rId2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82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BA5A174-0BA9-4979-B635-A89D5072E990}"/>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EE77E288-F5C7-49E8-9287-85421378C2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FF774C85-D2AD-440A-97B3-4D3DE529ABA7}"/>
              </a:ext>
            </a:extLst>
          </p:cNvPr>
          <p:cNvSpPr>
            <a:spLocks noGrp="1"/>
          </p:cNvSpPr>
          <p:nvPr>
            <p:ph type="dt" sz="half" idx="10"/>
          </p:nvPr>
        </p:nvSpPr>
        <p:spPr/>
        <p:txBody>
          <a:bodyPr/>
          <a:lstStyle/>
          <a:p>
            <a:fld id="{A1042D87-80CC-4906-AA6D-C428D2B0E939}" type="datetimeFigureOut">
              <a:rPr lang="ru-RU" smtClean="0"/>
              <a:t>21.11.2020</a:t>
            </a:fld>
            <a:endParaRPr lang="ru-RU"/>
          </a:p>
        </p:txBody>
      </p:sp>
      <p:sp>
        <p:nvSpPr>
          <p:cNvPr id="5" name="Нижний колонтитул 4">
            <a:extLst>
              <a:ext uri="{FF2B5EF4-FFF2-40B4-BE49-F238E27FC236}">
                <a16:creationId xmlns:a16="http://schemas.microsoft.com/office/drawing/2014/main" id="{9B40632F-05E0-4A3F-B3D9-B763CEBFD83A}"/>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67D6A9B5-5AD2-4B3F-9365-604678800CEB}"/>
              </a:ext>
            </a:extLst>
          </p:cNvPr>
          <p:cNvSpPr>
            <a:spLocks noGrp="1"/>
          </p:cNvSpPr>
          <p:nvPr>
            <p:ph type="sldNum" sz="quarter" idx="12"/>
          </p:nvPr>
        </p:nvSpPr>
        <p:spPr/>
        <p:txBody>
          <a:bodyPr/>
          <a:lstStyle/>
          <a:p>
            <a:fld id="{B8DB1199-4A6D-438B-9CCC-743B9914ABEA}" type="slidenum">
              <a:rPr lang="ru-RU" smtClean="0"/>
              <a:t>‹#›</a:t>
            </a:fld>
            <a:endParaRPr lang="ru-RU"/>
          </a:p>
        </p:txBody>
      </p:sp>
    </p:spTree>
    <p:extLst>
      <p:ext uri="{BB962C8B-B14F-4D97-AF65-F5344CB8AC3E}">
        <p14:creationId xmlns:p14="http://schemas.microsoft.com/office/powerpoint/2010/main" val="3438156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8607250-7435-47D1-A234-2DF6F5B2DF91}"/>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76FA580B-2D20-4B01-B06A-3C121D3E32C7}"/>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31FB5577-AB71-4106-94FE-E2C3A9525743}"/>
              </a:ext>
            </a:extLst>
          </p:cNvPr>
          <p:cNvSpPr>
            <a:spLocks noGrp="1"/>
          </p:cNvSpPr>
          <p:nvPr>
            <p:ph type="dt" sz="half" idx="10"/>
          </p:nvPr>
        </p:nvSpPr>
        <p:spPr/>
        <p:txBody>
          <a:bodyPr/>
          <a:lstStyle/>
          <a:p>
            <a:fld id="{A1042D87-80CC-4906-AA6D-C428D2B0E939}" type="datetimeFigureOut">
              <a:rPr lang="ru-RU" smtClean="0"/>
              <a:t>21.11.2020</a:t>
            </a:fld>
            <a:endParaRPr lang="ru-RU"/>
          </a:p>
        </p:txBody>
      </p:sp>
      <p:sp>
        <p:nvSpPr>
          <p:cNvPr id="5" name="Нижний колонтитул 4">
            <a:extLst>
              <a:ext uri="{FF2B5EF4-FFF2-40B4-BE49-F238E27FC236}">
                <a16:creationId xmlns:a16="http://schemas.microsoft.com/office/drawing/2014/main" id="{36FA18BA-E797-429F-A254-D05A80325B85}"/>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EBAEBC01-6300-4C98-800E-11A1AC99AD10}"/>
              </a:ext>
            </a:extLst>
          </p:cNvPr>
          <p:cNvSpPr>
            <a:spLocks noGrp="1"/>
          </p:cNvSpPr>
          <p:nvPr>
            <p:ph type="sldNum" sz="quarter" idx="12"/>
          </p:nvPr>
        </p:nvSpPr>
        <p:spPr/>
        <p:txBody>
          <a:bodyPr/>
          <a:lstStyle/>
          <a:p>
            <a:fld id="{B8DB1199-4A6D-438B-9CCC-743B9914ABEA}" type="slidenum">
              <a:rPr lang="ru-RU" smtClean="0"/>
              <a:t>‹#›</a:t>
            </a:fld>
            <a:endParaRPr lang="ru-RU"/>
          </a:p>
        </p:txBody>
      </p:sp>
    </p:spTree>
    <p:extLst>
      <p:ext uri="{BB962C8B-B14F-4D97-AF65-F5344CB8AC3E}">
        <p14:creationId xmlns:p14="http://schemas.microsoft.com/office/powerpoint/2010/main" val="4253710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4950C0B8-2D8C-4ED0-8E48-F472158460DE}"/>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FB26559B-4E74-4EE6-8030-6DDE62DF0AB4}"/>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1C1BFE28-E447-4E8F-AFE9-AA945CBF8728}"/>
              </a:ext>
            </a:extLst>
          </p:cNvPr>
          <p:cNvSpPr>
            <a:spLocks noGrp="1"/>
          </p:cNvSpPr>
          <p:nvPr>
            <p:ph type="dt" sz="half" idx="10"/>
          </p:nvPr>
        </p:nvSpPr>
        <p:spPr/>
        <p:txBody>
          <a:bodyPr/>
          <a:lstStyle/>
          <a:p>
            <a:fld id="{A1042D87-80CC-4906-AA6D-C428D2B0E939}" type="datetimeFigureOut">
              <a:rPr lang="ru-RU" smtClean="0"/>
              <a:t>21.11.2020</a:t>
            </a:fld>
            <a:endParaRPr lang="ru-RU"/>
          </a:p>
        </p:txBody>
      </p:sp>
      <p:sp>
        <p:nvSpPr>
          <p:cNvPr id="5" name="Нижний колонтитул 4">
            <a:extLst>
              <a:ext uri="{FF2B5EF4-FFF2-40B4-BE49-F238E27FC236}">
                <a16:creationId xmlns:a16="http://schemas.microsoft.com/office/drawing/2014/main" id="{7318A342-C161-43B0-9D87-C53D051009A0}"/>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CF1F57E5-EFCC-4694-A601-F3EA2179CED0}"/>
              </a:ext>
            </a:extLst>
          </p:cNvPr>
          <p:cNvSpPr>
            <a:spLocks noGrp="1"/>
          </p:cNvSpPr>
          <p:nvPr>
            <p:ph type="sldNum" sz="quarter" idx="12"/>
          </p:nvPr>
        </p:nvSpPr>
        <p:spPr/>
        <p:txBody>
          <a:bodyPr/>
          <a:lstStyle/>
          <a:p>
            <a:fld id="{B8DB1199-4A6D-438B-9CCC-743B9914ABEA}" type="slidenum">
              <a:rPr lang="ru-RU" smtClean="0"/>
              <a:t>‹#›</a:t>
            </a:fld>
            <a:endParaRPr lang="ru-RU"/>
          </a:p>
        </p:txBody>
      </p:sp>
    </p:spTree>
    <p:extLst>
      <p:ext uri="{BB962C8B-B14F-4D97-AF65-F5344CB8AC3E}">
        <p14:creationId xmlns:p14="http://schemas.microsoft.com/office/powerpoint/2010/main" val="4060361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89B900C-F04D-409E-9DBD-EA499729A774}"/>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0A69A320-6DD6-4B7B-B8D0-74F54C6D77D1}"/>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4C988ABA-B4A5-42E1-9EE1-99F04ED32A3D}"/>
              </a:ext>
            </a:extLst>
          </p:cNvPr>
          <p:cNvSpPr>
            <a:spLocks noGrp="1"/>
          </p:cNvSpPr>
          <p:nvPr>
            <p:ph type="dt" sz="half" idx="10"/>
          </p:nvPr>
        </p:nvSpPr>
        <p:spPr/>
        <p:txBody>
          <a:bodyPr/>
          <a:lstStyle/>
          <a:p>
            <a:fld id="{A1042D87-80CC-4906-AA6D-C428D2B0E939}" type="datetimeFigureOut">
              <a:rPr lang="ru-RU" smtClean="0"/>
              <a:t>21.11.2020</a:t>
            </a:fld>
            <a:endParaRPr lang="ru-RU"/>
          </a:p>
        </p:txBody>
      </p:sp>
      <p:sp>
        <p:nvSpPr>
          <p:cNvPr id="5" name="Нижний колонтитул 4">
            <a:extLst>
              <a:ext uri="{FF2B5EF4-FFF2-40B4-BE49-F238E27FC236}">
                <a16:creationId xmlns:a16="http://schemas.microsoft.com/office/drawing/2014/main" id="{ACD80B58-E97C-45DA-A29B-95C92F1893BF}"/>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6762935E-BA71-4301-A762-E60CA71FEB11}"/>
              </a:ext>
            </a:extLst>
          </p:cNvPr>
          <p:cNvSpPr>
            <a:spLocks noGrp="1"/>
          </p:cNvSpPr>
          <p:nvPr>
            <p:ph type="sldNum" sz="quarter" idx="12"/>
          </p:nvPr>
        </p:nvSpPr>
        <p:spPr/>
        <p:txBody>
          <a:bodyPr/>
          <a:lstStyle/>
          <a:p>
            <a:fld id="{B8DB1199-4A6D-438B-9CCC-743B9914ABEA}" type="slidenum">
              <a:rPr lang="ru-RU" smtClean="0"/>
              <a:t>‹#›</a:t>
            </a:fld>
            <a:endParaRPr lang="ru-RU"/>
          </a:p>
        </p:txBody>
      </p:sp>
    </p:spTree>
    <p:extLst>
      <p:ext uri="{BB962C8B-B14F-4D97-AF65-F5344CB8AC3E}">
        <p14:creationId xmlns:p14="http://schemas.microsoft.com/office/powerpoint/2010/main" val="3896715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C10BF78-82C4-4C85-B788-86D3FEF3025E}"/>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91B04B61-6212-45DF-AC70-E9C98810FB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B1203E53-AAA3-444A-A877-2066DAB24E51}"/>
              </a:ext>
            </a:extLst>
          </p:cNvPr>
          <p:cNvSpPr>
            <a:spLocks noGrp="1"/>
          </p:cNvSpPr>
          <p:nvPr>
            <p:ph type="dt" sz="half" idx="10"/>
          </p:nvPr>
        </p:nvSpPr>
        <p:spPr/>
        <p:txBody>
          <a:bodyPr/>
          <a:lstStyle/>
          <a:p>
            <a:fld id="{A1042D87-80CC-4906-AA6D-C428D2B0E939}" type="datetimeFigureOut">
              <a:rPr lang="ru-RU" smtClean="0"/>
              <a:t>21.11.2020</a:t>
            </a:fld>
            <a:endParaRPr lang="ru-RU"/>
          </a:p>
        </p:txBody>
      </p:sp>
      <p:sp>
        <p:nvSpPr>
          <p:cNvPr id="5" name="Нижний колонтитул 4">
            <a:extLst>
              <a:ext uri="{FF2B5EF4-FFF2-40B4-BE49-F238E27FC236}">
                <a16:creationId xmlns:a16="http://schemas.microsoft.com/office/drawing/2014/main" id="{1BA19578-C321-421B-AD7B-92C1DAC04C9A}"/>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D8042B61-8AB2-41B9-A01B-E1B506922DEE}"/>
              </a:ext>
            </a:extLst>
          </p:cNvPr>
          <p:cNvSpPr>
            <a:spLocks noGrp="1"/>
          </p:cNvSpPr>
          <p:nvPr>
            <p:ph type="sldNum" sz="quarter" idx="12"/>
          </p:nvPr>
        </p:nvSpPr>
        <p:spPr/>
        <p:txBody>
          <a:bodyPr/>
          <a:lstStyle/>
          <a:p>
            <a:fld id="{B8DB1199-4A6D-438B-9CCC-743B9914ABEA}" type="slidenum">
              <a:rPr lang="ru-RU" smtClean="0"/>
              <a:t>‹#›</a:t>
            </a:fld>
            <a:endParaRPr lang="ru-RU"/>
          </a:p>
        </p:txBody>
      </p:sp>
    </p:spTree>
    <p:extLst>
      <p:ext uri="{BB962C8B-B14F-4D97-AF65-F5344CB8AC3E}">
        <p14:creationId xmlns:p14="http://schemas.microsoft.com/office/powerpoint/2010/main" val="2412275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0C84491-023C-4DF7-A08A-F96CF99FEFA8}"/>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62111638-34AD-4B2A-856C-59B9780FD8D7}"/>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204F8B28-69E6-4DC3-B60C-8496186CCA1E}"/>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E546CEFA-3F7D-42E1-A1C6-F7D170865508}"/>
              </a:ext>
            </a:extLst>
          </p:cNvPr>
          <p:cNvSpPr>
            <a:spLocks noGrp="1"/>
          </p:cNvSpPr>
          <p:nvPr>
            <p:ph type="dt" sz="half" idx="10"/>
          </p:nvPr>
        </p:nvSpPr>
        <p:spPr/>
        <p:txBody>
          <a:bodyPr/>
          <a:lstStyle/>
          <a:p>
            <a:fld id="{A1042D87-80CC-4906-AA6D-C428D2B0E939}" type="datetimeFigureOut">
              <a:rPr lang="ru-RU" smtClean="0"/>
              <a:t>21.11.2020</a:t>
            </a:fld>
            <a:endParaRPr lang="ru-RU"/>
          </a:p>
        </p:txBody>
      </p:sp>
      <p:sp>
        <p:nvSpPr>
          <p:cNvPr id="6" name="Нижний колонтитул 5">
            <a:extLst>
              <a:ext uri="{FF2B5EF4-FFF2-40B4-BE49-F238E27FC236}">
                <a16:creationId xmlns:a16="http://schemas.microsoft.com/office/drawing/2014/main" id="{C4ABE0F0-016A-4A6A-9C8B-A909C0D9D8EC}"/>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20830FC9-CEDF-4A53-877A-FD5186EC75B2}"/>
              </a:ext>
            </a:extLst>
          </p:cNvPr>
          <p:cNvSpPr>
            <a:spLocks noGrp="1"/>
          </p:cNvSpPr>
          <p:nvPr>
            <p:ph type="sldNum" sz="quarter" idx="12"/>
          </p:nvPr>
        </p:nvSpPr>
        <p:spPr/>
        <p:txBody>
          <a:bodyPr/>
          <a:lstStyle/>
          <a:p>
            <a:fld id="{B8DB1199-4A6D-438B-9CCC-743B9914ABEA}" type="slidenum">
              <a:rPr lang="ru-RU" smtClean="0"/>
              <a:t>‹#›</a:t>
            </a:fld>
            <a:endParaRPr lang="ru-RU"/>
          </a:p>
        </p:txBody>
      </p:sp>
    </p:spTree>
    <p:extLst>
      <p:ext uri="{BB962C8B-B14F-4D97-AF65-F5344CB8AC3E}">
        <p14:creationId xmlns:p14="http://schemas.microsoft.com/office/powerpoint/2010/main" val="580440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BB7D551-776C-466A-BAF4-E10F5E371EB9}"/>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9B3CBDF6-583F-48CD-B58B-F6466EB9A5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EE8A2958-F802-4C4F-AEE2-8190AC72980B}"/>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83039870-F66B-4979-9C23-C3E05BF314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85399DF4-2B39-4732-AEEB-276CC858D008}"/>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34A6BB30-7816-4057-A003-A9C23C016BAF}"/>
              </a:ext>
            </a:extLst>
          </p:cNvPr>
          <p:cNvSpPr>
            <a:spLocks noGrp="1"/>
          </p:cNvSpPr>
          <p:nvPr>
            <p:ph type="dt" sz="half" idx="10"/>
          </p:nvPr>
        </p:nvSpPr>
        <p:spPr/>
        <p:txBody>
          <a:bodyPr/>
          <a:lstStyle/>
          <a:p>
            <a:fld id="{A1042D87-80CC-4906-AA6D-C428D2B0E939}" type="datetimeFigureOut">
              <a:rPr lang="ru-RU" smtClean="0"/>
              <a:t>21.11.2020</a:t>
            </a:fld>
            <a:endParaRPr lang="ru-RU"/>
          </a:p>
        </p:txBody>
      </p:sp>
      <p:sp>
        <p:nvSpPr>
          <p:cNvPr id="8" name="Нижний колонтитул 7">
            <a:extLst>
              <a:ext uri="{FF2B5EF4-FFF2-40B4-BE49-F238E27FC236}">
                <a16:creationId xmlns:a16="http://schemas.microsoft.com/office/drawing/2014/main" id="{83A5FC17-5B2C-4E27-8318-F78109BB3DDB}"/>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EC90E9A5-A196-4806-8D9A-1E69A6865E26}"/>
              </a:ext>
            </a:extLst>
          </p:cNvPr>
          <p:cNvSpPr>
            <a:spLocks noGrp="1"/>
          </p:cNvSpPr>
          <p:nvPr>
            <p:ph type="sldNum" sz="quarter" idx="12"/>
          </p:nvPr>
        </p:nvSpPr>
        <p:spPr/>
        <p:txBody>
          <a:bodyPr/>
          <a:lstStyle/>
          <a:p>
            <a:fld id="{B8DB1199-4A6D-438B-9CCC-743B9914ABEA}" type="slidenum">
              <a:rPr lang="ru-RU" smtClean="0"/>
              <a:t>‹#›</a:t>
            </a:fld>
            <a:endParaRPr lang="ru-RU"/>
          </a:p>
        </p:txBody>
      </p:sp>
    </p:spTree>
    <p:extLst>
      <p:ext uri="{BB962C8B-B14F-4D97-AF65-F5344CB8AC3E}">
        <p14:creationId xmlns:p14="http://schemas.microsoft.com/office/powerpoint/2010/main" val="2803133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28C6949-C3C4-480E-BD82-A52D37409D88}"/>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E45EA763-0E5C-4155-80C7-A62FE4AF1036}"/>
              </a:ext>
            </a:extLst>
          </p:cNvPr>
          <p:cNvSpPr>
            <a:spLocks noGrp="1"/>
          </p:cNvSpPr>
          <p:nvPr>
            <p:ph type="dt" sz="half" idx="10"/>
          </p:nvPr>
        </p:nvSpPr>
        <p:spPr/>
        <p:txBody>
          <a:bodyPr/>
          <a:lstStyle/>
          <a:p>
            <a:fld id="{A1042D87-80CC-4906-AA6D-C428D2B0E939}" type="datetimeFigureOut">
              <a:rPr lang="ru-RU" smtClean="0"/>
              <a:t>21.11.2020</a:t>
            </a:fld>
            <a:endParaRPr lang="ru-RU"/>
          </a:p>
        </p:txBody>
      </p:sp>
      <p:sp>
        <p:nvSpPr>
          <p:cNvPr id="4" name="Нижний колонтитул 3">
            <a:extLst>
              <a:ext uri="{FF2B5EF4-FFF2-40B4-BE49-F238E27FC236}">
                <a16:creationId xmlns:a16="http://schemas.microsoft.com/office/drawing/2014/main" id="{C58F810C-A45D-4C23-9A55-7133446A3A75}"/>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546F8C2F-E6D3-4835-9A3C-57E0C9DACDB2}"/>
              </a:ext>
            </a:extLst>
          </p:cNvPr>
          <p:cNvSpPr>
            <a:spLocks noGrp="1"/>
          </p:cNvSpPr>
          <p:nvPr>
            <p:ph type="sldNum" sz="quarter" idx="12"/>
          </p:nvPr>
        </p:nvSpPr>
        <p:spPr/>
        <p:txBody>
          <a:bodyPr/>
          <a:lstStyle/>
          <a:p>
            <a:fld id="{B8DB1199-4A6D-438B-9CCC-743B9914ABEA}" type="slidenum">
              <a:rPr lang="ru-RU" smtClean="0"/>
              <a:t>‹#›</a:t>
            </a:fld>
            <a:endParaRPr lang="ru-RU"/>
          </a:p>
        </p:txBody>
      </p:sp>
    </p:spTree>
    <p:extLst>
      <p:ext uri="{BB962C8B-B14F-4D97-AF65-F5344CB8AC3E}">
        <p14:creationId xmlns:p14="http://schemas.microsoft.com/office/powerpoint/2010/main" val="1282223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E0BE6441-A0EF-4274-954E-7A47DC87588D}"/>
              </a:ext>
            </a:extLst>
          </p:cNvPr>
          <p:cNvSpPr>
            <a:spLocks noGrp="1"/>
          </p:cNvSpPr>
          <p:nvPr>
            <p:ph type="dt" sz="half" idx="10"/>
          </p:nvPr>
        </p:nvSpPr>
        <p:spPr/>
        <p:txBody>
          <a:bodyPr/>
          <a:lstStyle/>
          <a:p>
            <a:fld id="{A1042D87-80CC-4906-AA6D-C428D2B0E939}" type="datetimeFigureOut">
              <a:rPr lang="ru-RU" smtClean="0"/>
              <a:t>21.11.2020</a:t>
            </a:fld>
            <a:endParaRPr lang="ru-RU"/>
          </a:p>
        </p:txBody>
      </p:sp>
      <p:sp>
        <p:nvSpPr>
          <p:cNvPr id="3" name="Нижний колонтитул 2">
            <a:extLst>
              <a:ext uri="{FF2B5EF4-FFF2-40B4-BE49-F238E27FC236}">
                <a16:creationId xmlns:a16="http://schemas.microsoft.com/office/drawing/2014/main" id="{85DAF812-D9C4-476E-AAA5-0599F2EF6B3F}"/>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30C30F62-FFDA-4FC5-9640-0731B5890B7F}"/>
              </a:ext>
            </a:extLst>
          </p:cNvPr>
          <p:cNvSpPr>
            <a:spLocks noGrp="1"/>
          </p:cNvSpPr>
          <p:nvPr>
            <p:ph type="sldNum" sz="quarter" idx="12"/>
          </p:nvPr>
        </p:nvSpPr>
        <p:spPr/>
        <p:txBody>
          <a:bodyPr/>
          <a:lstStyle/>
          <a:p>
            <a:fld id="{B8DB1199-4A6D-438B-9CCC-743B9914ABEA}" type="slidenum">
              <a:rPr lang="ru-RU" smtClean="0"/>
              <a:t>‹#›</a:t>
            </a:fld>
            <a:endParaRPr lang="ru-RU"/>
          </a:p>
        </p:txBody>
      </p:sp>
    </p:spTree>
    <p:extLst>
      <p:ext uri="{BB962C8B-B14F-4D97-AF65-F5344CB8AC3E}">
        <p14:creationId xmlns:p14="http://schemas.microsoft.com/office/powerpoint/2010/main" val="338870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BEAC989-C9AB-4B6E-877F-BB8B9761DAE8}"/>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D5AD70E8-4614-4D16-8204-2608EA9975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CEDFA003-DD4B-473B-AF0D-32603C22C7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C6F801F1-99DF-4CCB-9FFE-CD6E322657B4}"/>
              </a:ext>
            </a:extLst>
          </p:cNvPr>
          <p:cNvSpPr>
            <a:spLocks noGrp="1"/>
          </p:cNvSpPr>
          <p:nvPr>
            <p:ph type="dt" sz="half" idx="10"/>
          </p:nvPr>
        </p:nvSpPr>
        <p:spPr/>
        <p:txBody>
          <a:bodyPr/>
          <a:lstStyle/>
          <a:p>
            <a:fld id="{A1042D87-80CC-4906-AA6D-C428D2B0E939}" type="datetimeFigureOut">
              <a:rPr lang="ru-RU" smtClean="0"/>
              <a:t>21.11.2020</a:t>
            </a:fld>
            <a:endParaRPr lang="ru-RU"/>
          </a:p>
        </p:txBody>
      </p:sp>
      <p:sp>
        <p:nvSpPr>
          <p:cNvPr id="6" name="Нижний колонтитул 5">
            <a:extLst>
              <a:ext uri="{FF2B5EF4-FFF2-40B4-BE49-F238E27FC236}">
                <a16:creationId xmlns:a16="http://schemas.microsoft.com/office/drawing/2014/main" id="{D8B800F8-0D44-4CDF-B9A4-F4323ACD0711}"/>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03529F99-8D76-44BE-9A51-F9A213C6A334}"/>
              </a:ext>
            </a:extLst>
          </p:cNvPr>
          <p:cNvSpPr>
            <a:spLocks noGrp="1"/>
          </p:cNvSpPr>
          <p:nvPr>
            <p:ph type="sldNum" sz="quarter" idx="12"/>
          </p:nvPr>
        </p:nvSpPr>
        <p:spPr/>
        <p:txBody>
          <a:bodyPr/>
          <a:lstStyle/>
          <a:p>
            <a:fld id="{B8DB1199-4A6D-438B-9CCC-743B9914ABEA}" type="slidenum">
              <a:rPr lang="ru-RU" smtClean="0"/>
              <a:t>‹#›</a:t>
            </a:fld>
            <a:endParaRPr lang="ru-RU"/>
          </a:p>
        </p:txBody>
      </p:sp>
    </p:spTree>
    <p:extLst>
      <p:ext uri="{BB962C8B-B14F-4D97-AF65-F5344CB8AC3E}">
        <p14:creationId xmlns:p14="http://schemas.microsoft.com/office/powerpoint/2010/main" val="481343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6CD5A37-BF85-44AF-A635-013B3F31CF87}"/>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87E52B36-A220-478E-A8D8-AA87014304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1D08CE75-4169-4BD6-9F84-27B29D2EC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CEFB7366-3ED6-44B6-9456-DF97DC6443C2}"/>
              </a:ext>
            </a:extLst>
          </p:cNvPr>
          <p:cNvSpPr>
            <a:spLocks noGrp="1"/>
          </p:cNvSpPr>
          <p:nvPr>
            <p:ph type="dt" sz="half" idx="10"/>
          </p:nvPr>
        </p:nvSpPr>
        <p:spPr/>
        <p:txBody>
          <a:bodyPr/>
          <a:lstStyle/>
          <a:p>
            <a:fld id="{A1042D87-80CC-4906-AA6D-C428D2B0E939}" type="datetimeFigureOut">
              <a:rPr lang="ru-RU" smtClean="0"/>
              <a:t>21.11.2020</a:t>
            </a:fld>
            <a:endParaRPr lang="ru-RU"/>
          </a:p>
        </p:txBody>
      </p:sp>
      <p:sp>
        <p:nvSpPr>
          <p:cNvPr id="6" name="Нижний колонтитул 5">
            <a:extLst>
              <a:ext uri="{FF2B5EF4-FFF2-40B4-BE49-F238E27FC236}">
                <a16:creationId xmlns:a16="http://schemas.microsoft.com/office/drawing/2014/main" id="{8ACBF3FA-E7A0-4ECA-98A4-30E8DC193321}"/>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F20C864E-A6F1-42E9-980E-B62B7A568970}"/>
              </a:ext>
            </a:extLst>
          </p:cNvPr>
          <p:cNvSpPr>
            <a:spLocks noGrp="1"/>
          </p:cNvSpPr>
          <p:nvPr>
            <p:ph type="sldNum" sz="quarter" idx="12"/>
          </p:nvPr>
        </p:nvSpPr>
        <p:spPr/>
        <p:txBody>
          <a:bodyPr/>
          <a:lstStyle/>
          <a:p>
            <a:fld id="{B8DB1199-4A6D-438B-9CCC-743B9914ABEA}" type="slidenum">
              <a:rPr lang="ru-RU" smtClean="0"/>
              <a:t>‹#›</a:t>
            </a:fld>
            <a:endParaRPr lang="ru-RU"/>
          </a:p>
        </p:txBody>
      </p:sp>
    </p:spTree>
    <p:extLst>
      <p:ext uri="{BB962C8B-B14F-4D97-AF65-F5344CB8AC3E}">
        <p14:creationId xmlns:p14="http://schemas.microsoft.com/office/powerpoint/2010/main" val="381520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3D5ACDA-03E2-4226-8A62-F4598BA766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A152374D-6E49-435A-BB5D-FEADD725FC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AC4B523-4B05-48B3-9322-5B308A6727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042D87-80CC-4906-AA6D-C428D2B0E939}" type="datetimeFigureOut">
              <a:rPr lang="ru-RU" smtClean="0"/>
              <a:t>21.11.2020</a:t>
            </a:fld>
            <a:endParaRPr lang="ru-RU"/>
          </a:p>
        </p:txBody>
      </p:sp>
      <p:sp>
        <p:nvSpPr>
          <p:cNvPr id="5" name="Нижний колонтитул 4">
            <a:extLst>
              <a:ext uri="{FF2B5EF4-FFF2-40B4-BE49-F238E27FC236}">
                <a16:creationId xmlns:a16="http://schemas.microsoft.com/office/drawing/2014/main" id="{562E2F77-B001-405A-B70B-E6B7472393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821698E1-2F1A-42A1-9E3A-0C2335B319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B1199-4A6D-438B-9CCC-743B9914ABEA}" type="slidenum">
              <a:rPr lang="ru-RU" smtClean="0"/>
              <a:t>‹#›</a:t>
            </a:fld>
            <a:endParaRPr lang="ru-RU"/>
          </a:p>
        </p:txBody>
      </p:sp>
    </p:spTree>
    <p:extLst>
      <p:ext uri="{BB962C8B-B14F-4D97-AF65-F5344CB8AC3E}">
        <p14:creationId xmlns:p14="http://schemas.microsoft.com/office/powerpoint/2010/main" val="30525949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AAD19CD-68D7-4A6C-A8C3-76007412713B}"/>
              </a:ext>
            </a:extLst>
          </p:cNvPr>
          <p:cNvSpPr>
            <a:spLocks noGrp="1"/>
          </p:cNvSpPr>
          <p:nvPr>
            <p:ph type="ctrTitle"/>
          </p:nvPr>
        </p:nvSpPr>
        <p:spPr>
          <a:xfrm>
            <a:off x="1524000" y="2851553"/>
            <a:ext cx="9144000" cy="1154894"/>
          </a:xfrm>
        </p:spPr>
        <p:txBody>
          <a:bodyPr>
            <a:noAutofit/>
          </a:bodyPr>
          <a:lstStyle/>
          <a:p>
            <a:r>
              <a:rPr lang="ru-RU" sz="3200" b="1" dirty="0">
                <a:latin typeface="Times New Roman" panose="02020603050405020304" pitchFamily="18" charset="0"/>
                <a:cs typeface="Times New Roman" panose="02020603050405020304" pitchFamily="18" charset="0"/>
              </a:rPr>
              <a:t>Презентация </a:t>
            </a:r>
            <a:br>
              <a:rPr lang="ru-RU" sz="3200" b="1" dirty="0">
                <a:latin typeface="Times New Roman" panose="02020603050405020304" pitchFamily="18" charset="0"/>
                <a:cs typeface="Times New Roman" panose="02020603050405020304" pitchFamily="18" charset="0"/>
              </a:rPr>
            </a:br>
            <a:br>
              <a:rPr lang="ru-RU" sz="3200" dirty="0">
                <a:latin typeface="Times New Roman" panose="02020603050405020304" pitchFamily="18" charset="0"/>
                <a:cs typeface="Times New Roman" panose="02020603050405020304" pitchFamily="18" charset="0"/>
              </a:rPr>
            </a:br>
            <a:r>
              <a:rPr lang="ru-RU" sz="3200" dirty="0">
                <a:latin typeface="Times New Roman" panose="02020603050405020304" pitchFamily="18" charset="0"/>
                <a:cs typeface="Times New Roman" panose="02020603050405020304" pitchFamily="18" charset="0"/>
              </a:rPr>
              <a:t>по дисциплине «Теория систем и системный анализ»</a:t>
            </a:r>
            <a:br>
              <a:rPr lang="ru-RU" sz="3200" dirty="0">
                <a:latin typeface="Times New Roman" panose="02020603050405020304" pitchFamily="18" charset="0"/>
                <a:cs typeface="Times New Roman" panose="02020603050405020304" pitchFamily="18" charset="0"/>
              </a:rPr>
            </a:br>
            <a:r>
              <a:rPr lang="ru-RU" sz="3200" dirty="0">
                <a:latin typeface="Times New Roman" panose="02020603050405020304" pitchFamily="18" charset="0"/>
                <a:cs typeface="Times New Roman" panose="02020603050405020304" pitchFamily="18" charset="0"/>
              </a:rPr>
              <a:t>на тему «</a:t>
            </a:r>
            <a:r>
              <a:rPr lang="ru-RU" sz="3200" b="1" dirty="0">
                <a:effectLst/>
                <a:latin typeface="Times New Roman" panose="02020603050405020304" pitchFamily="18" charset="0"/>
                <a:ea typeface="Times New Roman" panose="02020603050405020304" pitchFamily="18" charset="0"/>
              </a:rPr>
              <a:t>Понятие методики системного анализа</a:t>
            </a:r>
            <a:r>
              <a:rPr lang="ru-RU" sz="3200" dirty="0">
                <a:latin typeface="Times New Roman" panose="02020603050405020304" pitchFamily="18" charset="0"/>
                <a:cs typeface="Times New Roman" panose="02020603050405020304" pitchFamily="18" charset="0"/>
              </a:rPr>
              <a:t>»</a:t>
            </a:r>
          </a:p>
        </p:txBody>
      </p:sp>
      <p:sp>
        <p:nvSpPr>
          <p:cNvPr id="3" name="Подзаголовок 2">
            <a:extLst>
              <a:ext uri="{FF2B5EF4-FFF2-40B4-BE49-F238E27FC236}">
                <a16:creationId xmlns:a16="http://schemas.microsoft.com/office/drawing/2014/main" id="{78D96FFB-8A78-4F1D-A602-0175CD1FEE65}"/>
              </a:ext>
            </a:extLst>
          </p:cNvPr>
          <p:cNvSpPr>
            <a:spLocks noGrp="1"/>
          </p:cNvSpPr>
          <p:nvPr>
            <p:ph type="subTitle" idx="1"/>
          </p:nvPr>
        </p:nvSpPr>
        <p:spPr>
          <a:xfrm>
            <a:off x="6945549" y="4419161"/>
            <a:ext cx="5246451" cy="2438839"/>
          </a:xfrm>
        </p:spPr>
        <p:txBody>
          <a:bodyPr>
            <a:normAutofit lnSpcReduction="10000"/>
          </a:bodyPr>
          <a:lstStyle/>
          <a:p>
            <a:pPr algn="r"/>
            <a:r>
              <a:rPr lang="ru-RU" sz="2400" dirty="0">
                <a:latin typeface="Times New Roman" panose="02020603050405020304" pitchFamily="18" charset="0"/>
                <a:cs typeface="Times New Roman" panose="02020603050405020304" pitchFamily="18" charset="0"/>
              </a:rPr>
              <a:t>Выполнил: Шорин В.Д.</a:t>
            </a:r>
          </a:p>
          <a:p>
            <a:pPr algn="r"/>
            <a:r>
              <a:rPr lang="ru-RU" sz="2400" dirty="0">
                <a:latin typeface="Times New Roman" panose="02020603050405020304" pitchFamily="18" charset="0"/>
                <a:cs typeface="Times New Roman" panose="02020603050405020304" pitchFamily="18" charset="0"/>
              </a:rPr>
              <a:t>ИПАИТ</a:t>
            </a:r>
          </a:p>
          <a:p>
            <a:pPr algn="r"/>
            <a:r>
              <a:rPr lang="ru-RU" sz="2400" dirty="0">
                <a:latin typeface="Times New Roman" panose="02020603050405020304" pitchFamily="18" charset="0"/>
                <a:cs typeface="Times New Roman" panose="02020603050405020304" pitchFamily="18" charset="0"/>
              </a:rPr>
              <a:t>Направление подготовки 09.03.04 Программная инженерия</a:t>
            </a:r>
          </a:p>
          <a:p>
            <a:pPr algn="r"/>
            <a:r>
              <a:rPr lang="ru-RU" sz="2400" dirty="0">
                <a:latin typeface="Times New Roman" panose="02020603050405020304" pitchFamily="18" charset="0"/>
                <a:cs typeface="Times New Roman" panose="02020603050405020304" pitchFamily="18" charset="0"/>
              </a:rPr>
              <a:t>Группа 71ПГ </a:t>
            </a:r>
          </a:p>
          <a:p>
            <a:pPr algn="r"/>
            <a:r>
              <a:rPr lang="ru-RU" sz="2400" dirty="0">
                <a:latin typeface="Times New Roman" panose="02020603050405020304" pitchFamily="18" charset="0"/>
                <a:cs typeface="Times New Roman" panose="02020603050405020304" pitchFamily="18" charset="0"/>
              </a:rPr>
              <a:t> </a:t>
            </a:r>
          </a:p>
          <a:p>
            <a:endParaRPr lang="ru-RU" dirty="0"/>
          </a:p>
        </p:txBody>
      </p:sp>
      <p:pic>
        <p:nvPicPr>
          <p:cNvPr id="4" name="Picture 2" descr="C:\Users\Design\Desktop\Презент\3.jpg">
            <a:extLst>
              <a:ext uri="{FF2B5EF4-FFF2-40B4-BE49-F238E27FC236}">
                <a16:creationId xmlns:a16="http://schemas.microsoft.com/office/drawing/2014/main" id="{8476580C-AB59-474E-9E68-072461D0FB23}"/>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Tree>
    <p:extLst>
      <p:ext uri="{BB962C8B-B14F-4D97-AF65-F5344CB8AC3E}">
        <p14:creationId xmlns:p14="http://schemas.microsoft.com/office/powerpoint/2010/main" val="30782939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pic>
        <p:nvPicPr>
          <p:cNvPr id="2" name="Рисунок 1">
            <a:extLst>
              <a:ext uri="{FF2B5EF4-FFF2-40B4-BE49-F238E27FC236}">
                <a16:creationId xmlns:a16="http://schemas.microsoft.com/office/drawing/2014/main" id="{84E1E1CE-BA71-403E-B7EA-D0A25CD4306D}"/>
              </a:ext>
            </a:extLst>
          </p:cNvPr>
          <p:cNvPicPr>
            <a:picLocks noChangeAspect="1"/>
          </p:cNvPicPr>
          <p:nvPr/>
        </p:nvPicPr>
        <p:blipFill>
          <a:blip r:embed="rId3"/>
          <a:stretch>
            <a:fillRect/>
          </a:stretch>
        </p:blipFill>
        <p:spPr>
          <a:xfrm>
            <a:off x="2186453" y="1138053"/>
            <a:ext cx="7414746" cy="5719947"/>
          </a:xfrm>
          <a:prstGeom prst="rect">
            <a:avLst/>
          </a:prstGeom>
        </p:spPr>
      </p:pic>
    </p:spTree>
    <p:extLst>
      <p:ext uri="{BB962C8B-B14F-4D97-AF65-F5344CB8AC3E}">
        <p14:creationId xmlns:p14="http://schemas.microsoft.com/office/powerpoint/2010/main" val="2084492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F33F8F3E-8FE1-4DC2-8353-004B6B4F7E8F}"/>
              </a:ext>
            </a:extLst>
          </p:cNvPr>
          <p:cNvSpPr txBox="1"/>
          <p:nvPr/>
        </p:nvSpPr>
        <p:spPr>
          <a:xfrm>
            <a:off x="0" y="1154895"/>
            <a:ext cx="12192000" cy="4093428"/>
          </a:xfrm>
          <a:prstGeom prst="rect">
            <a:avLst/>
          </a:prstGeom>
          <a:noFill/>
        </p:spPr>
        <p:txBody>
          <a:bodyPr wrap="square">
            <a:spAutoFit/>
          </a:bodyPr>
          <a:lstStyle/>
          <a:p>
            <a:pPr indent="450000" algn="just"/>
            <a:r>
              <a:rPr lang="ru-RU" sz="2000" dirty="0">
                <a:effectLst/>
                <a:latin typeface="Times New Roman" panose="02020603050405020304" pitchFamily="18" charset="0"/>
                <a:ea typeface="Times New Roman" panose="02020603050405020304" pitchFamily="18" charset="0"/>
              </a:rPr>
              <a:t>Независимо от того, </a:t>
            </a:r>
            <a:r>
              <a:rPr lang="ru-RU" sz="2000" i="1" dirty="0">
                <a:effectLst/>
                <a:latin typeface="Times New Roman" panose="02020603050405020304" pitchFamily="18" charset="0"/>
                <a:ea typeface="Times New Roman" panose="02020603050405020304" pitchFamily="18" charset="0"/>
              </a:rPr>
              <a:t>как понимать</a:t>
            </a:r>
            <a:r>
              <a:rPr lang="ru-RU" sz="2000" dirty="0">
                <a:effectLst/>
                <a:latin typeface="Times New Roman" panose="02020603050405020304" pitchFamily="18" charset="0"/>
                <a:ea typeface="Times New Roman" panose="02020603050405020304" pitchFamily="18" charset="0"/>
              </a:rPr>
              <a:t> процесс автоматизации, то ли в виде моделирования человеческих усилий техническими или иными средствами, то ли в виде процесса создания автоматизированных или автоматических контуров управления, очевидно, что презумпция управления методологически выражается </a:t>
            </a:r>
            <a:r>
              <a:rPr lang="ru-RU" sz="2000" b="1" dirty="0">
                <a:effectLst/>
                <a:latin typeface="Times New Roman" panose="02020603050405020304" pitchFamily="18" charset="0"/>
                <a:ea typeface="Times New Roman" panose="02020603050405020304" pitchFamily="18" charset="0"/>
              </a:rPr>
              <a:t>процессами моделирования, </a:t>
            </a:r>
            <a:r>
              <a:rPr lang="ru-RU" sz="2000" dirty="0">
                <a:effectLst/>
                <a:latin typeface="Times New Roman" panose="02020603050405020304" pitchFamily="18" charset="0"/>
                <a:ea typeface="Times New Roman" panose="02020603050405020304" pitchFamily="18" charset="0"/>
              </a:rPr>
              <a:t>а её любая реализация порождает </a:t>
            </a:r>
            <a:r>
              <a:rPr lang="ru-RU" sz="2000" b="1" dirty="0">
                <a:effectLst/>
                <a:latin typeface="Times New Roman" panose="02020603050405020304" pitchFamily="18" charset="0"/>
                <a:ea typeface="Times New Roman" panose="02020603050405020304" pitchFamily="18" charset="0"/>
              </a:rPr>
              <a:t>процессы автоматизации. </a:t>
            </a:r>
            <a:endParaRPr lang="ru-RU" sz="2000" dirty="0">
              <a:effectLst/>
              <a:latin typeface="Times New Roman" panose="02020603050405020304" pitchFamily="18" charset="0"/>
              <a:ea typeface="Times New Roman" panose="02020603050405020304" pitchFamily="18" charset="0"/>
            </a:endParaRPr>
          </a:p>
          <a:p>
            <a:pPr indent="450000" algn="just"/>
            <a:r>
              <a:rPr lang="ru-RU" sz="2000" dirty="0">
                <a:effectLst/>
                <a:latin typeface="Times New Roman" panose="02020603050405020304" pitchFamily="18" charset="0"/>
                <a:ea typeface="Times New Roman" panose="02020603050405020304" pitchFamily="18" charset="0"/>
              </a:rPr>
              <a:t>В связи с этим можно утверждать, что </a:t>
            </a:r>
            <a:r>
              <a:rPr lang="ru-RU" sz="2000" i="1" dirty="0">
                <a:effectLst/>
                <a:latin typeface="Times New Roman" panose="02020603050405020304" pitchFamily="18" charset="0"/>
                <a:ea typeface="Times New Roman" panose="02020603050405020304" pitchFamily="18" charset="0"/>
              </a:rPr>
              <a:t>любая форма регулирования деятельности системы не выйдет за рамки процессов моделирования и автоматизации</a:t>
            </a:r>
            <a:r>
              <a:rPr lang="ru-RU" sz="2000" dirty="0">
                <a:effectLst/>
                <a:latin typeface="Times New Roman" panose="02020603050405020304" pitchFamily="18" charset="0"/>
                <a:ea typeface="Times New Roman" panose="02020603050405020304" pitchFamily="18" charset="0"/>
              </a:rPr>
              <a:t>, что фактически устанавливает границы исполняемых ЛПР функций и функциональное назначение организационной структуры в целом. </a:t>
            </a:r>
          </a:p>
          <a:p>
            <a:pPr indent="450000" algn="just"/>
            <a:r>
              <a:rPr lang="ru-RU" sz="2000" dirty="0">
                <a:effectLst/>
                <a:latin typeface="Times New Roman" panose="02020603050405020304" pitchFamily="18" charset="0"/>
                <a:ea typeface="Times New Roman" panose="02020603050405020304" pitchFamily="18" charset="0"/>
              </a:rPr>
              <a:t>Поэтому естественно, что для ЛПР отводится широкая тематика производственно-технических вопросов: от </a:t>
            </a:r>
            <a:r>
              <a:rPr lang="ru-RU" sz="2000" i="1" dirty="0">
                <a:effectLst/>
                <a:latin typeface="Times New Roman" panose="02020603050405020304" pitchFamily="18" charset="0"/>
                <a:ea typeface="Times New Roman" panose="02020603050405020304" pitchFamily="18" charset="0"/>
              </a:rPr>
              <a:t>видения</a:t>
            </a:r>
            <a:r>
              <a:rPr lang="ru-RU" sz="2000" dirty="0">
                <a:effectLst/>
                <a:latin typeface="Times New Roman" panose="02020603050405020304" pitchFamily="18" charset="0"/>
                <a:ea typeface="Times New Roman" panose="02020603050405020304" pitchFamily="18" charset="0"/>
              </a:rPr>
              <a:t> и языкового или предметного </a:t>
            </a:r>
            <a:r>
              <a:rPr lang="ru-RU" sz="2000" i="1" dirty="0">
                <a:effectLst/>
                <a:latin typeface="Times New Roman" panose="02020603050405020304" pitchFamily="18" charset="0"/>
                <a:ea typeface="Times New Roman" panose="02020603050405020304" pitchFamily="18" charset="0"/>
              </a:rPr>
              <a:t>моделирования</a:t>
            </a:r>
            <a:r>
              <a:rPr lang="ru-RU" sz="2000" dirty="0">
                <a:effectLst/>
                <a:latin typeface="Times New Roman" panose="02020603050405020304" pitchFamily="18" charset="0"/>
                <a:ea typeface="Times New Roman" panose="02020603050405020304" pitchFamily="18" charset="0"/>
              </a:rPr>
              <a:t> исходных, текущих и желаемых образов действующей сложной системы в конкретной среде и увязывания свойств системы с соответствующими структурными компонентами системы до разрешения и предупреждения конфликтных ситуаций и, тем самым, достижения адекватного (наилучшего, наиболее подходящего) функционирования системы в условиях технических, организационных, производственных и социально-экономических реальностей.</a:t>
            </a:r>
          </a:p>
        </p:txBody>
      </p:sp>
    </p:spTree>
    <p:extLst>
      <p:ext uri="{BB962C8B-B14F-4D97-AF65-F5344CB8AC3E}">
        <p14:creationId xmlns:p14="http://schemas.microsoft.com/office/powerpoint/2010/main" val="358383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4C6DC5DB-8512-4057-AA0A-C17689033F69}"/>
              </a:ext>
            </a:extLst>
          </p:cNvPr>
          <p:cNvSpPr txBox="1"/>
          <p:nvPr/>
        </p:nvSpPr>
        <p:spPr>
          <a:xfrm>
            <a:off x="0" y="1154893"/>
            <a:ext cx="12204826" cy="4708981"/>
          </a:xfrm>
          <a:prstGeom prst="rect">
            <a:avLst/>
          </a:prstGeom>
          <a:noFill/>
        </p:spPr>
        <p:txBody>
          <a:bodyPr wrap="square">
            <a:spAutoFit/>
          </a:bodyPr>
          <a:lstStyle/>
          <a:p>
            <a:pPr indent="450000" algn="just"/>
            <a:r>
              <a:rPr lang="ru-RU" sz="2000" dirty="0">
                <a:effectLst/>
                <a:latin typeface="Times New Roman" panose="02020603050405020304" pitchFamily="18" charset="0"/>
                <a:ea typeface="Times New Roman" panose="02020603050405020304" pitchFamily="18" charset="0"/>
              </a:rPr>
              <a:t>Всё это позволяет говорить о том, что </a:t>
            </a:r>
            <a:r>
              <a:rPr lang="ru-RU" sz="2000" b="1" i="1" dirty="0">
                <a:effectLst/>
                <a:latin typeface="Times New Roman" panose="02020603050405020304" pitchFamily="18" charset="0"/>
                <a:ea typeface="Times New Roman" panose="02020603050405020304" pitchFamily="18" charset="0"/>
              </a:rPr>
              <a:t>возможности регулирования</a:t>
            </a:r>
            <a:r>
              <a:rPr lang="ru-RU" sz="2000" dirty="0">
                <a:effectLst/>
                <a:latin typeface="Times New Roman" panose="02020603050405020304" pitchFamily="18" charset="0"/>
                <a:ea typeface="Times New Roman" panose="02020603050405020304" pitchFamily="18" charset="0"/>
              </a:rPr>
              <a:t> определяются:</a:t>
            </a:r>
          </a:p>
          <a:p>
            <a:pPr indent="450000" algn="just"/>
            <a:r>
              <a:rPr lang="ru-RU" sz="2000" dirty="0">
                <a:effectLst/>
                <a:latin typeface="Times New Roman" panose="02020603050405020304" pitchFamily="18" charset="0"/>
                <a:ea typeface="Times New Roman" panose="02020603050405020304" pitchFamily="18" charset="0"/>
              </a:rPr>
              <a:t>- организационной структурой и представленной ею иерархией соподчинения,</a:t>
            </a:r>
          </a:p>
          <a:p>
            <a:pPr indent="450000" algn="just"/>
            <a:r>
              <a:rPr lang="ru-RU" sz="2000" dirty="0">
                <a:effectLst/>
                <a:latin typeface="Times New Roman" panose="02020603050405020304" pitchFamily="18" charset="0"/>
                <a:ea typeface="Times New Roman" panose="02020603050405020304" pitchFamily="18" charset="0"/>
              </a:rPr>
              <a:t>- конкретным коллективом ЛПР,</a:t>
            </a:r>
          </a:p>
          <a:p>
            <a:pPr indent="450000" algn="just"/>
            <a:r>
              <a:rPr lang="ru-RU" sz="2000" dirty="0">
                <a:effectLst/>
                <a:latin typeface="Times New Roman" panose="02020603050405020304" pitchFamily="18" charset="0"/>
                <a:ea typeface="Times New Roman" panose="02020603050405020304" pitchFamily="18" charset="0"/>
              </a:rPr>
              <a:t>- конкретными квалификациями каждого ЛПР,</a:t>
            </a:r>
          </a:p>
          <a:p>
            <a:pPr indent="450000" algn="just"/>
            <a:r>
              <a:rPr lang="ru-RU" sz="2000" dirty="0">
                <a:effectLst/>
                <a:latin typeface="Times New Roman" panose="02020603050405020304" pitchFamily="18" charset="0"/>
                <a:ea typeface="Times New Roman" panose="02020603050405020304" pitchFamily="18" charset="0"/>
              </a:rPr>
              <a:t>- сферами ответственности каждого ЛПР, определенными должностными инструкциями,</a:t>
            </a:r>
          </a:p>
          <a:p>
            <a:pPr indent="450000" algn="just"/>
            <a:r>
              <a:rPr lang="ru-RU" sz="2000" dirty="0">
                <a:effectLst/>
                <a:latin typeface="Times New Roman" panose="02020603050405020304" pitchFamily="18" charset="0"/>
                <a:ea typeface="Times New Roman" panose="02020603050405020304" pitchFamily="18" charset="0"/>
              </a:rPr>
              <a:t>- конкретными способами, мотивами, причинами изменения самой организационной структуры в зависимости от конкретных (производственных) обстоятельств функционирования и т.д.</a:t>
            </a:r>
          </a:p>
          <a:p>
            <a:pPr indent="450000" algn="just"/>
            <a:r>
              <a:rPr lang="ru-RU" sz="2000" dirty="0">
                <a:effectLst/>
                <a:latin typeface="Times New Roman" panose="02020603050405020304" pitchFamily="18" charset="0"/>
                <a:ea typeface="Times New Roman" panose="02020603050405020304" pitchFamily="18" charset="0"/>
              </a:rPr>
              <a:t>Можно по-разному подходить к пониманию предназначения человека при исполнении им своих профессиональных обязанностей. </a:t>
            </a:r>
          </a:p>
          <a:p>
            <a:pPr indent="450000" algn="just"/>
            <a:r>
              <a:rPr lang="ru-RU" sz="2000" dirty="0">
                <a:effectLst/>
                <a:latin typeface="Times New Roman" panose="02020603050405020304" pitchFamily="18" charset="0"/>
                <a:ea typeface="Times New Roman" panose="02020603050405020304" pitchFamily="18" charset="0"/>
              </a:rPr>
              <a:t>Иногда работников делят на </a:t>
            </a:r>
            <a:r>
              <a:rPr lang="ru-RU" sz="2000" i="1" dirty="0">
                <a:effectLst/>
                <a:latin typeface="Times New Roman" panose="02020603050405020304" pitchFamily="18" charset="0"/>
                <a:ea typeface="Times New Roman" panose="02020603050405020304" pitchFamily="18" charset="0"/>
              </a:rPr>
              <a:t>творцов </a:t>
            </a:r>
            <a:r>
              <a:rPr lang="ru-RU" sz="2000" dirty="0">
                <a:effectLst/>
                <a:latin typeface="Times New Roman" panose="02020603050405020304" pitchFamily="18" charset="0"/>
                <a:ea typeface="Times New Roman" panose="02020603050405020304" pitchFamily="18" charset="0"/>
              </a:rPr>
              <a:t>- лиц, принимающих решения (ЛПР), и </a:t>
            </a:r>
            <a:r>
              <a:rPr lang="ru-RU" sz="2000" i="1" dirty="0">
                <a:effectLst/>
                <a:latin typeface="Times New Roman" panose="02020603050405020304" pitchFamily="18" charset="0"/>
                <a:ea typeface="Times New Roman" panose="02020603050405020304" pitchFamily="18" charset="0"/>
              </a:rPr>
              <a:t>исполнителей </a:t>
            </a:r>
            <a:r>
              <a:rPr lang="ru-RU" sz="2000" dirty="0">
                <a:effectLst/>
                <a:latin typeface="Times New Roman" panose="02020603050405020304" pitchFamily="18" charset="0"/>
                <a:ea typeface="Times New Roman" panose="02020603050405020304" pitchFamily="18" charset="0"/>
              </a:rPr>
              <a:t>- лиц, не принимающих решений. Не касаясь общечеловеческого или психологического аспектов оценки жизнедеятельности, </a:t>
            </a:r>
            <a:r>
              <a:rPr lang="ru-RU" sz="2000" i="1" dirty="0">
                <a:effectLst/>
                <a:latin typeface="Times New Roman" panose="02020603050405020304" pitchFamily="18" charset="0"/>
                <a:ea typeface="Times New Roman" panose="02020603050405020304" pitchFamily="18" charset="0"/>
              </a:rPr>
              <a:t>подобное деление работников</a:t>
            </a:r>
            <a:r>
              <a:rPr lang="ru-RU" sz="2000" dirty="0">
                <a:effectLst/>
                <a:latin typeface="Times New Roman" panose="02020603050405020304" pitchFamily="18" charset="0"/>
                <a:ea typeface="Times New Roman" panose="02020603050405020304" pitchFamily="18" charset="0"/>
              </a:rPr>
              <a:t>, по нашему мнению, </a:t>
            </a:r>
            <a:r>
              <a:rPr lang="ru-RU" sz="2000" i="1" dirty="0">
                <a:effectLst/>
                <a:latin typeface="Times New Roman" panose="02020603050405020304" pitchFamily="18" charset="0"/>
                <a:ea typeface="Times New Roman" panose="02020603050405020304" pitchFamily="18" charset="0"/>
              </a:rPr>
              <a:t>не способствует поиску удачных форм организации эффективного функционирования сложных систем</a:t>
            </a:r>
            <a:r>
              <a:rPr lang="ru-RU" sz="2000" dirty="0">
                <a:effectLst/>
                <a:latin typeface="Times New Roman" panose="02020603050405020304" pitchFamily="18" charset="0"/>
                <a:ea typeface="Times New Roman" panose="02020603050405020304" pitchFamily="18" charset="0"/>
              </a:rPr>
              <a:t>, по существу нивелируя личностные качества работника, хотя и квалифицируя их деятельность, подчас, по «критерию» </a:t>
            </a:r>
            <a:r>
              <a:rPr lang="ru-RU" sz="2000" i="1" dirty="0">
                <a:effectLst/>
                <a:latin typeface="Times New Roman" panose="02020603050405020304" pitchFamily="18" charset="0"/>
                <a:ea typeface="Times New Roman" panose="02020603050405020304" pitchFamily="18" charset="0"/>
              </a:rPr>
              <a:t>таланта</a:t>
            </a:r>
            <a:r>
              <a:rPr lang="ru-RU" sz="2000" dirty="0">
                <a:effectLst/>
                <a:latin typeface="Times New Roman" panose="02020603050405020304" pitchFamily="18" charset="0"/>
                <a:ea typeface="Times New Roman" panose="02020603050405020304" pitchFamily="18" charset="0"/>
              </a:rPr>
              <a:t> или </a:t>
            </a:r>
            <a:r>
              <a:rPr lang="ru-RU" sz="2000" i="1" dirty="0">
                <a:effectLst/>
                <a:latin typeface="Times New Roman" panose="02020603050405020304" pitchFamily="18" charset="0"/>
                <a:ea typeface="Times New Roman" panose="02020603050405020304" pitchFamily="18" charset="0"/>
              </a:rPr>
              <a:t>идеальности</a:t>
            </a:r>
            <a:r>
              <a:rPr lang="ru-RU" sz="2000" dirty="0">
                <a:effectLst/>
                <a:latin typeface="Times New Roman" panose="02020603050405020304" pitchFamily="18" charset="0"/>
                <a:ea typeface="Times New Roman" panose="02020603050405020304" pitchFamily="18" charset="0"/>
              </a:rPr>
              <a:t> </a:t>
            </a:r>
            <a:r>
              <a:rPr lang="ru-RU" sz="2000" i="1" dirty="0">
                <a:effectLst/>
                <a:latin typeface="Times New Roman" panose="02020603050405020304" pitchFamily="18" charset="0"/>
                <a:ea typeface="Times New Roman" panose="02020603050405020304" pitchFamily="18" charset="0"/>
              </a:rPr>
              <a:t>исполнения</a:t>
            </a:r>
            <a:r>
              <a:rPr lang="ru-RU" sz="2000" dirty="0">
                <a:effectLst/>
                <a:latin typeface="Times New Roman" panose="02020603050405020304" pitchFamily="18" charset="0"/>
                <a:ea typeface="Times New Roman" panose="02020603050405020304" pitchFamily="18" charset="0"/>
              </a:rPr>
              <a:t>. </a:t>
            </a:r>
          </a:p>
        </p:txBody>
      </p:sp>
    </p:spTree>
    <p:extLst>
      <p:ext uri="{BB962C8B-B14F-4D97-AF65-F5344CB8AC3E}">
        <p14:creationId xmlns:p14="http://schemas.microsoft.com/office/powerpoint/2010/main" val="3744115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3F962E0E-3F0D-4C0C-8C73-5A772EAB6C55}"/>
              </a:ext>
            </a:extLst>
          </p:cNvPr>
          <p:cNvSpPr txBox="1"/>
          <p:nvPr/>
        </p:nvSpPr>
        <p:spPr>
          <a:xfrm>
            <a:off x="0" y="1154895"/>
            <a:ext cx="12192000" cy="4893647"/>
          </a:xfrm>
          <a:prstGeom prst="rect">
            <a:avLst/>
          </a:prstGeom>
          <a:noFill/>
        </p:spPr>
        <p:txBody>
          <a:bodyPr wrap="square">
            <a:spAutoFit/>
          </a:bodyPr>
          <a:lstStyle/>
          <a:p>
            <a:pPr indent="450000" algn="just"/>
            <a:r>
              <a:rPr lang="ru-RU" sz="2400" dirty="0">
                <a:effectLst/>
                <a:latin typeface="Times New Roman" panose="02020603050405020304" pitchFamily="18" charset="0"/>
                <a:ea typeface="Times New Roman" panose="02020603050405020304" pitchFamily="18" charset="0"/>
              </a:rPr>
              <a:t>Если бы это было не так, то наличие </a:t>
            </a:r>
            <a:r>
              <a:rPr lang="ru-RU" sz="2400" i="1" dirty="0">
                <a:effectLst/>
                <a:latin typeface="Times New Roman" panose="02020603050405020304" pitchFamily="18" charset="0"/>
                <a:ea typeface="Times New Roman" panose="02020603050405020304" pitchFamily="18" charset="0"/>
              </a:rPr>
              <a:t>исполнителей</a:t>
            </a:r>
            <a:r>
              <a:rPr lang="ru-RU" sz="2400" dirty="0">
                <a:effectLst/>
                <a:latin typeface="Times New Roman" panose="02020603050405020304" pitchFamily="18" charset="0"/>
                <a:ea typeface="Times New Roman" panose="02020603050405020304" pitchFamily="18" charset="0"/>
              </a:rPr>
              <a:t> открывало бы возможности полной автоматизации, поскольку понимание между ЛПР и исполнителем (между двумя людьми: творцом и исполнителем) по выполнению </a:t>
            </a:r>
            <a:r>
              <a:rPr lang="ru-RU" sz="2400" i="1" dirty="0">
                <a:effectLst/>
                <a:latin typeface="Times New Roman" panose="02020603050405020304" pitchFamily="18" charset="0"/>
                <a:ea typeface="Times New Roman" panose="02020603050405020304" pitchFamily="18" charset="0"/>
              </a:rPr>
              <a:t>конкретной</a:t>
            </a:r>
            <a:r>
              <a:rPr lang="ru-RU" sz="2400" dirty="0">
                <a:effectLst/>
                <a:latin typeface="Times New Roman" panose="02020603050405020304" pitchFamily="18" charset="0"/>
                <a:ea typeface="Times New Roman" panose="02020603050405020304" pitchFamily="18" charset="0"/>
              </a:rPr>
              <a:t> производственно-технической задачи возможно лишь в случае </a:t>
            </a:r>
            <a:r>
              <a:rPr lang="ru-RU" sz="2400" i="1" dirty="0">
                <a:effectLst/>
                <a:latin typeface="Times New Roman" panose="02020603050405020304" pitchFamily="18" charset="0"/>
                <a:ea typeface="Times New Roman" panose="02020603050405020304" pitchFamily="18" charset="0"/>
              </a:rPr>
              <a:t>формализации</a:t>
            </a:r>
            <a:r>
              <a:rPr lang="ru-RU" sz="2400" dirty="0">
                <a:effectLst/>
                <a:latin typeface="Times New Roman" panose="02020603050405020304" pitchFamily="18" charset="0"/>
                <a:ea typeface="Times New Roman" panose="02020603050405020304" pitchFamily="18" charset="0"/>
              </a:rPr>
              <a:t> представлений и передачи </a:t>
            </a:r>
            <a:r>
              <a:rPr lang="ru-RU" sz="2400" i="1" dirty="0">
                <a:effectLst/>
                <a:latin typeface="Times New Roman" panose="02020603050405020304" pitchFamily="18" charset="0"/>
                <a:ea typeface="Times New Roman" panose="02020603050405020304" pitchFamily="18" charset="0"/>
              </a:rPr>
              <a:t>формальной модели</a:t>
            </a:r>
            <a:r>
              <a:rPr lang="ru-RU" sz="2400" dirty="0">
                <a:effectLst/>
                <a:latin typeface="Times New Roman" panose="02020603050405020304" pitchFamily="18" charset="0"/>
                <a:ea typeface="Times New Roman" panose="02020603050405020304" pitchFamily="18" charset="0"/>
              </a:rPr>
              <a:t> от ЛПР к исполнителю. </a:t>
            </a:r>
          </a:p>
          <a:p>
            <a:pPr indent="450000" algn="just"/>
            <a:r>
              <a:rPr lang="ru-RU" sz="2400" dirty="0">
                <a:effectLst/>
                <a:latin typeface="Times New Roman" panose="02020603050405020304" pitchFamily="18" charset="0"/>
                <a:ea typeface="Times New Roman" panose="02020603050405020304" pitchFamily="18" charset="0"/>
              </a:rPr>
              <a:t>Если бы это было не так, то наличие </a:t>
            </a:r>
            <a:r>
              <a:rPr lang="ru-RU" sz="2400" i="1" dirty="0">
                <a:effectLst/>
                <a:latin typeface="Times New Roman" panose="02020603050405020304" pitchFamily="18" charset="0"/>
                <a:ea typeface="Times New Roman" panose="02020603050405020304" pitchFamily="18" charset="0"/>
              </a:rPr>
              <a:t>исполнителей</a:t>
            </a:r>
            <a:r>
              <a:rPr lang="ru-RU" sz="2400" dirty="0">
                <a:effectLst/>
                <a:latin typeface="Times New Roman" panose="02020603050405020304" pitchFamily="18" charset="0"/>
                <a:ea typeface="Times New Roman" panose="02020603050405020304" pitchFamily="18" charset="0"/>
              </a:rPr>
              <a:t> не превращало бы «простую» систему в сложную, не привносило бы в неё «</a:t>
            </a:r>
            <a:r>
              <a:rPr lang="ru-RU" sz="2400" dirty="0" err="1">
                <a:effectLst/>
                <a:latin typeface="Times New Roman" panose="02020603050405020304" pitchFamily="18" charset="0"/>
                <a:ea typeface="Times New Roman" panose="02020603050405020304" pitchFamily="18" charset="0"/>
              </a:rPr>
              <a:t>нестационарность</a:t>
            </a:r>
            <a:r>
              <a:rPr lang="ru-RU" sz="2400" dirty="0">
                <a:effectLst/>
                <a:latin typeface="Times New Roman" panose="02020603050405020304" pitchFamily="18" charset="0"/>
                <a:ea typeface="Times New Roman" panose="02020603050405020304" pitchFamily="18" charset="0"/>
              </a:rPr>
              <a:t> (изменчивость) отдельных параметров системы и стохастичность её поведения; уникальность и непредсказуемость поведения системы в конкретных условиях; способность изменять свою структуру, сохраняя целостность, и формировать варианты поведения; способность противостоять разрушающим систему тенденциям (стимулируя требуемый обмен со средой); способность адаптироваться к изменяющимся условиям; способность и стремление к </a:t>
            </a:r>
            <a:r>
              <a:rPr lang="ru-RU" sz="2400" dirty="0" err="1">
                <a:effectLst/>
                <a:latin typeface="Times New Roman" panose="02020603050405020304" pitchFamily="18" charset="0"/>
                <a:ea typeface="Times New Roman" panose="02020603050405020304" pitchFamily="18" charset="0"/>
              </a:rPr>
              <a:t>целеобразованию</a:t>
            </a:r>
            <a:r>
              <a:rPr lang="ru-RU" sz="2400" dirty="0">
                <a:effectLst/>
                <a:latin typeface="Times New Roman" panose="02020603050405020304" pitchFamily="18" charset="0"/>
                <a:ea typeface="Times New Roman" panose="02020603050405020304" pitchFamily="18" charset="0"/>
              </a:rPr>
              <a:t>; неоднозначность использования понятий» (проф. Валуев С.А., проф. Кузин Б.И., 1991).</a:t>
            </a:r>
          </a:p>
        </p:txBody>
      </p:sp>
    </p:spTree>
    <p:extLst>
      <p:ext uri="{BB962C8B-B14F-4D97-AF65-F5344CB8AC3E}">
        <p14:creationId xmlns:p14="http://schemas.microsoft.com/office/powerpoint/2010/main" val="24004482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996AFF5A-312E-4B18-AD00-52687AEBB6F9}"/>
              </a:ext>
            </a:extLst>
          </p:cNvPr>
          <p:cNvSpPr txBox="1"/>
          <p:nvPr/>
        </p:nvSpPr>
        <p:spPr>
          <a:xfrm>
            <a:off x="0" y="1225685"/>
            <a:ext cx="11809379" cy="4093428"/>
          </a:xfrm>
          <a:prstGeom prst="rect">
            <a:avLst/>
          </a:prstGeom>
          <a:noFill/>
        </p:spPr>
        <p:txBody>
          <a:bodyPr wrap="square">
            <a:spAutoFit/>
          </a:bodyPr>
          <a:lstStyle/>
          <a:p>
            <a:pPr indent="450000" algn="just"/>
            <a:r>
              <a:rPr lang="ru-RU" sz="2000" dirty="0">
                <a:effectLst/>
                <a:latin typeface="Times New Roman" panose="02020603050405020304" pitchFamily="18" charset="0"/>
                <a:ea typeface="Times New Roman" panose="02020603050405020304" pitchFamily="18" charset="0"/>
              </a:rPr>
              <a:t>Исходя из презумпции управления, по-видимому, более продуктивным будет деление не по признаку </a:t>
            </a:r>
            <a:r>
              <a:rPr lang="ru-RU" sz="2000" i="1" dirty="0">
                <a:effectLst/>
                <a:latin typeface="Times New Roman" panose="02020603050405020304" pitchFamily="18" charset="0"/>
                <a:ea typeface="Times New Roman" panose="02020603050405020304" pitchFamily="18" charset="0"/>
              </a:rPr>
              <a:t>творец-исполнитель</a:t>
            </a:r>
            <a:r>
              <a:rPr lang="ru-RU" sz="2000" dirty="0">
                <a:effectLst/>
                <a:latin typeface="Times New Roman" panose="02020603050405020304" pitchFamily="18" charset="0"/>
                <a:ea typeface="Times New Roman" panose="02020603050405020304" pitchFamily="18" charset="0"/>
              </a:rPr>
              <a:t>, а по признаку </a:t>
            </a:r>
            <a:r>
              <a:rPr lang="ru-RU" sz="2000" i="1" dirty="0">
                <a:effectLst/>
                <a:latin typeface="Times New Roman" panose="02020603050405020304" pitchFamily="18" charset="0"/>
                <a:ea typeface="Times New Roman" panose="02020603050405020304" pitchFamily="18" charset="0"/>
              </a:rPr>
              <a:t>уровня</a:t>
            </a:r>
            <a:r>
              <a:rPr lang="ru-RU" sz="2000" dirty="0">
                <a:effectLst/>
                <a:latin typeface="Times New Roman" panose="02020603050405020304" pitchFamily="18" charset="0"/>
                <a:ea typeface="Times New Roman" panose="02020603050405020304" pitchFamily="18" charset="0"/>
              </a:rPr>
              <a:t> </a:t>
            </a:r>
            <a:r>
              <a:rPr lang="ru-RU" sz="2000" i="1" dirty="0">
                <a:effectLst/>
                <a:latin typeface="Times New Roman" panose="02020603050405020304" pitchFamily="18" charset="0"/>
                <a:ea typeface="Times New Roman" panose="02020603050405020304" pitchFamily="18" charset="0"/>
              </a:rPr>
              <a:t>ответственности</a:t>
            </a:r>
            <a:r>
              <a:rPr lang="ru-RU" sz="2000" dirty="0">
                <a:effectLst/>
                <a:latin typeface="Times New Roman" panose="02020603050405020304" pitchFamily="18" charset="0"/>
                <a:ea typeface="Times New Roman" panose="02020603050405020304" pitchFamily="18" charset="0"/>
              </a:rPr>
              <a:t> работника. В таком случае надо признать, что в сложной системе </a:t>
            </a:r>
            <a:r>
              <a:rPr lang="ru-RU" sz="2000" i="1" dirty="0">
                <a:effectLst/>
                <a:latin typeface="Times New Roman" panose="02020603050405020304" pitchFamily="18" charset="0"/>
                <a:ea typeface="Times New Roman" panose="02020603050405020304" pitchFamily="18" charset="0"/>
              </a:rPr>
              <a:t>все работники</a:t>
            </a:r>
            <a:r>
              <a:rPr lang="ru-RU" sz="2000" dirty="0">
                <a:effectLst/>
                <a:latin typeface="Times New Roman" panose="02020603050405020304" pitchFamily="18" charset="0"/>
                <a:ea typeface="Times New Roman" panose="02020603050405020304" pitchFamily="18" charset="0"/>
              </a:rPr>
              <a:t> являются </a:t>
            </a:r>
            <a:r>
              <a:rPr lang="ru-RU" sz="2000" i="1" dirty="0">
                <a:effectLst/>
                <a:latin typeface="Times New Roman" panose="02020603050405020304" pitchFamily="18" charset="0"/>
                <a:ea typeface="Times New Roman" panose="02020603050405020304" pitchFamily="18" charset="0"/>
              </a:rPr>
              <a:t>экспертами</a:t>
            </a:r>
            <a:r>
              <a:rPr lang="ru-RU" sz="2000" dirty="0">
                <a:effectLst/>
                <a:latin typeface="Times New Roman" panose="02020603050405020304" pitchFamily="18" charset="0"/>
                <a:ea typeface="Times New Roman" panose="02020603050405020304" pitchFamily="18" charset="0"/>
              </a:rPr>
              <a:t> </a:t>
            </a:r>
            <a:r>
              <a:rPr lang="ru-RU" sz="2000" i="1" dirty="0">
                <a:effectLst/>
                <a:latin typeface="Times New Roman" panose="02020603050405020304" pitchFamily="18" charset="0"/>
                <a:ea typeface="Times New Roman" panose="02020603050405020304" pitchFamily="18" charset="0"/>
              </a:rPr>
              <a:t>соответствующего уровня и подготовки для соответствующих точек производственной структуры</a:t>
            </a:r>
            <a:r>
              <a:rPr lang="ru-RU" sz="2000" dirty="0">
                <a:effectLst/>
                <a:latin typeface="Times New Roman" panose="02020603050405020304" pitchFamily="18" charset="0"/>
                <a:ea typeface="Times New Roman" panose="02020603050405020304" pitchFamily="18" charset="0"/>
              </a:rPr>
              <a:t>: от организации управления отдельным элементом системы или управления инженерным объектом до управления интеллектуальными объектами или организации функционирования системы в целом. То есть ЛПР – это одновременно и творцы, и исполнители. </a:t>
            </a:r>
          </a:p>
          <a:p>
            <a:pPr indent="450000" algn="just"/>
            <a:endParaRPr lang="ru-RU" sz="2000" dirty="0">
              <a:effectLst/>
              <a:latin typeface="Times New Roman" panose="02020603050405020304" pitchFamily="18" charset="0"/>
              <a:ea typeface="Times New Roman" panose="02020603050405020304" pitchFamily="18" charset="0"/>
            </a:endParaRPr>
          </a:p>
          <a:p>
            <a:pPr indent="450000" algn="just"/>
            <a:r>
              <a:rPr lang="ru-RU" sz="2000" dirty="0">
                <a:effectLst/>
                <a:latin typeface="Times New Roman" panose="02020603050405020304" pitchFamily="18" charset="0"/>
                <a:ea typeface="Times New Roman" panose="02020603050405020304" pitchFamily="18" charset="0"/>
              </a:rPr>
              <a:t>При таком подходе организация контуров управления, обеспечивающих требуемое функционирование системы, не ограничивается целевыми функциями или свойствами системы. </a:t>
            </a:r>
            <a:r>
              <a:rPr lang="ru-RU" sz="2000" i="1" dirty="0">
                <a:effectLst/>
                <a:latin typeface="Times New Roman" panose="02020603050405020304" pitchFamily="18" charset="0"/>
                <a:ea typeface="Times New Roman" panose="02020603050405020304" pitchFamily="18" charset="0"/>
              </a:rPr>
              <a:t>Контуры управления могут замыкаться и на отдельном работнике, и на всей руководящей вертикали</a:t>
            </a:r>
            <a:r>
              <a:rPr lang="ru-RU" sz="2000" dirty="0">
                <a:effectLst/>
                <a:latin typeface="Times New Roman" panose="02020603050405020304" pitchFamily="18" charset="0"/>
                <a:ea typeface="Times New Roman" panose="02020603050405020304" pitchFamily="18" charset="0"/>
              </a:rPr>
              <a:t>, действительно создавая основу образования самоорганизующихся и саморегулирующихся динамических компонент (т.е. </a:t>
            </a:r>
            <a:r>
              <a:rPr lang="ru-RU" sz="2000" i="1" dirty="0">
                <a:effectLst/>
                <a:latin typeface="Times New Roman" panose="02020603050405020304" pitchFamily="18" charset="0"/>
                <a:ea typeface="Times New Roman" panose="02020603050405020304" pitchFamily="18" charset="0"/>
              </a:rPr>
              <a:t>функциональных систем</a:t>
            </a:r>
            <a:r>
              <a:rPr lang="ru-RU" sz="2000" dirty="0">
                <a:effectLst/>
                <a:latin typeface="Times New Roman" panose="02020603050405020304" pitchFamily="18" charset="0"/>
                <a:ea typeface="Times New Roman" panose="02020603050405020304" pitchFamily="18" charset="0"/>
              </a:rPr>
              <a:t>), наделяя требуемой содержательностью сам </a:t>
            </a:r>
            <a:r>
              <a:rPr lang="ru-RU" sz="2000" i="1" dirty="0">
                <a:effectLst/>
                <a:latin typeface="Times New Roman" panose="02020603050405020304" pitchFamily="18" charset="0"/>
                <a:ea typeface="Times New Roman" panose="02020603050405020304" pitchFamily="18" charset="0"/>
              </a:rPr>
              <a:t>смысл деятельности </a:t>
            </a:r>
            <a:r>
              <a:rPr lang="ru-RU" sz="2000" dirty="0">
                <a:effectLst/>
                <a:latin typeface="Times New Roman" panose="02020603050405020304" pitchFamily="18" charset="0"/>
                <a:ea typeface="Times New Roman" panose="02020603050405020304" pitchFamily="18" charset="0"/>
              </a:rPr>
              <a:t>сложной системы. </a:t>
            </a:r>
          </a:p>
        </p:txBody>
      </p:sp>
    </p:spTree>
    <p:extLst>
      <p:ext uri="{BB962C8B-B14F-4D97-AF65-F5344CB8AC3E}">
        <p14:creationId xmlns:p14="http://schemas.microsoft.com/office/powerpoint/2010/main" val="14510529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6" name="TextBox 5">
            <a:extLst>
              <a:ext uri="{FF2B5EF4-FFF2-40B4-BE49-F238E27FC236}">
                <a16:creationId xmlns:a16="http://schemas.microsoft.com/office/drawing/2014/main" id="{4FC0A470-FCF8-4EB9-ADAC-1AA65AFE7C75}"/>
              </a:ext>
            </a:extLst>
          </p:cNvPr>
          <p:cNvSpPr txBox="1"/>
          <p:nvPr/>
        </p:nvSpPr>
        <p:spPr>
          <a:xfrm>
            <a:off x="-12826" y="1154893"/>
            <a:ext cx="12204826" cy="4216539"/>
          </a:xfrm>
          <a:prstGeom prst="rect">
            <a:avLst/>
          </a:prstGeom>
          <a:noFill/>
        </p:spPr>
        <p:txBody>
          <a:bodyPr wrap="square">
            <a:spAutoFit/>
          </a:bodyPr>
          <a:lstStyle/>
          <a:p>
            <a:pPr indent="450000" algn="ctr"/>
            <a:r>
              <a:rPr lang="ru-RU" sz="2800" b="1" dirty="0">
                <a:effectLst/>
                <a:latin typeface="Times New Roman" panose="02020603050405020304" pitchFamily="18" charset="0"/>
                <a:ea typeface="Times New Roman" panose="02020603050405020304" pitchFamily="18" charset="0"/>
              </a:rPr>
              <a:t>Состав и характер средств организации процессов регулирования</a:t>
            </a:r>
          </a:p>
          <a:p>
            <a:pPr indent="450000" algn="ctr"/>
            <a:endParaRPr lang="ru-RU" sz="2000" dirty="0">
              <a:effectLst/>
              <a:latin typeface="Times New Roman" panose="02020603050405020304" pitchFamily="18" charset="0"/>
              <a:ea typeface="Times New Roman" panose="02020603050405020304" pitchFamily="18" charset="0"/>
            </a:endParaRPr>
          </a:p>
          <a:p>
            <a:pPr indent="450000" algn="just"/>
            <a:r>
              <a:rPr lang="ru-RU" sz="2000" dirty="0">
                <a:effectLst/>
                <a:latin typeface="Times New Roman" panose="02020603050405020304" pitchFamily="18" charset="0"/>
                <a:ea typeface="Times New Roman" panose="02020603050405020304" pitchFamily="18" charset="0"/>
              </a:rPr>
              <a:t>Исходя из того, что: </a:t>
            </a:r>
          </a:p>
          <a:p>
            <a:pPr indent="450000" algn="just"/>
            <a:r>
              <a:rPr lang="ru-RU" sz="2000" dirty="0">
                <a:effectLst/>
                <a:latin typeface="Times New Roman" panose="02020603050405020304" pitchFamily="18" charset="0"/>
                <a:ea typeface="Times New Roman" panose="02020603050405020304" pitchFamily="18" charset="0"/>
              </a:rPr>
              <a:t>а) регулированию могут подлежать все компоненты сложной системы (инженерные и интеллектуальные объекты, участвующая среда, собственно структура сложной системы); </a:t>
            </a:r>
          </a:p>
          <a:p>
            <a:pPr indent="450000" algn="just"/>
            <a:r>
              <a:rPr lang="ru-RU" sz="2000" dirty="0">
                <a:effectLst/>
                <a:latin typeface="Times New Roman" panose="02020603050405020304" pitchFamily="18" charset="0"/>
                <a:ea typeface="Times New Roman" panose="02020603050405020304" pitchFamily="18" charset="0"/>
              </a:rPr>
              <a:t>б) возможности регулирования определяются конкретной содержательностью организационной структуры и тенденций её развития (иерархией соподчинения, конкретным коллективом с конкретной квалификацией и сферой ответственности каждого ЛПР, конкретными способами, мотивами, причинами изменения организационной структуры); </a:t>
            </a:r>
          </a:p>
          <a:p>
            <a:pPr indent="450000" algn="just"/>
            <a:r>
              <a:rPr lang="ru-RU" sz="2000" dirty="0">
                <a:effectLst/>
                <a:latin typeface="Times New Roman" panose="02020603050405020304" pitchFamily="18" charset="0"/>
                <a:ea typeface="Times New Roman" panose="02020603050405020304" pitchFamily="18" charset="0"/>
              </a:rPr>
              <a:t>в) контуры управления могут замыкаться не только на исходной системе, но и всей руководящей вертикали, </a:t>
            </a:r>
          </a:p>
          <a:p>
            <a:pPr indent="450000" algn="just"/>
            <a:endParaRPr lang="ru-RU" sz="2000" dirty="0">
              <a:latin typeface="Times New Roman" panose="02020603050405020304" pitchFamily="18" charset="0"/>
              <a:ea typeface="Times New Roman" panose="02020603050405020304" pitchFamily="18" charset="0"/>
            </a:endParaRPr>
          </a:p>
          <a:p>
            <a:pPr indent="450000" algn="just"/>
            <a:r>
              <a:rPr lang="ru-RU" sz="2000" dirty="0">
                <a:effectLst/>
                <a:latin typeface="Times New Roman" panose="02020603050405020304" pitchFamily="18" charset="0"/>
                <a:ea typeface="Times New Roman" panose="02020603050405020304" pitchFamily="18" charset="0"/>
              </a:rPr>
              <a:t>– можно утверждать следующее</a:t>
            </a:r>
            <a:r>
              <a:rPr lang="ru-RU" sz="2000" dirty="0">
                <a:latin typeface="Times New Roman" panose="02020603050405020304" pitchFamily="18" charset="0"/>
                <a:ea typeface="Times New Roman" panose="02020603050405020304" pitchFamily="18" charset="0"/>
              </a:rPr>
              <a:t>: </a:t>
            </a:r>
            <a:endParaRPr lang="ru-RU"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8732734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F8A096AD-9261-4751-A833-8BEE71F53370}"/>
              </a:ext>
            </a:extLst>
          </p:cNvPr>
          <p:cNvSpPr txBox="1"/>
          <p:nvPr/>
        </p:nvSpPr>
        <p:spPr>
          <a:xfrm>
            <a:off x="0" y="1894194"/>
            <a:ext cx="12192000" cy="3477875"/>
          </a:xfrm>
          <a:prstGeom prst="rect">
            <a:avLst/>
          </a:prstGeom>
          <a:noFill/>
        </p:spPr>
        <p:txBody>
          <a:bodyPr wrap="square">
            <a:spAutoFit/>
          </a:bodyPr>
          <a:lstStyle/>
          <a:p>
            <a:pPr indent="450000" algn="just"/>
            <a:r>
              <a:rPr lang="ru-RU" sz="2000" i="1" dirty="0">
                <a:effectLst/>
                <a:latin typeface="Times New Roman" panose="02020603050405020304" pitchFamily="18" charset="0"/>
                <a:ea typeface="Times New Roman" panose="02020603050405020304" pitchFamily="18" charset="0"/>
              </a:rPr>
              <a:t>Во-первых,</a:t>
            </a:r>
            <a:r>
              <a:rPr lang="ru-RU" sz="2000" dirty="0">
                <a:effectLst/>
                <a:latin typeface="Times New Roman" panose="02020603050405020304" pitchFamily="18" charset="0"/>
                <a:ea typeface="Times New Roman" panose="02020603050405020304" pitchFamily="18" charset="0"/>
              </a:rPr>
              <a:t> для регулирования деятельности сложной системы принципиально важным является тот </a:t>
            </a:r>
            <a:r>
              <a:rPr lang="ru-RU" sz="2000" i="1" dirty="0">
                <a:effectLst/>
                <a:latin typeface="Times New Roman" panose="02020603050405020304" pitchFamily="18" charset="0"/>
                <a:ea typeface="Times New Roman" panose="02020603050405020304" pitchFamily="18" charset="0"/>
              </a:rPr>
              <a:t>ограниченный коллектив ЛПР</a:t>
            </a:r>
            <a:r>
              <a:rPr lang="ru-RU" sz="2000" dirty="0">
                <a:effectLst/>
                <a:latin typeface="Times New Roman" panose="02020603050405020304" pitchFamily="18" charset="0"/>
                <a:ea typeface="Times New Roman" panose="02020603050405020304" pitchFamily="18" charset="0"/>
              </a:rPr>
              <a:t> как коллектив творцов и исполнителей в одних лицах, </a:t>
            </a:r>
            <a:r>
              <a:rPr lang="ru-RU" sz="2000" i="1" dirty="0">
                <a:effectLst/>
                <a:latin typeface="Times New Roman" panose="02020603050405020304" pitchFamily="18" charset="0"/>
                <a:ea typeface="Times New Roman" panose="02020603050405020304" pitchFamily="18" charset="0"/>
              </a:rPr>
              <a:t>знания, умения и воля которого осуществляет процессы регулирования </a:t>
            </a:r>
            <a:r>
              <a:rPr lang="ru-RU" sz="2000" dirty="0">
                <a:effectLst/>
                <a:latin typeface="Times New Roman" panose="02020603050405020304" pitchFamily="18" charset="0"/>
                <a:ea typeface="Times New Roman" panose="02020603050405020304" pitchFamily="18" charset="0"/>
              </a:rPr>
              <a:t>(важность ресурса знаний).</a:t>
            </a:r>
          </a:p>
          <a:p>
            <a:pPr indent="450000" algn="just"/>
            <a:r>
              <a:rPr lang="ru-RU" sz="2000" i="1" dirty="0">
                <a:effectLst/>
                <a:latin typeface="Times New Roman" panose="02020603050405020304" pitchFamily="18" charset="0"/>
                <a:ea typeface="Times New Roman" panose="02020603050405020304" pitchFamily="18" charset="0"/>
              </a:rPr>
              <a:t>Во-вторых</a:t>
            </a:r>
            <a:r>
              <a:rPr lang="ru-RU" sz="2000" dirty="0">
                <a:effectLst/>
                <a:latin typeface="Times New Roman" panose="02020603050405020304" pitchFamily="18" charset="0"/>
                <a:ea typeface="Times New Roman" panose="02020603050405020304" pitchFamily="18" charset="0"/>
              </a:rPr>
              <a:t>, для регулирования деятельности сложной системы принципиально важным является не только представление совокупности желаемых образов </a:t>
            </a:r>
            <a:r>
              <a:rPr lang="ru-RU" sz="2000" i="1" dirty="0">
                <a:effectLst/>
                <a:latin typeface="Times New Roman" panose="02020603050405020304" pitchFamily="18" charset="0"/>
                <a:ea typeface="Times New Roman" panose="02020603050405020304" pitchFamily="18" charset="0"/>
              </a:rPr>
              <a:t>функционирующей</a:t>
            </a:r>
            <a:r>
              <a:rPr lang="ru-RU" sz="2000" dirty="0">
                <a:effectLst/>
                <a:latin typeface="Times New Roman" panose="02020603050405020304" pitchFamily="18" charset="0"/>
                <a:ea typeface="Times New Roman" panose="02020603050405020304" pitchFamily="18" charset="0"/>
              </a:rPr>
              <a:t> системы, но и то,</a:t>
            </a:r>
            <a:r>
              <a:rPr lang="ru-RU" sz="2000" i="1" dirty="0">
                <a:effectLst/>
                <a:latin typeface="Times New Roman" panose="02020603050405020304" pitchFamily="18" charset="0"/>
                <a:ea typeface="Times New Roman" panose="02020603050405020304" pitchFamily="18" charset="0"/>
              </a:rPr>
              <a:t> в какой последовательности эти образы будут создаваться </a:t>
            </a:r>
            <a:r>
              <a:rPr lang="ru-RU" sz="2000" dirty="0">
                <a:effectLst/>
                <a:latin typeface="Times New Roman" panose="02020603050405020304" pitchFamily="18" charset="0"/>
                <a:ea typeface="Times New Roman" panose="02020603050405020304" pitchFamily="18" charset="0"/>
              </a:rPr>
              <a:t>(синтезироваться, разрабатываться), </a:t>
            </a:r>
            <a:r>
              <a:rPr lang="ru-RU" sz="2000" i="1" dirty="0">
                <a:effectLst/>
                <a:latin typeface="Times New Roman" panose="02020603050405020304" pitchFamily="18" charset="0"/>
                <a:ea typeface="Times New Roman" panose="02020603050405020304" pitchFamily="18" charset="0"/>
              </a:rPr>
              <a:t>реализовываться </a:t>
            </a:r>
            <a:r>
              <a:rPr lang="ru-RU" sz="2000" dirty="0">
                <a:effectLst/>
                <a:latin typeface="Times New Roman" panose="02020603050405020304" pitchFamily="18" charset="0"/>
                <a:ea typeface="Times New Roman" panose="02020603050405020304" pitchFamily="18" charset="0"/>
              </a:rPr>
              <a:t>(проектироваться, изготавливаться, внедряться)</a:t>
            </a:r>
            <a:r>
              <a:rPr lang="ru-RU" sz="2000" i="1" dirty="0">
                <a:effectLst/>
                <a:latin typeface="Times New Roman" panose="02020603050405020304" pitchFamily="18" charset="0"/>
                <a:ea typeface="Times New Roman" panose="02020603050405020304" pitchFamily="18" charset="0"/>
              </a:rPr>
              <a:t> </a:t>
            </a:r>
            <a:r>
              <a:rPr lang="ru-RU" sz="2000" dirty="0">
                <a:effectLst/>
                <a:latin typeface="Times New Roman" panose="02020603050405020304" pitchFamily="18" charset="0"/>
                <a:ea typeface="Times New Roman" panose="02020603050405020304" pitchFamily="18" charset="0"/>
              </a:rPr>
              <a:t>в пространстве и времени,</a:t>
            </a:r>
            <a:r>
              <a:rPr lang="ru-RU" sz="2000" i="1" dirty="0">
                <a:effectLst/>
                <a:latin typeface="Times New Roman" panose="02020603050405020304" pitchFamily="18" charset="0"/>
                <a:ea typeface="Times New Roman" panose="02020603050405020304" pitchFamily="18" charset="0"/>
              </a:rPr>
              <a:t> представлять сложную систему </a:t>
            </a:r>
            <a:r>
              <a:rPr lang="ru-RU" sz="2000" dirty="0">
                <a:effectLst/>
                <a:latin typeface="Times New Roman" panose="02020603050405020304" pitchFamily="18" charset="0"/>
                <a:ea typeface="Times New Roman" panose="02020603050405020304" pitchFamily="18" charset="0"/>
              </a:rPr>
              <a:t>(важность методики системного анализа). </a:t>
            </a:r>
          </a:p>
          <a:p>
            <a:pPr indent="450000" algn="just"/>
            <a:r>
              <a:rPr lang="ru-RU" sz="2000" i="1" dirty="0">
                <a:effectLst/>
                <a:latin typeface="Times New Roman" panose="02020603050405020304" pitchFamily="18" charset="0"/>
                <a:ea typeface="Times New Roman" panose="02020603050405020304" pitchFamily="18" charset="0"/>
              </a:rPr>
              <a:t>В-третьих</a:t>
            </a:r>
            <a:r>
              <a:rPr lang="ru-RU" sz="2000" dirty="0">
                <a:effectLst/>
                <a:latin typeface="Times New Roman" panose="02020603050405020304" pitchFamily="18" charset="0"/>
                <a:ea typeface="Times New Roman" panose="02020603050405020304" pitchFamily="18" charset="0"/>
              </a:rPr>
              <a:t>,</a:t>
            </a:r>
            <a:r>
              <a:rPr lang="ru-RU" sz="2000" b="1" dirty="0">
                <a:effectLst/>
                <a:latin typeface="Times New Roman" panose="02020603050405020304" pitchFamily="18" charset="0"/>
                <a:ea typeface="Times New Roman" panose="02020603050405020304" pitchFamily="18" charset="0"/>
              </a:rPr>
              <a:t> </a:t>
            </a:r>
            <a:r>
              <a:rPr lang="ru-RU" sz="2000" dirty="0">
                <a:effectLst/>
                <a:latin typeface="Times New Roman" panose="02020603050405020304" pitchFamily="18" charset="0"/>
                <a:ea typeface="Times New Roman" panose="02020603050405020304" pitchFamily="18" charset="0"/>
              </a:rPr>
              <a:t>для регулирования деятельности сложной системы принципиально важным является </a:t>
            </a:r>
            <a:r>
              <a:rPr lang="ru-RU" sz="2000" i="1" dirty="0">
                <a:effectLst/>
                <a:latin typeface="Times New Roman" panose="02020603050405020304" pitchFamily="18" charset="0"/>
                <a:ea typeface="Times New Roman" panose="02020603050405020304" pitchFamily="18" charset="0"/>
              </a:rPr>
              <a:t>наличие </a:t>
            </a:r>
            <a:r>
              <a:rPr lang="ru-RU" sz="2000" dirty="0">
                <a:effectLst/>
                <a:latin typeface="Times New Roman" panose="02020603050405020304" pitchFamily="18" charset="0"/>
                <a:ea typeface="Times New Roman" panose="02020603050405020304" pitchFamily="18" charset="0"/>
              </a:rPr>
              <a:t>адекватных системе и обстоятельствам</a:t>
            </a:r>
            <a:r>
              <a:rPr lang="ru-RU" sz="2000" i="1" dirty="0">
                <a:effectLst/>
                <a:latin typeface="Times New Roman" panose="02020603050405020304" pitchFamily="18" charset="0"/>
                <a:ea typeface="Times New Roman" panose="02020603050405020304" pitchFamily="18" charset="0"/>
              </a:rPr>
              <a:t> инструментальных средств воплощения </a:t>
            </a:r>
            <a:r>
              <a:rPr lang="ru-RU" sz="2000" dirty="0">
                <a:effectLst/>
                <a:latin typeface="Times New Roman" panose="02020603050405020304" pitchFamily="18" charset="0"/>
                <a:ea typeface="Times New Roman" panose="02020603050405020304" pitchFamily="18" charset="0"/>
              </a:rPr>
              <a:t>процесса регулирования (важность конструктивных средств организации процессов принятия решений).</a:t>
            </a:r>
          </a:p>
        </p:txBody>
      </p:sp>
    </p:spTree>
    <p:extLst>
      <p:ext uri="{BB962C8B-B14F-4D97-AF65-F5344CB8AC3E}">
        <p14:creationId xmlns:p14="http://schemas.microsoft.com/office/powerpoint/2010/main" val="7578532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0A62A0C5-39D3-483D-8217-61F796B09AA9}"/>
              </a:ext>
            </a:extLst>
          </p:cNvPr>
          <p:cNvSpPr txBox="1"/>
          <p:nvPr/>
        </p:nvSpPr>
        <p:spPr>
          <a:xfrm>
            <a:off x="-12826" y="1154894"/>
            <a:ext cx="12204826" cy="5016758"/>
          </a:xfrm>
          <a:prstGeom prst="rect">
            <a:avLst/>
          </a:prstGeom>
          <a:noFill/>
        </p:spPr>
        <p:txBody>
          <a:bodyPr wrap="square">
            <a:spAutoFit/>
          </a:bodyPr>
          <a:lstStyle/>
          <a:p>
            <a:pPr indent="450000" algn="just"/>
            <a:r>
              <a:rPr lang="ru-RU" sz="2000" b="1" i="1" dirty="0">
                <a:effectLst/>
                <a:latin typeface="Times New Roman" panose="02020603050405020304" pitchFamily="18" charset="0"/>
                <a:ea typeface="Times New Roman" panose="02020603050405020304" pitchFamily="18" charset="0"/>
              </a:rPr>
              <a:t>Понятие конкретного ресурса знаний</a:t>
            </a:r>
            <a:r>
              <a:rPr lang="ru-RU" sz="2000" dirty="0">
                <a:effectLst/>
                <a:latin typeface="Times New Roman" panose="02020603050405020304" pitchFamily="18" charset="0"/>
                <a:ea typeface="Times New Roman" panose="02020603050405020304" pitchFamily="18" charset="0"/>
              </a:rPr>
              <a:t>. </a:t>
            </a:r>
          </a:p>
          <a:p>
            <a:pPr indent="450000" algn="just"/>
            <a:r>
              <a:rPr lang="ru-RU" sz="2000" dirty="0">
                <a:effectLst/>
                <a:latin typeface="Times New Roman" panose="02020603050405020304" pitchFamily="18" charset="0"/>
                <a:ea typeface="Times New Roman" panose="02020603050405020304" pitchFamily="18" charset="0"/>
              </a:rPr>
              <a:t>В системотехническом плане ЛПР – это некий «пакет» возможностей, обусловленный:</a:t>
            </a:r>
          </a:p>
          <a:p>
            <a:pPr indent="450000" algn="just"/>
            <a:r>
              <a:rPr lang="ru-RU" sz="2000" dirty="0">
                <a:effectLst/>
                <a:latin typeface="Times New Roman" panose="02020603050405020304" pitchFamily="18" charset="0"/>
                <a:ea typeface="Times New Roman" panose="02020603050405020304" pitchFamily="18" charset="0"/>
              </a:rPr>
              <a:t>1) творческой составляющей ЛПР, выраженной, в основном, его </a:t>
            </a:r>
            <a:r>
              <a:rPr lang="ru-RU" sz="2000" i="1" dirty="0">
                <a:effectLst/>
                <a:latin typeface="Times New Roman" panose="02020603050405020304" pitchFamily="18" charset="0"/>
                <a:ea typeface="Times New Roman" panose="02020603050405020304" pitchFamily="18" charset="0"/>
              </a:rPr>
              <a:t>знаниями и умением</a:t>
            </a:r>
            <a:r>
              <a:rPr lang="ru-RU" sz="2000" dirty="0">
                <a:effectLst/>
                <a:latin typeface="Times New Roman" panose="02020603050405020304" pitchFamily="18" charset="0"/>
                <a:ea typeface="Times New Roman" panose="02020603050405020304" pitchFamily="18" charset="0"/>
              </a:rPr>
              <a:t>;</a:t>
            </a:r>
          </a:p>
          <a:p>
            <a:pPr indent="450000" algn="just"/>
            <a:r>
              <a:rPr lang="ru-RU" sz="2000" dirty="0">
                <a:effectLst/>
                <a:latin typeface="Times New Roman" panose="02020603050405020304" pitchFamily="18" charset="0"/>
                <a:ea typeface="Times New Roman" panose="02020603050405020304" pitchFamily="18" charset="0"/>
              </a:rPr>
              <a:t>2) исполнительской составляющей ЛПР, представленной, в основном, его </a:t>
            </a:r>
            <a:r>
              <a:rPr lang="ru-RU" sz="2000" i="1" dirty="0">
                <a:effectLst/>
                <a:latin typeface="Times New Roman" panose="02020603050405020304" pitchFamily="18" charset="0"/>
                <a:ea typeface="Times New Roman" panose="02020603050405020304" pitchFamily="18" charset="0"/>
              </a:rPr>
              <a:t>умением и волей</a:t>
            </a:r>
            <a:r>
              <a:rPr lang="ru-RU" sz="2000" dirty="0">
                <a:effectLst/>
                <a:latin typeface="Times New Roman" panose="02020603050405020304" pitchFamily="18" charset="0"/>
                <a:ea typeface="Times New Roman" panose="02020603050405020304" pitchFamily="18" charset="0"/>
              </a:rPr>
              <a:t>;</a:t>
            </a:r>
          </a:p>
          <a:p>
            <a:pPr indent="450000" algn="just"/>
            <a:r>
              <a:rPr lang="ru-RU" sz="2000" dirty="0">
                <a:effectLst/>
                <a:latin typeface="Times New Roman" panose="02020603050405020304" pitchFamily="18" charset="0"/>
                <a:ea typeface="Times New Roman" panose="02020603050405020304" pitchFamily="18" charset="0"/>
              </a:rPr>
              <a:t>3) социальной (системной, структурной) составляющей ЛПР, выраженной степенью ответственности и возложенными на ЛПР управленческими (в том числе, властными) полномочиями.</a:t>
            </a:r>
          </a:p>
          <a:p>
            <a:pPr indent="450000" algn="just"/>
            <a:r>
              <a:rPr lang="ru-RU" sz="2000" dirty="0">
                <a:effectLst/>
                <a:latin typeface="Times New Roman" panose="02020603050405020304" pitchFamily="18" charset="0"/>
                <a:ea typeface="Times New Roman" panose="02020603050405020304" pitchFamily="18" charset="0"/>
              </a:rPr>
              <a:t>Безусловно, </a:t>
            </a:r>
            <a:r>
              <a:rPr lang="ru-RU" sz="2000" i="1" dirty="0">
                <a:effectLst/>
                <a:latin typeface="Times New Roman" panose="02020603050405020304" pitchFamily="18" charset="0"/>
                <a:ea typeface="Times New Roman" panose="02020603050405020304" pitchFamily="18" charset="0"/>
              </a:rPr>
              <a:t>знания и умения </a:t>
            </a:r>
            <a:r>
              <a:rPr lang="ru-RU" sz="2000" dirty="0">
                <a:effectLst/>
                <a:latin typeface="Times New Roman" panose="02020603050405020304" pitchFamily="18" charset="0"/>
                <a:ea typeface="Times New Roman" panose="02020603050405020304" pitchFamily="18" charset="0"/>
              </a:rPr>
              <a:t>ЛПР – это, прежде всего, те знания и умения, которые требуются для того вида деятельности, который воплощается в </a:t>
            </a:r>
            <a:r>
              <a:rPr lang="ru-RU" sz="2000" i="1" dirty="0">
                <a:effectLst/>
                <a:latin typeface="Times New Roman" panose="02020603050405020304" pitchFamily="18" charset="0"/>
                <a:ea typeface="Times New Roman" panose="02020603050405020304" pitchFamily="18" charset="0"/>
              </a:rPr>
              <a:t>функционировании конкретной сложной системы в конкретной обстановке</a:t>
            </a:r>
            <a:r>
              <a:rPr lang="ru-RU" sz="2000" dirty="0">
                <a:effectLst/>
                <a:latin typeface="Times New Roman" panose="02020603050405020304" pitchFamily="18" charset="0"/>
                <a:ea typeface="Times New Roman" panose="02020603050405020304" pitchFamily="18" charset="0"/>
              </a:rPr>
              <a:t>. </a:t>
            </a:r>
          </a:p>
          <a:p>
            <a:pPr indent="450000" algn="just"/>
            <a:r>
              <a:rPr lang="ru-RU" sz="2000" dirty="0">
                <a:effectLst/>
                <a:latin typeface="Times New Roman" panose="02020603050405020304" pitchFamily="18" charset="0"/>
                <a:ea typeface="Times New Roman" panose="02020603050405020304" pitchFamily="18" charset="0"/>
              </a:rPr>
              <a:t>Несомненно, </a:t>
            </a:r>
            <a:r>
              <a:rPr lang="ru-RU" sz="2000" i="1" dirty="0">
                <a:effectLst/>
                <a:latin typeface="Times New Roman" panose="02020603050405020304" pitchFamily="18" charset="0"/>
                <a:ea typeface="Times New Roman" panose="02020603050405020304" pitchFamily="18" charset="0"/>
              </a:rPr>
              <a:t>степень ответственности</a:t>
            </a:r>
            <a:r>
              <a:rPr lang="ru-RU" sz="2000" dirty="0">
                <a:effectLst/>
                <a:latin typeface="Times New Roman" panose="02020603050405020304" pitchFamily="18" charset="0"/>
                <a:ea typeface="Times New Roman" panose="02020603050405020304" pitchFamily="18" charset="0"/>
              </a:rPr>
              <a:t> определяется нравственными (общечеловеческими), моральными (классовыми) и профессиональными критериями оценки побуждающих мотивов, формулируемых намерений, использованных средств достижения целей и т.п. </a:t>
            </a:r>
          </a:p>
          <a:p>
            <a:pPr indent="450000" algn="just"/>
            <a:r>
              <a:rPr lang="ru-RU" sz="2000" dirty="0">
                <a:effectLst/>
                <a:latin typeface="Times New Roman" panose="02020603050405020304" pitchFamily="18" charset="0"/>
                <a:ea typeface="Times New Roman" panose="02020603050405020304" pitchFamily="18" charset="0"/>
              </a:rPr>
              <a:t>Традиционно управленческие (властные) полномочия возлагаются на ЛПР конкретной организационной структурой (сложной системой) в границах конкретной </a:t>
            </a:r>
            <a:r>
              <a:rPr lang="ru-RU" sz="2000" i="1" dirty="0">
                <a:effectLst/>
                <a:latin typeface="Times New Roman" panose="02020603050405020304" pitchFamily="18" charset="0"/>
                <a:ea typeface="Times New Roman" panose="02020603050405020304" pitchFamily="18" charset="0"/>
              </a:rPr>
              <a:t>среды обитания</a:t>
            </a:r>
            <a:r>
              <a:rPr lang="ru-RU" sz="2000" dirty="0">
                <a:effectLst/>
                <a:latin typeface="Times New Roman" panose="02020603050405020304" pitchFamily="18" charset="0"/>
                <a:ea typeface="Times New Roman" panose="02020603050405020304" pitchFamily="18" charset="0"/>
              </a:rPr>
              <a:t> как той части пространства окружающего (ЛПР) мира, в которой он стремится или вынужден существовать, осуществляя определенные виды деятельности. </a:t>
            </a:r>
          </a:p>
        </p:txBody>
      </p:sp>
    </p:spTree>
    <p:extLst>
      <p:ext uri="{BB962C8B-B14F-4D97-AF65-F5344CB8AC3E}">
        <p14:creationId xmlns:p14="http://schemas.microsoft.com/office/powerpoint/2010/main" val="3934870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6BABA8F6-CFCC-49F0-B36C-48B323D12C1B}"/>
              </a:ext>
            </a:extLst>
          </p:cNvPr>
          <p:cNvSpPr txBox="1"/>
          <p:nvPr/>
        </p:nvSpPr>
        <p:spPr>
          <a:xfrm>
            <a:off x="-12826" y="1689915"/>
            <a:ext cx="12204826" cy="4401205"/>
          </a:xfrm>
          <a:prstGeom prst="rect">
            <a:avLst/>
          </a:prstGeom>
          <a:noFill/>
        </p:spPr>
        <p:txBody>
          <a:bodyPr wrap="square">
            <a:spAutoFit/>
          </a:bodyPr>
          <a:lstStyle/>
          <a:p>
            <a:pPr indent="450000" algn="just"/>
            <a:r>
              <a:rPr lang="ru-RU" sz="2000" dirty="0">
                <a:effectLst/>
                <a:latin typeface="Times New Roman" panose="02020603050405020304" pitchFamily="18" charset="0"/>
                <a:ea typeface="Times New Roman" panose="02020603050405020304" pitchFamily="18" charset="0"/>
              </a:rPr>
              <a:t>Но в реальной жизни в силу политических или социальных пристрастий, или других причин оказывается, что не всегда среда обитания наделяет ЛПР «полноценной» социальной составляющей в части возложения на ЛПР властных полномочий, например:</a:t>
            </a:r>
          </a:p>
          <a:p>
            <a:pPr indent="450000" algn="just"/>
            <a:r>
              <a:rPr lang="ru-RU" sz="2000" dirty="0">
                <a:effectLst/>
                <a:latin typeface="Times New Roman" panose="02020603050405020304" pitchFamily="18" charset="0"/>
                <a:ea typeface="Times New Roman" panose="02020603050405020304" pitchFamily="18" charset="0"/>
              </a:rPr>
              <a:t> - ЛПР может быть «начальником» над каким-то оборудованием или технологическим процессом. Он может анализировать и принимать решения исключительно по возможностям функционирования инженерного объекта. В целом, это характерная ситуация для АСУ.</a:t>
            </a:r>
          </a:p>
          <a:p>
            <a:pPr indent="450000" algn="just"/>
            <a:r>
              <a:rPr lang="ru-RU" sz="2000" dirty="0">
                <a:effectLst/>
                <a:latin typeface="Times New Roman" panose="02020603050405020304" pitchFamily="18" charset="0"/>
                <a:ea typeface="Times New Roman" panose="02020603050405020304" pitchFamily="18" charset="0"/>
              </a:rPr>
              <a:t>- ЛПР может руководить интеллектуальным объектом, но реализовывать властные полномочия посредством (по просьбе, убеждая, согласовывая, принуждая) другого или нескольких ЛПР. Такое положение, в общем, не удивительно для промышленного производства. Заместитель начальника отдела может сориентировать деятельность отдела в другом направлении (в соответствии с конкретными обстоятельствами) только по решению (с согласия) руководителя отдела, главного инженера, директора или общественной организации. </a:t>
            </a:r>
          </a:p>
          <a:p>
            <a:pPr indent="450000" algn="just"/>
            <a:r>
              <a:rPr lang="ru-RU" sz="2000" dirty="0">
                <a:effectLst/>
                <a:latin typeface="Times New Roman" panose="02020603050405020304" pitchFamily="18" charset="0"/>
                <a:ea typeface="Times New Roman" panose="02020603050405020304" pitchFamily="18" charset="0"/>
              </a:rPr>
              <a:t>Поэтому целесообразно несколько «раздробить» понятие ЛПР. Для этого наделим понятие </a:t>
            </a:r>
            <a:r>
              <a:rPr lang="ru-RU" sz="2000" i="1" dirty="0">
                <a:effectLst/>
                <a:latin typeface="Times New Roman" panose="02020603050405020304" pitchFamily="18" charset="0"/>
                <a:ea typeface="Times New Roman" panose="02020603050405020304" pitchFamily="18" charset="0"/>
              </a:rPr>
              <a:t>исполнитель</a:t>
            </a:r>
            <a:r>
              <a:rPr lang="ru-RU" sz="2000" dirty="0">
                <a:effectLst/>
                <a:latin typeface="Times New Roman" panose="02020603050405020304" pitchFamily="18" charset="0"/>
                <a:ea typeface="Times New Roman" panose="02020603050405020304" pitchFamily="18" charset="0"/>
              </a:rPr>
              <a:t> содержанием «усечённого» ЛПР, то есть определим, что </a:t>
            </a:r>
            <a:r>
              <a:rPr lang="ru-RU" sz="2000" i="1" dirty="0">
                <a:effectLst/>
                <a:latin typeface="Times New Roman" panose="02020603050405020304" pitchFamily="18" charset="0"/>
                <a:ea typeface="Times New Roman" panose="02020603050405020304" pitchFamily="18" charset="0"/>
              </a:rPr>
              <a:t>исполнитель – это умение, воля и ответственность.</a:t>
            </a:r>
            <a:endParaRPr lang="ru-RU"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7507359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9B03AFAE-FD23-4DAA-9493-AEC8E0EE4872}"/>
              </a:ext>
            </a:extLst>
          </p:cNvPr>
          <p:cNvSpPr txBox="1"/>
          <p:nvPr/>
        </p:nvSpPr>
        <p:spPr>
          <a:xfrm>
            <a:off x="0" y="1653702"/>
            <a:ext cx="12072026" cy="4093428"/>
          </a:xfrm>
          <a:prstGeom prst="rect">
            <a:avLst/>
          </a:prstGeom>
          <a:noFill/>
        </p:spPr>
        <p:txBody>
          <a:bodyPr wrap="square">
            <a:spAutoFit/>
          </a:bodyPr>
          <a:lstStyle/>
          <a:p>
            <a:pPr indent="450000" algn="just"/>
            <a:r>
              <a:rPr lang="ru-RU" sz="2000" dirty="0">
                <a:effectLst/>
                <a:latin typeface="Times New Roman" panose="02020603050405020304" pitchFamily="18" charset="0"/>
                <a:ea typeface="Times New Roman" panose="02020603050405020304" pitchFamily="18" charset="0"/>
              </a:rPr>
              <a:t>Назовём </a:t>
            </a:r>
            <a:r>
              <a:rPr lang="ru-RU" sz="2000" i="1" dirty="0">
                <a:effectLst/>
                <a:latin typeface="Times New Roman" panose="02020603050405020304" pitchFamily="18" charset="0"/>
                <a:ea typeface="Times New Roman" panose="02020603050405020304" pitchFamily="18" charset="0"/>
              </a:rPr>
              <a:t>ресурсом знаний</a:t>
            </a:r>
            <a:r>
              <a:rPr lang="ru-RU" sz="2000" dirty="0">
                <a:effectLst/>
                <a:latin typeface="Times New Roman" panose="02020603050405020304" pitchFamily="18" charset="0"/>
                <a:ea typeface="Times New Roman" panose="02020603050405020304" pitchFamily="18" charset="0"/>
              </a:rPr>
              <a:t> – </a:t>
            </a:r>
            <a:r>
              <a:rPr lang="ru-RU" sz="2000" i="1" dirty="0">
                <a:effectLst/>
                <a:latin typeface="Times New Roman" panose="02020603050405020304" pitchFamily="18" charset="0"/>
                <a:ea typeface="Times New Roman" panose="02020603050405020304" pitchFamily="18" charset="0"/>
              </a:rPr>
              <a:t>множество исполнителей и методы, которыми они владеют</a:t>
            </a:r>
            <a:r>
              <a:rPr lang="ru-RU" sz="2000" dirty="0">
                <a:effectLst/>
                <a:latin typeface="Times New Roman" panose="02020603050405020304" pitchFamily="18" charset="0"/>
                <a:ea typeface="Times New Roman" panose="02020603050405020304" pitchFamily="18" charset="0"/>
              </a:rPr>
              <a:t>. Понятно, что эти методы должны относиться в большей степени к профессиональной области знаний или иметь мировоззренческий характер.</a:t>
            </a:r>
          </a:p>
          <a:p>
            <a:pPr indent="450000" algn="just"/>
            <a:r>
              <a:rPr lang="ru-RU" sz="2000" dirty="0">
                <a:effectLst/>
                <a:latin typeface="Times New Roman" panose="02020603050405020304" pitchFamily="18" charset="0"/>
                <a:ea typeface="Times New Roman" panose="02020603050405020304" pitchFamily="18" charset="0"/>
              </a:rPr>
              <a:t>Тогда, учитывая целевое предназначение организационной структуры, можно сказать, что организационная структура (</a:t>
            </a:r>
            <a:r>
              <a:rPr lang="ru-RU" sz="2000" dirty="0" err="1">
                <a:effectLst/>
                <a:latin typeface="Times New Roman" panose="02020603050405020304" pitchFamily="18" charset="0"/>
                <a:ea typeface="Times New Roman" panose="02020603050405020304" pitchFamily="18" charset="0"/>
              </a:rPr>
              <a:t>оргструктура</a:t>
            </a:r>
            <a:r>
              <a:rPr lang="ru-RU" sz="2000" dirty="0">
                <a:effectLst/>
                <a:latin typeface="Times New Roman" panose="02020603050405020304" pitchFamily="18" charset="0"/>
                <a:ea typeface="Times New Roman" panose="02020603050405020304" pitchFamily="18" charset="0"/>
              </a:rPr>
              <a:t>) сложной системы – это совокупность конкретных «полноценных» ЛПР и соответствующий конкретный </a:t>
            </a:r>
            <a:r>
              <a:rPr lang="ru-RU" sz="2000" i="1" dirty="0">
                <a:effectLst/>
                <a:latin typeface="Times New Roman" panose="02020603050405020304" pitchFamily="18" charset="0"/>
                <a:ea typeface="Times New Roman" panose="02020603050405020304" pitchFamily="18" charset="0"/>
              </a:rPr>
              <a:t>ресурс знаний </a:t>
            </a:r>
            <a:r>
              <a:rPr lang="ru-RU" sz="2000" dirty="0">
                <a:effectLst/>
                <a:latin typeface="Times New Roman" panose="02020603050405020304" pitchFamily="18" charset="0"/>
                <a:ea typeface="Times New Roman" panose="02020603050405020304" pitchFamily="18" charset="0"/>
              </a:rPr>
              <a:t>(</a:t>
            </a:r>
            <a:r>
              <a:rPr lang="ru-RU" sz="2000" dirty="0" err="1">
                <a:effectLst/>
                <a:latin typeface="Times New Roman" panose="02020603050405020304" pitchFamily="18" charset="0"/>
                <a:ea typeface="Times New Roman" panose="02020603050405020304" pitchFamily="18" charset="0"/>
              </a:rPr>
              <a:t>оргструктура</a:t>
            </a:r>
            <a:r>
              <a:rPr lang="ru-RU" sz="2000" dirty="0">
                <a:effectLst/>
                <a:latin typeface="Times New Roman" panose="02020603050405020304" pitchFamily="18" charset="0"/>
                <a:ea typeface="Times New Roman" panose="02020603050405020304" pitchFamily="18" charset="0"/>
              </a:rPr>
              <a:t> - симбиоз власти и знаний)</a:t>
            </a:r>
            <a:r>
              <a:rPr lang="ru-RU" sz="2000" b="1" i="1" dirty="0">
                <a:effectLst/>
                <a:latin typeface="Times New Roman" panose="02020603050405020304" pitchFamily="18" charset="0"/>
                <a:ea typeface="Times New Roman" panose="02020603050405020304" pitchFamily="18" charset="0"/>
              </a:rPr>
              <a:t>.</a:t>
            </a:r>
            <a:endParaRPr lang="ru-RU" sz="2000" dirty="0">
              <a:effectLst/>
              <a:latin typeface="Times New Roman" panose="02020603050405020304" pitchFamily="18" charset="0"/>
              <a:ea typeface="Times New Roman" panose="02020603050405020304" pitchFamily="18" charset="0"/>
            </a:endParaRPr>
          </a:p>
          <a:p>
            <a:pPr indent="450000" algn="just"/>
            <a:r>
              <a:rPr lang="ru-RU" sz="2000" dirty="0">
                <a:effectLst/>
                <a:latin typeface="Times New Roman" panose="02020603050405020304" pitchFamily="18" charset="0"/>
                <a:ea typeface="Times New Roman" panose="02020603050405020304" pitchFamily="18" charset="0"/>
              </a:rPr>
              <a:t>Отсюда следует, что средства комплектования (создания, подбора) коллектива ЛПР и адекватного ему ресурса знаний нельзя не отнести к средствам организации процессов регулирования. Очевидна возможность и другого толкования адекватности: к средствам организации процессов регулирования нельзя не отнести средства комплектования ресурса знаний и адекватного ему коллектива ЛПР.</a:t>
            </a:r>
          </a:p>
          <a:p>
            <a:pPr indent="450000" algn="just"/>
            <a:r>
              <a:rPr lang="ru-RU" sz="2000" dirty="0">
                <a:effectLst/>
                <a:latin typeface="Times New Roman" panose="02020603050405020304" pitchFamily="18" charset="0"/>
                <a:ea typeface="Times New Roman" panose="02020603050405020304" pitchFamily="18" charset="0"/>
              </a:rPr>
              <a:t>Очевидно, что </a:t>
            </a:r>
            <a:r>
              <a:rPr lang="ru-RU" sz="2000" i="1" dirty="0">
                <a:effectLst/>
                <a:latin typeface="Times New Roman" panose="02020603050405020304" pitchFamily="18" charset="0"/>
                <a:ea typeface="Times New Roman" panose="02020603050405020304" pitchFamily="18" charset="0"/>
              </a:rPr>
              <a:t>возможности регулирования</a:t>
            </a:r>
            <a:r>
              <a:rPr lang="ru-RU" sz="2000" dirty="0">
                <a:effectLst/>
                <a:latin typeface="Times New Roman" panose="02020603050405020304" pitchFamily="18" charset="0"/>
                <a:ea typeface="Times New Roman" panose="02020603050405020304" pitchFamily="18" charset="0"/>
              </a:rPr>
              <a:t> процессов деятельности сложной системы существенно определяются именно подобранным коллективом ЛПР и сформированным ресурсом знаний. </a:t>
            </a:r>
          </a:p>
        </p:txBody>
      </p:sp>
    </p:spTree>
    <p:extLst>
      <p:ext uri="{BB962C8B-B14F-4D97-AF65-F5344CB8AC3E}">
        <p14:creationId xmlns:p14="http://schemas.microsoft.com/office/powerpoint/2010/main" val="761226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8" name="TextBox 7">
            <a:extLst>
              <a:ext uri="{FF2B5EF4-FFF2-40B4-BE49-F238E27FC236}">
                <a16:creationId xmlns:a16="http://schemas.microsoft.com/office/drawing/2014/main" id="{1CADD2E8-60CC-4065-9639-B7D467FC9F8B}"/>
              </a:ext>
            </a:extLst>
          </p:cNvPr>
          <p:cNvSpPr txBox="1"/>
          <p:nvPr/>
        </p:nvSpPr>
        <p:spPr>
          <a:xfrm>
            <a:off x="-12826" y="1154893"/>
            <a:ext cx="12204826" cy="4401205"/>
          </a:xfrm>
          <a:prstGeom prst="rect">
            <a:avLst/>
          </a:prstGeom>
          <a:noFill/>
        </p:spPr>
        <p:txBody>
          <a:bodyPr wrap="square">
            <a:spAutoFit/>
          </a:bodyPr>
          <a:lstStyle/>
          <a:p>
            <a:pPr indent="450000" algn="just"/>
            <a:r>
              <a:rPr lang="ru-RU" sz="2000" dirty="0">
                <a:effectLst/>
                <a:latin typeface="Times New Roman" panose="02020603050405020304" pitchFamily="18" charset="0"/>
                <a:ea typeface="Times New Roman" panose="02020603050405020304" pitchFamily="18" charset="0"/>
              </a:rPr>
              <a:t>Даже начальное знакомство с концептуальными вопросами о понимании системы, презумпцией управления и содержательностью понятия </a:t>
            </a:r>
            <a:r>
              <a:rPr lang="ru-RU" sz="2000" i="1" dirty="0">
                <a:effectLst/>
                <a:latin typeface="Times New Roman" panose="02020603050405020304" pitchFamily="18" charset="0"/>
                <a:ea typeface="Times New Roman" panose="02020603050405020304" pitchFamily="18" charset="0"/>
              </a:rPr>
              <a:t>сложного объекта</a:t>
            </a:r>
            <a:r>
              <a:rPr lang="ru-RU" sz="2000" dirty="0">
                <a:effectLst/>
                <a:latin typeface="Times New Roman" panose="02020603050405020304" pitchFamily="18" charset="0"/>
                <a:ea typeface="Times New Roman" panose="02020603050405020304" pitchFamily="18" charset="0"/>
              </a:rPr>
              <a:t> позволяет сделать важные выводы. По самому существу </a:t>
            </a:r>
            <a:r>
              <a:rPr lang="ru-RU" sz="2000" i="1" dirty="0">
                <a:effectLst/>
                <a:latin typeface="Times New Roman" panose="02020603050405020304" pitchFamily="18" charset="0"/>
                <a:ea typeface="Times New Roman" panose="02020603050405020304" pitchFamily="18" charset="0"/>
              </a:rPr>
              <a:t>сложной</a:t>
            </a:r>
            <a:r>
              <a:rPr lang="ru-RU" sz="2000" dirty="0">
                <a:effectLst/>
                <a:latin typeface="Times New Roman" panose="02020603050405020304" pitchFamily="18" charset="0"/>
                <a:ea typeface="Times New Roman" panose="02020603050405020304" pitchFamily="18" charset="0"/>
              </a:rPr>
              <a:t> системы (сложного объекта) функционирование в ней не может протекать «гладко». Это фактически «гарантируется» наличием в сложной системе </a:t>
            </a:r>
            <a:r>
              <a:rPr lang="ru-RU" sz="2000" i="1" dirty="0">
                <a:effectLst/>
                <a:latin typeface="Times New Roman" panose="02020603050405020304" pitchFamily="18" charset="0"/>
                <a:ea typeface="Times New Roman" panose="02020603050405020304" pitchFamily="18" charset="0"/>
              </a:rPr>
              <a:t>интеллектуальных</a:t>
            </a:r>
            <a:r>
              <a:rPr lang="ru-RU" sz="2000" dirty="0">
                <a:effectLst/>
                <a:latin typeface="Times New Roman" panose="02020603050405020304" pitchFamily="18" charset="0"/>
                <a:ea typeface="Times New Roman" panose="02020603050405020304" pitchFamily="18" charset="0"/>
              </a:rPr>
              <a:t> объектов и </a:t>
            </a:r>
            <a:r>
              <a:rPr lang="ru-RU" sz="2000" i="1" dirty="0">
                <a:effectLst/>
                <a:latin typeface="Times New Roman" panose="02020603050405020304" pitchFamily="18" charset="0"/>
                <a:ea typeface="Times New Roman" panose="02020603050405020304" pitchFamily="18" charset="0"/>
              </a:rPr>
              <a:t>реальностью её функционирования в реальной среде</a:t>
            </a:r>
            <a:r>
              <a:rPr lang="ru-RU" sz="2000" dirty="0">
                <a:effectLst/>
                <a:latin typeface="Times New Roman" panose="02020603050405020304" pitchFamily="18" charset="0"/>
                <a:ea typeface="Times New Roman" panose="02020603050405020304" pitchFamily="18" charset="0"/>
              </a:rPr>
              <a:t>. </a:t>
            </a:r>
          </a:p>
          <a:p>
            <a:pPr indent="450000" algn="just"/>
            <a:r>
              <a:rPr lang="ru-RU" sz="2000" dirty="0">
                <a:effectLst/>
                <a:latin typeface="Times New Roman" panose="02020603050405020304" pitchFamily="18" charset="0"/>
                <a:ea typeface="Times New Roman" panose="02020603050405020304" pitchFamily="18" charset="0"/>
              </a:rPr>
              <a:t>Сомнительны возможности </a:t>
            </a:r>
            <a:r>
              <a:rPr lang="ru-RU" sz="2000" i="1" dirty="0">
                <a:effectLst/>
                <a:latin typeface="Times New Roman" panose="02020603050405020304" pitchFamily="18" charset="0"/>
                <a:ea typeface="Times New Roman" panose="02020603050405020304" pitchFamily="18" charset="0"/>
              </a:rPr>
              <a:t>априорного определения</a:t>
            </a:r>
            <a:r>
              <a:rPr lang="ru-RU" sz="2000" dirty="0">
                <a:effectLst/>
                <a:latin typeface="Times New Roman" panose="02020603050405020304" pitchFamily="18" charset="0"/>
                <a:ea typeface="Times New Roman" panose="02020603050405020304" pitchFamily="18" charset="0"/>
              </a:rPr>
              <a:t> и поведения человека и реакций среды для естественных обстоятельств функционирующей системы. Другими словами, нельзя предвосхитить </a:t>
            </a:r>
            <a:r>
              <a:rPr lang="ru-RU" sz="2000" i="1" dirty="0">
                <a:effectLst/>
                <a:latin typeface="Times New Roman" panose="02020603050405020304" pitchFamily="18" charset="0"/>
                <a:ea typeface="Times New Roman" panose="02020603050405020304" pitchFamily="18" charset="0"/>
              </a:rPr>
              <a:t>весь ход</a:t>
            </a:r>
            <a:r>
              <a:rPr lang="ru-RU" sz="2000" dirty="0">
                <a:effectLst/>
                <a:latin typeface="Times New Roman" panose="02020603050405020304" pitchFamily="18" charset="0"/>
                <a:ea typeface="Times New Roman" panose="02020603050405020304" pitchFamily="18" charset="0"/>
              </a:rPr>
              <a:t> деятельности человека (как некоторой части интеллектуального объекта в системе) и нельзя заранее представить реальный процесс функционирования сложной системы в динамически меняющейся среде. </a:t>
            </a:r>
          </a:p>
          <a:p>
            <a:pPr indent="450000" algn="just"/>
            <a:r>
              <a:rPr lang="ru-RU" sz="2000" dirty="0">
                <a:effectLst/>
                <a:latin typeface="Times New Roman" panose="02020603050405020304" pitchFamily="18" charset="0"/>
                <a:ea typeface="Times New Roman" panose="02020603050405020304" pitchFamily="18" charset="0"/>
              </a:rPr>
              <a:t>В сложной системе, вообще говоря, нельзя априорно задать оптимальный закон управления. </a:t>
            </a:r>
            <a:r>
              <a:rPr lang="ru-RU" sz="2000" i="1" dirty="0">
                <a:effectLst/>
                <a:latin typeface="Times New Roman" panose="02020603050405020304" pitchFamily="18" charset="0"/>
                <a:ea typeface="Times New Roman" panose="02020603050405020304" pitchFamily="18" charset="0"/>
              </a:rPr>
              <a:t>При любом</a:t>
            </a:r>
            <a:r>
              <a:rPr lang="ru-RU" sz="2000" dirty="0">
                <a:effectLst/>
                <a:latin typeface="Times New Roman" panose="02020603050405020304" pitchFamily="18" charset="0"/>
                <a:ea typeface="Times New Roman" panose="02020603050405020304" pitchFamily="18" charset="0"/>
              </a:rPr>
              <a:t> изначально заданном законе управления </a:t>
            </a:r>
            <a:r>
              <a:rPr lang="ru-RU" sz="2000" i="1" dirty="0">
                <a:effectLst/>
                <a:latin typeface="Times New Roman" panose="02020603050405020304" pitchFamily="18" charset="0"/>
                <a:ea typeface="Times New Roman" panose="02020603050405020304" pitchFamily="18" charset="0"/>
              </a:rPr>
              <a:t>нормальным</a:t>
            </a:r>
            <a:r>
              <a:rPr lang="ru-RU" sz="2000" dirty="0">
                <a:effectLst/>
                <a:latin typeface="Times New Roman" panose="02020603050405020304" pitchFamily="18" charset="0"/>
                <a:ea typeface="Times New Roman" panose="02020603050405020304" pitchFamily="18" charset="0"/>
              </a:rPr>
              <a:t> функционированием сложной системы будет «непрерывный поток» нарушений запланированного функционирования. </a:t>
            </a:r>
            <a:r>
              <a:rPr lang="ru-RU" sz="2000" i="1" dirty="0">
                <a:effectLst/>
                <a:latin typeface="Times New Roman" panose="02020603050405020304" pitchFamily="18" charset="0"/>
                <a:ea typeface="Times New Roman" panose="02020603050405020304" pitchFamily="18" charset="0"/>
              </a:rPr>
              <a:t>Типичной</a:t>
            </a:r>
            <a:r>
              <a:rPr lang="ru-RU" sz="2000" dirty="0">
                <a:effectLst/>
                <a:latin typeface="Times New Roman" panose="02020603050405020304" pitchFamily="18" charset="0"/>
                <a:ea typeface="Times New Roman" panose="02020603050405020304" pitchFamily="18" charset="0"/>
              </a:rPr>
              <a:t> производственной обстановкой будет постоянное обилие проблемных (конфликтных) ситуаций как препятствий в осуществлении плановой деятельности. </a:t>
            </a:r>
          </a:p>
        </p:txBody>
      </p:sp>
    </p:spTree>
    <p:extLst>
      <p:ext uri="{BB962C8B-B14F-4D97-AF65-F5344CB8AC3E}">
        <p14:creationId xmlns:p14="http://schemas.microsoft.com/office/powerpoint/2010/main" val="15955696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DC472394-25CE-40DD-94FB-8C187BDE5325}"/>
              </a:ext>
            </a:extLst>
          </p:cNvPr>
          <p:cNvSpPr txBox="1"/>
          <p:nvPr/>
        </p:nvSpPr>
        <p:spPr>
          <a:xfrm>
            <a:off x="-12826" y="1154894"/>
            <a:ext cx="12204826" cy="5355312"/>
          </a:xfrm>
          <a:prstGeom prst="rect">
            <a:avLst/>
          </a:prstGeom>
          <a:noFill/>
        </p:spPr>
        <p:txBody>
          <a:bodyPr wrap="square">
            <a:spAutoFit/>
          </a:bodyPr>
          <a:lstStyle/>
          <a:p>
            <a:pPr indent="450000" algn="just"/>
            <a:r>
              <a:rPr lang="ru-RU" sz="1900" b="1" i="1" dirty="0">
                <a:effectLst/>
                <a:latin typeface="Times New Roman" panose="02020603050405020304" pitchFamily="18" charset="0"/>
                <a:ea typeface="Times New Roman" panose="02020603050405020304" pitchFamily="18" charset="0"/>
              </a:rPr>
              <a:t>Существо методики системного анализа</a:t>
            </a:r>
            <a:r>
              <a:rPr lang="ru-RU" sz="1900" dirty="0">
                <a:effectLst/>
                <a:latin typeface="Times New Roman" panose="02020603050405020304" pitchFamily="18" charset="0"/>
                <a:ea typeface="Times New Roman" panose="02020603050405020304" pitchFamily="18" charset="0"/>
              </a:rPr>
              <a:t>. </a:t>
            </a:r>
          </a:p>
          <a:p>
            <a:pPr indent="450000" algn="just"/>
            <a:r>
              <a:rPr lang="ru-RU" sz="1900" dirty="0">
                <a:effectLst/>
                <a:latin typeface="Times New Roman" panose="02020603050405020304" pitchFamily="18" charset="0"/>
                <a:ea typeface="Times New Roman" panose="02020603050405020304" pitchFamily="18" charset="0"/>
              </a:rPr>
              <a:t>В связи с тем, что функционирование организуется и проводится ради (для) достижения поставленных целей, общая </a:t>
            </a:r>
            <a:r>
              <a:rPr lang="ru-RU" sz="1900" i="1" dirty="0">
                <a:effectLst/>
                <a:latin typeface="Times New Roman" panose="02020603050405020304" pitchFamily="18" charset="0"/>
                <a:ea typeface="Times New Roman" panose="02020603050405020304" pitchFamily="18" charset="0"/>
              </a:rPr>
              <a:t>ориентированность всех усилий в системе сводится к организации и исполнению</a:t>
            </a:r>
            <a:r>
              <a:rPr lang="ru-RU" sz="1900" dirty="0">
                <a:effectLst/>
                <a:latin typeface="Times New Roman" panose="02020603050405020304" pitchFamily="18" charset="0"/>
                <a:ea typeface="Times New Roman" panose="02020603050405020304" pitchFamily="18" charset="0"/>
              </a:rPr>
              <a:t> соответствующих процессов управления соответствующими элементарными структурными единицами системы (в конкретных обстоятельствах). </a:t>
            </a:r>
          </a:p>
          <a:p>
            <a:pPr indent="450000" algn="just"/>
            <a:r>
              <a:rPr lang="ru-RU" sz="1900" dirty="0">
                <a:effectLst/>
                <a:latin typeface="Times New Roman" panose="02020603050405020304" pitchFamily="18" charset="0"/>
                <a:ea typeface="Times New Roman" panose="02020603050405020304" pitchFamily="18" charset="0"/>
              </a:rPr>
              <a:t>Совокупность этих усилий образует некий </a:t>
            </a:r>
            <a:r>
              <a:rPr lang="ru-RU" sz="1900" i="1" dirty="0">
                <a:effectLst/>
                <a:latin typeface="Times New Roman" panose="02020603050405020304" pitchFamily="18" charset="0"/>
                <a:ea typeface="Times New Roman" panose="02020603050405020304" pitchFamily="18" charset="0"/>
              </a:rPr>
              <a:t>перечень </a:t>
            </a:r>
            <a:r>
              <a:rPr lang="ru-RU" sz="1900" dirty="0">
                <a:effectLst/>
                <a:latin typeface="Times New Roman" panose="02020603050405020304" pitchFamily="18" charset="0"/>
                <a:ea typeface="Times New Roman" panose="02020603050405020304" pitchFamily="18" charset="0"/>
              </a:rPr>
              <a:t>действий в их определенной </a:t>
            </a:r>
            <a:r>
              <a:rPr lang="ru-RU" sz="1900" i="1" dirty="0">
                <a:effectLst/>
                <a:latin typeface="Times New Roman" panose="02020603050405020304" pitchFamily="18" charset="0"/>
                <a:ea typeface="Times New Roman" panose="02020603050405020304" pitchFamily="18" charset="0"/>
              </a:rPr>
              <a:t>последовательности</a:t>
            </a:r>
            <a:r>
              <a:rPr lang="ru-RU" sz="1900" dirty="0">
                <a:effectLst/>
                <a:latin typeface="Times New Roman" panose="02020603050405020304" pitchFamily="18" charset="0"/>
                <a:ea typeface="Times New Roman" panose="02020603050405020304" pitchFamily="18" charset="0"/>
              </a:rPr>
              <a:t>, реализация которой и обеспечивает требуемое функционирование системы. И перечень, и последовательность – это выражение сложной системы в конкретных обстоятельствах, и поэтому и </a:t>
            </a:r>
            <a:r>
              <a:rPr lang="ru-RU" sz="1900" i="1" dirty="0">
                <a:effectLst/>
                <a:latin typeface="Times New Roman" panose="02020603050405020304" pitchFamily="18" charset="0"/>
                <a:ea typeface="Times New Roman" panose="02020603050405020304" pitchFamily="18" charset="0"/>
              </a:rPr>
              <a:t>перечень, и последовательность могут быть уникальными </a:t>
            </a:r>
            <a:r>
              <a:rPr lang="ru-RU" sz="1900" dirty="0">
                <a:effectLst/>
                <a:latin typeface="Times New Roman" panose="02020603050405020304" pitchFamily="18" charset="0"/>
                <a:ea typeface="Times New Roman" panose="02020603050405020304" pitchFamily="18" charset="0"/>
              </a:rPr>
              <a:t>для каждой системы</a:t>
            </a:r>
            <a:r>
              <a:rPr lang="ru-RU" sz="1900" i="1" dirty="0">
                <a:effectLst/>
                <a:latin typeface="Times New Roman" panose="02020603050405020304" pitchFamily="18" charset="0"/>
                <a:ea typeface="Times New Roman" panose="02020603050405020304" pitchFamily="18" charset="0"/>
              </a:rPr>
              <a:t> и специфичными </a:t>
            </a:r>
            <a:r>
              <a:rPr lang="ru-RU" sz="1900" dirty="0">
                <a:effectLst/>
                <a:latin typeface="Times New Roman" panose="02020603050405020304" pitchFamily="18" charset="0"/>
                <a:ea typeface="Times New Roman" panose="02020603050405020304" pitchFamily="18" charset="0"/>
              </a:rPr>
              <a:t>в каждом проявлении среды.</a:t>
            </a:r>
          </a:p>
          <a:p>
            <a:pPr indent="450000" algn="just"/>
            <a:r>
              <a:rPr lang="ru-RU" sz="1900" dirty="0">
                <a:effectLst/>
                <a:latin typeface="Times New Roman" panose="02020603050405020304" pitchFamily="18" charset="0"/>
                <a:ea typeface="Times New Roman" panose="02020603050405020304" pitchFamily="18" charset="0"/>
              </a:rPr>
              <a:t>При этом очевидно, что в данном перечне действий именно акции </a:t>
            </a:r>
            <a:r>
              <a:rPr lang="ru-RU" sz="1900" i="1" dirty="0">
                <a:effectLst/>
                <a:latin typeface="Times New Roman" panose="02020603050405020304" pitchFamily="18" charset="0"/>
                <a:ea typeface="Times New Roman" panose="02020603050405020304" pitchFamily="18" charset="0"/>
              </a:rPr>
              <a:t>формирования управляющих воздействий </a:t>
            </a:r>
            <a:r>
              <a:rPr lang="ru-RU" sz="1900" dirty="0">
                <a:effectLst/>
                <a:latin typeface="Times New Roman" panose="02020603050405020304" pitchFamily="18" charset="0"/>
                <a:ea typeface="Times New Roman" panose="02020603050405020304" pitchFamily="18" charset="0"/>
              </a:rPr>
              <a:t>и акты </a:t>
            </a:r>
            <a:r>
              <a:rPr lang="ru-RU" sz="1900" i="1" dirty="0">
                <a:effectLst/>
                <a:latin typeface="Times New Roman" panose="02020603050405020304" pitchFamily="18" charset="0"/>
                <a:ea typeface="Times New Roman" panose="02020603050405020304" pitchFamily="18" charset="0"/>
              </a:rPr>
              <a:t>принятия управленческих решений </a:t>
            </a:r>
            <a:r>
              <a:rPr lang="ru-RU" sz="1900" dirty="0">
                <a:effectLst/>
                <a:latin typeface="Times New Roman" panose="02020603050405020304" pitchFamily="18" charset="0"/>
                <a:ea typeface="Times New Roman" panose="02020603050405020304" pitchFamily="18" charset="0"/>
              </a:rPr>
              <a:t>играют главную роль в процессах достижения целесообразного и целенаправленного функционирования всех элементов и частей системы. Именно они обеспечивают формирование адекватных реакций на негативные проявления окружающей обстановки (решение задач оперативного управления), объективную (адекватную реальностям) оценку эффективности процессов оперативного управления и оценку качества функционирования системы (решение задач контроля), наличие требуемого обстоятельствами объёма количественных (измеренных) и качественных показателей (решение задач учёта), возможности проведения превентивной оценки качества целенаправленного функционирования системы (решение задач прогнозирования и целесообразного планирования).</a:t>
            </a:r>
          </a:p>
        </p:txBody>
      </p:sp>
    </p:spTree>
    <p:extLst>
      <p:ext uri="{BB962C8B-B14F-4D97-AF65-F5344CB8AC3E}">
        <p14:creationId xmlns:p14="http://schemas.microsoft.com/office/powerpoint/2010/main" val="19560139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713659D9-4FFB-4088-BFBE-A6F54AD78DDF}"/>
              </a:ext>
            </a:extLst>
          </p:cNvPr>
          <p:cNvSpPr txBox="1"/>
          <p:nvPr/>
        </p:nvSpPr>
        <p:spPr>
          <a:xfrm>
            <a:off x="0" y="1154893"/>
            <a:ext cx="12204826" cy="5940088"/>
          </a:xfrm>
          <a:prstGeom prst="rect">
            <a:avLst/>
          </a:prstGeom>
          <a:noFill/>
        </p:spPr>
        <p:txBody>
          <a:bodyPr wrap="square">
            <a:spAutoFit/>
          </a:bodyPr>
          <a:lstStyle/>
          <a:p>
            <a:pPr indent="450000" algn="just"/>
            <a:r>
              <a:rPr lang="ru-RU" sz="2000" dirty="0">
                <a:effectLst/>
                <a:latin typeface="Times New Roman" panose="02020603050405020304" pitchFamily="18" charset="0"/>
                <a:ea typeface="Times New Roman" panose="02020603050405020304" pitchFamily="18" charset="0"/>
              </a:rPr>
              <a:t>Надо подчеркнуть, что речь идёт не вообще об усилиях, перечне действий и последовательности их реализации, а о тех </a:t>
            </a:r>
            <a:r>
              <a:rPr lang="ru-RU" sz="2000" i="1" dirty="0">
                <a:effectLst/>
                <a:latin typeface="Times New Roman" panose="02020603050405020304" pitchFamily="18" charset="0"/>
                <a:ea typeface="Times New Roman" panose="02020603050405020304" pitchFamily="18" charset="0"/>
              </a:rPr>
              <a:t>усилиях, перечне действий и последовательности</a:t>
            </a:r>
            <a:r>
              <a:rPr lang="ru-RU" sz="2000" dirty="0">
                <a:effectLst/>
                <a:latin typeface="Times New Roman" panose="02020603050405020304" pitchFamily="18" charset="0"/>
                <a:ea typeface="Times New Roman" panose="02020603050405020304" pitchFamily="18" charset="0"/>
              </a:rPr>
              <a:t> </a:t>
            </a:r>
            <a:r>
              <a:rPr lang="ru-RU" sz="2000" i="1" dirty="0">
                <a:effectLst/>
                <a:latin typeface="Times New Roman" panose="02020603050405020304" pitchFamily="18" charset="0"/>
                <a:ea typeface="Times New Roman" panose="02020603050405020304" pitchFamily="18" charset="0"/>
              </a:rPr>
              <a:t>их реализации,</a:t>
            </a:r>
            <a:r>
              <a:rPr lang="ru-RU" sz="2000" dirty="0">
                <a:effectLst/>
                <a:latin typeface="Times New Roman" panose="02020603050405020304" pitchFamily="18" charset="0"/>
                <a:ea typeface="Times New Roman" panose="02020603050405020304" pitchFamily="18" charset="0"/>
              </a:rPr>
              <a:t> которые в своей совокупности представляют конкретный процесс </a:t>
            </a:r>
            <a:r>
              <a:rPr lang="ru-RU" sz="2000" i="1" dirty="0">
                <a:effectLst/>
                <a:latin typeface="Times New Roman" panose="02020603050405020304" pitchFamily="18" charset="0"/>
                <a:ea typeface="Times New Roman" panose="02020603050405020304" pitchFamily="18" charset="0"/>
              </a:rPr>
              <a:t>организации требуемого управления</a:t>
            </a:r>
            <a:r>
              <a:rPr lang="ru-RU" sz="2000" dirty="0">
                <a:effectLst/>
                <a:latin typeface="Times New Roman" panose="02020603050405020304" pitchFamily="18" charset="0"/>
                <a:ea typeface="Times New Roman" panose="02020603050405020304" pitchFamily="18" charset="0"/>
              </a:rPr>
              <a:t> соответствующими структурными композициями системы. В свою очередь, конкретный процесс организации требуемого управления – это конкретная форма регулирования деятельности сложной системы в конкретный пространственно-временной промежуток (например, определенный «</a:t>
            </a:r>
            <a:r>
              <a:rPr lang="ru-RU" sz="2000" dirty="0" err="1">
                <a:effectLst/>
                <a:latin typeface="Times New Roman" panose="02020603050405020304" pitchFamily="18" charset="0"/>
                <a:ea typeface="Times New Roman" panose="02020603050405020304" pitchFamily="18" charset="0"/>
              </a:rPr>
              <a:t>системоквант</a:t>
            </a:r>
            <a:r>
              <a:rPr lang="ru-RU" sz="2000" dirty="0">
                <a:effectLst/>
                <a:latin typeface="Times New Roman" panose="02020603050405020304" pitchFamily="18" charset="0"/>
                <a:ea typeface="Times New Roman" panose="02020603050405020304" pitchFamily="18" charset="0"/>
              </a:rPr>
              <a:t>»). Разным пространственно-временным промежуткам (например, «</a:t>
            </a:r>
            <a:r>
              <a:rPr lang="ru-RU" sz="2000" dirty="0" err="1">
                <a:effectLst/>
                <a:latin typeface="Times New Roman" panose="02020603050405020304" pitchFamily="18" charset="0"/>
                <a:ea typeface="Times New Roman" panose="02020603050405020304" pitchFamily="18" charset="0"/>
              </a:rPr>
              <a:t>системоквантам</a:t>
            </a:r>
            <a:r>
              <a:rPr lang="ru-RU" sz="2000" dirty="0">
                <a:effectLst/>
                <a:latin typeface="Times New Roman" panose="02020603050405020304" pitchFamily="18" charset="0"/>
                <a:ea typeface="Times New Roman" panose="02020603050405020304" pitchFamily="18" charset="0"/>
              </a:rPr>
              <a:t>») могут быть характерны свои </a:t>
            </a:r>
            <a:r>
              <a:rPr lang="ru-RU" sz="2000" i="1" dirty="0">
                <a:effectLst/>
                <a:latin typeface="Times New Roman" panose="02020603050405020304" pitchFamily="18" charset="0"/>
                <a:ea typeface="Times New Roman" panose="02020603050405020304" pitchFamily="18" charset="0"/>
              </a:rPr>
              <a:t>перечни действий</a:t>
            </a:r>
            <a:r>
              <a:rPr lang="ru-RU" sz="2000" dirty="0">
                <a:effectLst/>
                <a:latin typeface="Times New Roman" panose="02020603050405020304" pitchFamily="18" charset="0"/>
                <a:ea typeface="Times New Roman" panose="02020603050405020304" pitchFamily="18" charset="0"/>
              </a:rPr>
              <a:t> и их </a:t>
            </a:r>
            <a:r>
              <a:rPr lang="ru-RU" sz="2000" i="1" dirty="0">
                <a:effectLst/>
                <a:latin typeface="Times New Roman" panose="02020603050405020304" pitchFamily="18" charset="0"/>
                <a:ea typeface="Times New Roman" panose="02020603050405020304" pitchFamily="18" charset="0"/>
              </a:rPr>
              <a:t>последовательности</a:t>
            </a:r>
            <a:r>
              <a:rPr lang="ru-RU" sz="2000" dirty="0">
                <a:effectLst/>
                <a:latin typeface="Times New Roman" panose="02020603050405020304" pitchFamily="18" charset="0"/>
                <a:ea typeface="Times New Roman" panose="02020603050405020304" pitchFamily="18" charset="0"/>
              </a:rPr>
              <a:t> </a:t>
            </a:r>
            <a:r>
              <a:rPr lang="ru-RU" sz="2000" i="1" dirty="0">
                <a:effectLst/>
                <a:latin typeface="Times New Roman" panose="02020603050405020304" pitchFamily="18" charset="0"/>
                <a:ea typeface="Times New Roman" panose="02020603050405020304" pitchFamily="18" charset="0"/>
              </a:rPr>
              <a:t>реализации</a:t>
            </a:r>
            <a:r>
              <a:rPr lang="ru-RU" sz="2000" dirty="0">
                <a:effectLst/>
                <a:latin typeface="Times New Roman" panose="02020603050405020304" pitchFamily="18" charset="0"/>
                <a:ea typeface="Times New Roman" panose="02020603050405020304" pitchFamily="18" charset="0"/>
              </a:rPr>
              <a:t>. </a:t>
            </a:r>
          </a:p>
          <a:p>
            <a:pPr indent="450000" algn="just"/>
            <a:r>
              <a:rPr lang="ru-RU" sz="2000" dirty="0">
                <a:effectLst/>
                <a:latin typeface="Times New Roman" panose="02020603050405020304" pitchFamily="18" charset="0"/>
                <a:ea typeface="Times New Roman" panose="02020603050405020304" pitchFamily="18" charset="0"/>
              </a:rPr>
              <a:t>В общем, можно говорить о различных особенностях разных </a:t>
            </a:r>
            <a:r>
              <a:rPr lang="ru-RU" sz="2000" i="1" dirty="0">
                <a:effectLst/>
                <a:latin typeface="Times New Roman" panose="02020603050405020304" pitchFamily="18" charset="0"/>
                <a:ea typeface="Times New Roman" panose="02020603050405020304" pitchFamily="18" charset="0"/>
              </a:rPr>
              <a:t>перечней действий</a:t>
            </a:r>
            <a:r>
              <a:rPr lang="ru-RU" sz="2000" dirty="0">
                <a:effectLst/>
                <a:latin typeface="Times New Roman" panose="02020603050405020304" pitchFamily="18" charset="0"/>
                <a:ea typeface="Times New Roman" panose="02020603050405020304" pitchFamily="18" charset="0"/>
              </a:rPr>
              <a:t> и их </a:t>
            </a:r>
            <a:r>
              <a:rPr lang="ru-RU" sz="2000" i="1" dirty="0">
                <a:effectLst/>
                <a:latin typeface="Times New Roman" panose="02020603050405020304" pitchFamily="18" charset="0"/>
                <a:ea typeface="Times New Roman" panose="02020603050405020304" pitchFamily="18" charset="0"/>
              </a:rPr>
              <a:t>последовательностей</a:t>
            </a:r>
            <a:r>
              <a:rPr lang="ru-RU" sz="2000" dirty="0">
                <a:effectLst/>
                <a:latin typeface="Times New Roman" panose="02020603050405020304" pitchFamily="18" charset="0"/>
                <a:ea typeface="Times New Roman" panose="02020603050405020304" pitchFamily="18" charset="0"/>
              </a:rPr>
              <a:t> </a:t>
            </a:r>
            <a:r>
              <a:rPr lang="ru-RU" sz="2000" i="1" dirty="0">
                <a:effectLst/>
                <a:latin typeface="Times New Roman" panose="02020603050405020304" pitchFamily="18" charset="0"/>
                <a:ea typeface="Times New Roman" panose="02020603050405020304" pitchFamily="18" charset="0"/>
              </a:rPr>
              <a:t>реализации</a:t>
            </a:r>
            <a:r>
              <a:rPr lang="ru-RU" sz="2000" dirty="0">
                <a:effectLst/>
                <a:latin typeface="Times New Roman" panose="02020603050405020304" pitchFamily="18" charset="0"/>
                <a:ea typeface="Times New Roman" panose="02020603050405020304" pitchFamily="18" charset="0"/>
              </a:rPr>
              <a:t>, например, в следующих вариантах: </a:t>
            </a:r>
          </a:p>
          <a:p>
            <a:pPr indent="450000" algn="just"/>
            <a:r>
              <a:rPr lang="ru-RU" sz="2000" dirty="0">
                <a:effectLst/>
                <a:latin typeface="Times New Roman" panose="02020603050405020304" pitchFamily="18" charset="0"/>
                <a:ea typeface="Times New Roman" panose="02020603050405020304" pitchFamily="18" charset="0"/>
              </a:rPr>
              <a:t>1. Последовательности реализации соответствующих перечней действий образуют множество неких </a:t>
            </a:r>
            <a:r>
              <a:rPr lang="ru-RU" sz="2000" i="1" dirty="0">
                <a:effectLst/>
                <a:latin typeface="Times New Roman" panose="02020603050405020304" pitchFamily="18" charset="0"/>
                <a:ea typeface="Times New Roman" panose="02020603050405020304" pitchFamily="18" charset="0"/>
              </a:rPr>
              <a:t>формальных методов</a:t>
            </a:r>
            <a:r>
              <a:rPr lang="ru-RU" sz="2000" dirty="0">
                <a:effectLst/>
                <a:latin typeface="Times New Roman" panose="02020603050405020304" pitchFamily="18" charset="0"/>
                <a:ea typeface="Times New Roman" panose="02020603050405020304" pitchFamily="18" charset="0"/>
              </a:rPr>
              <a:t> или </a:t>
            </a:r>
            <a:r>
              <a:rPr lang="ru-RU" sz="2000" i="1" dirty="0">
                <a:effectLst/>
                <a:latin typeface="Times New Roman" panose="02020603050405020304" pitchFamily="18" charset="0"/>
                <a:ea typeface="Times New Roman" panose="02020603050405020304" pitchFamily="18" charset="0"/>
              </a:rPr>
              <a:t>алгоритмов</a:t>
            </a:r>
            <a:r>
              <a:rPr lang="ru-RU" sz="2000" dirty="0">
                <a:effectLst/>
                <a:latin typeface="Times New Roman" panose="02020603050405020304" pitchFamily="18" charset="0"/>
                <a:ea typeface="Times New Roman" panose="02020603050405020304" pitchFamily="18" charset="0"/>
              </a:rPr>
              <a:t> организации требуемого функционирования сложной системы, охватывающих определенные группы перечней и последовательностей. То есть в каждом, скажем, «</a:t>
            </a:r>
            <a:r>
              <a:rPr lang="ru-RU" sz="2000" dirty="0" err="1">
                <a:effectLst/>
                <a:latin typeface="Times New Roman" panose="02020603050405020304" pitchFamily="18" charset="0"/>
                <a:ea typeface="Times New Roman" panose="02020603050405020304" pitchFamily="18" charset="0"/>
              </a:rPr>
              <a:t>системокванте</a:t>
            </a:r>
            <a:r>
              <a:rPr lang="ru-RU" sz="2000" dirty="0">
                <a:effectLst/>
                <a:latin typeface="Times New Roman" panose="02020603050405020304" pitchFamily="18" charset="0"/>
                <a:ea typeface="Times New Roman" panose="02020603050405020304" pitchFamily="18" charset="0"/>
              </a:rPr>
              <a:t>» своя формальная модель функционирования: свой закон оптимального управления, свой формальный метод, свой алгоритм реализации.</a:t>
            </a:r>
          </a:p>
          <a:p>
            <a:pPr indent="450000" algn="just"/>
            <a:r>
              <a:rPr lang="ru-RU" sz="2000" dirty="0">
                <a:effectLst/>
                <a:latin typeface="Times New Roman" panose="02020603050405020304" pitchFamily="18" charset="0"/>
                <a:ea typeface="Times New Roman" panose="02020603050405020304" pitchFamily="18" charset="0"/>
              </a:rPr>
              <a:t>2. Последовательности реализации соответствующих перечней действий образуют множество неких </a:t>
            </a:r>
            <a:r>
              <a:rPr lang="ru-RU" sz="2000" i="1" dirty="0">
                <a:effectLst/>
                <a:latin typeface="Times New Roman" panose="02020603050405020304" pitchFamily="18" charset="0"/>
                <a:ea typeface="Times New Roman" panose="02020603050405020304" pitchFamily="18" charset="0"/>
              </a:rPr>
              <a:t>методов</a:t>
            </a:r>
            <a:r>
              <a:rPr lang="ru-RU" sz="2000" dirty="0">
                <a:effectLst/>
                <a:latin typeface="Times New Roman" panose="02020603050405020304" pitchFamily="18" charset="0"/>
                <a:ea typeface="Times New Roman" panose="02020603050405020304" pitchFamily="18" charset="0"/>
              </a:rPr>
              <a:t> организации требуемого функционирования сложной системы, охватывающих определенные группы перечней и последовательностей.</a:t>
            </a:r>
          </a:p>
          <a:p>
            <a:pPr indent="450000" algn="just"/>
            <a:endParaRPr lang="ru-RU"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8225538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0D6E731B-03AE-4E3B-B5B6-27E933C287B0}"/>
              </a:ext>
            </a:extLst>
          </p:cNvPr>
          <p:cNvSpPr txBox="1"/>
          <p:nvPr/>
        </p:nvSpPr>
        <p:spPr>
          <a:xfrm>
            <a:off x="-12826" y="1154894"/>
            <a:ext cx="12204826" cy="5016758"/>
          </a:xfrm>
          <a:prstGeom prst="rect">
            <a:avLst/>
          </a:prstGeom>
          <a:noFill/>
        </p:spPr>
        <p:txBody>
          <a:bodyPr wrap="square">
            <a:spAutoFit/>
          </a:bodyPr>
          <a:lstStyle/>
          <a:p>
            <a:pPr indent="450000" algn="just"/>
            <a:r>
              <a:rPr lang="ru-RU" sz="2000" dirty="0">
                <a:effectLst/>
                <a:latin typeface="Times New Roman" panose="02020603050405020304" pitchFamily="18" charset="0"/>
                <a:ea typeface="Times New Roman" panose="02020603050405020304" pitchFamily="18" charset="0"/>
              </a:rPr>
              <a:t>4. Всё многообразие </a:t>
            </a:r>
            <a:r>
              <a:rPr lang="ru-RU" sz="2000" i="1" dirty="0">
                <a:effectLst/>
                <a:latin typeface="Times New Roman" panose="02020603050405020304" pitchFamily="18" charset="0"/>
                <a:ea typeface="Times New Roman" panose="02020603050405020304" pitchFamily="18" charset="0"/>
              </a:rPr>
              <a:t>перечней действий</a:t>
            </a:r>
            <a:r>
              <a:rPr lang="ru-RU" sz="2000" dirty="0">
                <a:effectLst/>
                <a:latin typeface="Times New Roman" panose="02020603050405020304" pitchFamily="18" charset="0"/>
                <a:ea typeface="Times New Roman" panose="02020603050405020304" pitchFamily="18" charset="0"/>
              </a:rPr>
              <a:t> и их </a:t>
            </a:r>
            <a:r>
              <a:rPr lang="ru-RU" sz="2000" i="1" dirty="0">
                <a:effectLst/>
                <a:latin typeface="Times New Roman" panose="02020603050405020304" pitchFamily="18" charset="0"/>
                <a:ea typeface="Times New Roman" panose="02020603050405020304" pitchFamily="18" charset="0"/>
              </a:rPr>
              <a:t>последовательностей</a:t>
            </a:r>
            <a:r>
              <a:rPr lang="ru-RU" sz="2000" dirty="0">
                <a:effectLst/>
                <a:latin typeface="Times New Roman" panose="02020603050405020304" pitchFamily="18" charset="0"/>
                <a:ea typeface="Times New Roman" panose="02020603050405020304" pitchFamily="18" charset="0"/>
              </a:rPr>
              <a:t> </a:t>
            </a:r>
            <a:r>
              <a:rPr lang="ru-RU" sz="2000" i="1" dirty="0">
                <a:effectLst/>
                <a:latin typeface="Times New Roman" panose="02020603050405020304" pitchFamily="18" charset="0"/>
                <a:ea typeface="Times New Roman" panose="02020603050405020304" pitchFamily="18" charset="0"/>
              </a:rPr>
              <a:t>реализации</a:t>
            </a:r>
            <a:r>
              <a:rPr lang="ru-RU" sz="2000" dirty="0">
                <a:effectLst/>
                <a:latin typeface="Times New Roman" panose="02020603050405020304" pitchFamily="18" charset="0"/>
                <a:ea typeface="Times New Roman" panose="02020603050405020304" pitchFamily="18" charset="0"/>
              </a:rPr>
              <a:t> представлено не алгоритмами или методами, а образовано некой </a:t>
            </a:r>
            <a:r>
              <a:rPr lang="ru-RU" sz="2000" i="1" dirty="0">
                <a:effectLst/>
                <a:latin typeface="Times New Roman" panose="02020603050405020304" pitchFamily="18" charset="0"/>
                <a:ea typeface="Times New Roman" panose="02020603050405020304" pitchFamily="18" charset="0"/>
              </a:rPr>
              <a:t>«комбинацией» нескольких «типовых» перечней</a:t>
            </a:r>
            <a:r>
              <a:rPr lang="ru-RU" sz="2000" dirty="0">
                <a:effectLst/>
                <a:latin typeface="Times New Roman" panose="02020603050405020304" pitchFamily="18" charset="0"/>
                <a:ea typeface="Times New Roman" panose="02020603050405020304" pitchFamily="18" charset="0"/>
              </a:rPr>
              <a:t> и последовательностей подобно тому, как любая логическая функция представляется в виде дизъюнктивной или конъюнктивной нормальной формы, и т.д.</a:t>
            </a:r>
          </a:p>
          <a:p>
            <a:pPr indent="450000" algn="just"/>
            <a:r>
              <a:rPr lang="ru-RU" sz="2000" dirty="0">
                <a:effectLst/>
                <a:latin typeface="Times New Roman" panose="02020603050405020304" pitchFamily="18" charset="0"/>
                <a:ea typeface="Times New Roman" panose="02020603050405020304" pitchFamily="18" charset="0"/>
              </a:rPr>
              <a:t>5. Все перечни и их последовательности </a:t>
            </a:r>
            <a:r>
              <a:rPr lang="ru-RU" sz="2000" i="1" dirty="0">
                <a:effectLst/>
                <a:latin typeface="Times New Roman" panose="02020603050405020304" pitchFamily="18" charset="0"/>
                <a:ea typeface="Times New Roman" panose="02020603050405020304" pitchFamily="18" charset="0"/>
              </a:rPr>
              <a:t>не имеют общих черт</a:t>
            </a:r>
            <a:r>
              <a:rPr lang="ru-RU" sz="2000" dirty="0">
                <a:effectLst/>
                <a:latin typeface="Times New Roman" panose="02020603050405020304" pitchFamily="18" charset="0"/>
                <a:ea typeface="Times New Roman" panose="02020603050405020304" pitchFamily="18" charset="0"/>
              </a:rPr>
              <a:t>, они уникальны по форме и неповторимы в своей реализации.</a:t>
            </a:r>
          </a:p>
          <a:p>
            <a:pPr indent="450000" algn="just"/>
            <a:r>
              <a:rPr lang="ru-RU" sz="2000" dirty="0">
                <a:effectLst/>
                <a:latin typeface="Times New Roman" panose="02020603050405020304" pitchFamily="18" charset="0"/>
                <a:ea typeface="Times New Roman" panose="02020603050405020304" pitchFamily="18" charset="0"/>
              </a:rPr>
              <a:t>Не претендуя на общность представленных вариантов, надо сказать, что в системном анализе второй и третий представленные варианты называют методикой организации процессов принятия решений или методикой управления конкретной системой и относят их к </a:t>
            </a:r>
            <a:r>
              <a:rPr lang="ru-RU" sz="2000" i="1" dirty="0">
                <a:effectLst/>
                <a:latin typeface="Times New Roman" panose="02020603050405020304" pitchFamily="18" charset="0"/>
                <a:ea typeface="Times New Roman" panose="02020603050405020304" pitchFamily="18" charset="0"/>
              </a:rPr>
              <a:t>методикам системного анализа</a:t>
            </a:r>
            <a:r>
              <a:rPr lang="ru-RU" sz="2000" dirty="0">
                <a:effectLst/>
                <a:latin typeface="Times New Roman" panose="02020603050405020304" pitchFamily="18" charset="0"/>
                <a:ea typeface="Times New Roman" panose="02020603050405020304" pitchFamily="18" charset="0"/>
              </a:rPr>
              <a:t>.</a:t>
            </a:r>
          </a:p>
          <a:p>
            <a:pPr indent="450000" algn="just"/>
            <a:r>
              <a:rPr lang="ru-RU" sz="2000" i="1" dirty="0">
                <a:effectLst/>
                <a:latin typeface="Times New Roman" panose="02020603050405020304" pitchFamily="18" charset="0"/>
                <a:ea typeface="Times New Roman" panose="02020603050405020304" pitchFamily="18" charset="0"/>
              </a:rPr>
              <a:t>Методика системного анализа</a:t>
            </a:r>
            <a:r>
              <a:rPr lang="ru-RU" sz="2000" dirty="0">
                <a:effectLst/>
                <a:latin typeface="Times New Roman" panose="02020603050405020304" pitchFamily="18" charset="0"/>
                <a:ea typeface="Times New Roman" panose="02020603050405020304" pitchFamily="18" charset="0"/>
              </a:rPr>
              <a:t> – это этапы исследования или принятия решений и соответствующие подходы к выполнению этих этапов.</a:t>
            </a:r>
          </a:p>
          <a:p>
            <a:pPr indent="450000" algn="just"/>
            <a:r>
              <a:rPr lang="ru-RU" sz="2000" i="1" dirty="0">
                <a:effectLst/>
                <a:latin typeface="Times New Roman" panose="02020603050405020304" pitchFamily="18" charset="0"/>
                <a:ea typeface="Times New Roman" panose="02020603050405020304" pitchFamily="18" charset="0"/>
              </a:rPr>
              <a:t>Методика системного анализа – </a:t>
            </a:r>
            <a:r>
              <a:rPr lang="ru-RU" sz="2000" dirty="0">
                <a:effectLst/>
                <a:latin typeface="Times New Roman" panose="02020603050405020304" pitchFamily="18" charset="0"/>
                <a:ea typeface="Times New Roman" panose="02020603050405020304" pitchFamily="18" charset="0"/>
              </a:rPr>
              <a:t>это правила последовательного разбиения изучаемого процесса на подпроцессы, для которых становится возможным подобрать методы исследования и исполнителей.</a:t>
            </a:r>
          </a:p>
          <a:p>
            <a:pPr indent="450000" algn="just"/>
            <a:r>
              <a:rPr lang="ru-RU" sz="2000" i="1" dirty="0">
                <a:effectLst/>
                <a:latin typeface="Times New Roman" panose="02020603050405020304" pitchFamily="18" charset="0"/>
                <a:ea typeface="Times New Roman" panose="02020603050405020304" pitchFamily="18" charset="0"/>
              </a:rPr>
              <a:t>Методика системного анализа</a:t>
            </a:r>
            <a:r>
              <a:rPr lang="ru-RU" sz="2000" b="1" i="1" dirty="0">
                <a:effectLst/>
                <a:latin typeface="Times New Roman" panose="02020603050405020304" pitchFamily="18" charset="0"/>
                <a:ea typeface="Times New Roman" panose="02020603050405020304" pitchFamily="18" charset="0"/>
              </a:rPr>
              <a:t> – </a:t>
            </a:r>
            <a:r>
              <a:rPr lang="ru-RU" sz="2000" dirty="0">
                <a:effectLst/>
                <a:latin typeface="Times New Roman" panose="02020603050405020304" pitchFamily="18" charset="0"/>
                <a:ea typeface="Times New Roman" panose="02020603050405020304" pitchFamily="18" charset="0"/>
              </a:rPr>
              <a:t>это формулировка реальной процедуры регулирования деятельности сложной системы, это последовательность действий по выходу из проблемных обстоятельств, это формализованный здравый смысл.</a:t>
            </a:r>
          </a:p>
        </p:txBody>
      </p:sp>
    </p:spTree>
    <p:extLst>
      <p:ext uri="{BB962C8B-B14F-4D97-AF65-F5344CB8AC3E}">
        <p14:creationId xmlns:p14="http://schemas.microsoft.com/office/powerpoint/2010/main" val="21369572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3DEB574B-7D49-4FDC-86CC-0EBF8045BF9C}"/>
              </a:ext>
            </a:extLst>
          </p:cNvPr>
          <p:cNvSpPr txBox="1"/>
          <p:nvPr/>
        </p:nvSpPr>
        <p:spPr>
          <a:xfrm>
            <a:off x="671209" y="2052537"/>
            <a:ext cx="10972800" cy="3785652"/>
          </a:xfrm>
          <a:prstGeom prst="rect">
            <a:avLst/>
          </a:prstGeom>
          <a:noFill/>
        </p:spPr>
        <p:txBody>
          <a:bodyPr wrap="square">
            <a:spAutoFit/>
          </a:bodyPr>
          <a:lstStyle/>
          <a:p>
            <a:pPr indent="252095" algn="just"/>
            <a:r>
              <a:rPr lang="ru-RU" sz="2000" i="1" u="sng" dirty="0">
                <a:effectLst/>
                <a:latin typeface="Times New Roman" panose="02020603050405020304" pitchFamily="18" charset="0"/>
                <a:ea typeface="Times New Roman" panose="02020603050405020304" pitchFamily="18" charset="0"/>
              </a:rPr>
              <a:t>Методика системного анализа</a:t>
            </a:r>
            <a:r>
              <a:rPr lang="ru-RU" sz="2000" u="sng" dirty="0">
                <a:effectLst/>
                <a:latin typeface="Times New Roman" panose="02020603050405020304" pitchFamily="18" charset="0"/>
                <a:ea typeface="Times New Roman" panose="02020603050405020304" pitchFamily="18" charset="0"/>
              </a:rPr>
              <a:t> разрабатывается и применяется в тех случаях, когда у лиц, принимающих решение, на начальном этапе нет достаточных сведений о проблемной ситуации, позволяющих выбрать метод её формализованного представления, сформировать математическую модель или применить один из подходов к моделированию</a:t>
            </a:r>
            <a:r>
              <a:rPr lang="ru-RU" sz="2000" dirty="0">
                <a:effectLst/>
                <a:latin typeface="Times New Roman" panose="02020603050405020304" pitchFamily="18" charset="0"/>
                <a:ea typeface="Times New Roman" panose="02020603050405020304" pitchFamily="18" charset="0"/>
              </a:rPr>
              <a:t>. </a:t>
            </a:r>
            <a:r>
              <a:rPr lang="ru-RU" sz="2000" i="1" dirty="0">
                <a:effectLst/>
                <a:latin typeface="Times New Roman" panose="02020603050405020304" pitchFamily="18" charset="0"/>
                <a:ea typeface="Times New Roman" panose="02020603050405020304" pitchFamily="18" charset="0"/>
              </a:rPr>
              <a:t>Методика</a:t>
            </a:r>
            <a:r>
              <a:rPr lang="ru-RU" sz="2000" dirty="0">
                <a:effectLst/>
                <a:latin typeface="Times New Roman" panose="02020603050405020304" pitchFamily="18" charset="0"/>
                <a:ea typeface="Times New Roman" panose="02020603050405020304" pitchFamily="18" charset="0"/>
              </a:rPr>
              <a:t> </a:t>
            </a:r>
            <a:r>
              <a:rPr lang="ru-RU" sz="2000" i="1" dirty="0">
                <a:effectLst/>
                <a:latin typeface="Times New Roman" panose="02020603050405020304" pitchFamily="18" charset="0"/>
                <a:ea typeface="Times New Roman" panose="02020603050405020304" pitchFamily="18" charset="0"/>
              </a:rPr>
              <a:t>системного анализа</a:t>
            </a:r>
            <a:r>
              <a:rPr lang="ru-RU" sz="2000" dirty="0">
                <a:effectLst/>
                <a:latin typeface="Times New Roman" panose="02020603050405020304" pitchFamily="18" charset="0"/>
                <a:ea typeface="Times New Roman" panose="02020603050405020304" pitchFamily="18" charset="0"/>
              </a:rPr>
              <a:t> – это унифицированная схема решения проблемы, охватывающая и выбор целей, и совершенствование </a:t>
            </a:r>
            <a:r>
              <a:rPr lang="ru-RU" sz="2000" dirty="0" err="1">
                <a:effectLst/>
                <a:latin typeface="Times New Roman" panose="02020603050405020304" pitchFamily="18" charset="0"/>
                <a:ea typeface="Times New Roman" panose="02020603050405020304" pitchFamily="18" charset="0"/>
              </a:rPr>
              <a:t>оргструктуры</a:t>
            </a:r>
            <a:r>
              <a:rPr lang="ru-RU" sz="2000" dirty="0">
                <a:effectLst/>
                <a:latin typeface="Times New Roman" panose="02020603050405020304" pitchFamily="18" charset="0"/>
                <a:ea typeface="Times New Roman" panose="02020603050405020304" pitchFamily="18" charset="0"/>
              </a:rPr>
              <a:t>, и организацию процесса принятия и реализации решений в сложных проблемных ситуациях (проф. В.Н. Волкова ).</a:t>
            </a:r>
          </a:p>
          <a:p>
            <a:pPr indent="252095" algn="just"/>
            <a:r>
              <a:rPr lang="ru-RU" sz="2000" i="1" dirty="0">
                <a:effectLst/>
                <a:latin typeface="Times New Roman" panose="02020603050405020304" pitchFamily="18" charset="0"/>
                <a:ea typeface="Times New Roman" panose="02020603050405020304" pitchFamily="18" charset="0"/>
              </a:rPr>
              <a:t>Методика системного анализа</a:t>
            </a:r>
            <a:r>
              <a:rPr lang="ru-RU" sz="2000" dirty="0">
                <a:effectLst/>
                <a:latin typeface="Times New Roman" panose="02020603050405020304" pitchFamily="18" charset="0"/>
                <a:ea typeface="Times New Roman" panose="02020603050405020304" pitchFamily="18" charset="0"/>
              </a:rPr>
              <a:t> – это план деятельности ЛПР по организации эффективного функционирования сложной системы.</a:t>
            </a:r>
          </a:p>
          <a:p>
            <a:pPr indent="252095" algn="just"/>
            <a:r>
              <a:rPr lang="ru-RU" sz="2000" i="1" dirty="0">
                <a:effectLst/>
                <a:latin typeface="Times New Roman" panose="02020603050405020304" pitchFamily="18" charset="0"/>
                <a:ea typeface="Times New Roman" panose="02020603050405020304" pitchFamily="18" charset="0"/>
              </a:rPr>
              <a:t>Методика</a:t>
            </a:r>
            <a:r>
              <a:rPr lang="ru-RU" sz="2000" dirty="0">
                <a:effectLst/>
                <a:latin typeface="Times New Roman" panose="02020603050405020304" pitchFamily="18" charset="0"/>
                <a:ea typeface="Times New Roman" panose="02020603050405020304" pitchFamily="18" charset="0"/>
              </a:rPr>
              <a:t> </a:t>
            </a:r>
            <a:r>
              <a:rPr lang="ru-RU" sz="2000" i="1" dirty="0">
                <a:effectLst/>
                <a:latin typeface="Times New Roman" panose="02020603050405020304" pitchFamily="18" charset="0"/>
                <a:ea typeface="Times New Roman" panose="02020603050405020304" pitchFamily="18" charset="0"/>
              </a:rPr>
              <a:t>системного анализа</a:t>
            </a:r>
            <a:r>
              <a:rPr lang="ru-RU" sz="2000" dirty="0">
                <a:effectLst/>
                <a:latin typeface="Times New Roman" panose="02020603050405020304" pitchFamily="18" charset="0"/>
                <a:ea typeface="Times New Roman" panose="02020603050405020304" pitchFamily="18" charset="0"/>
              </a:rPr>
              <a:t> – это лингвистическая форма той реализации презумпции управления, которая выражает конкретную тактику обеспечения эффективности функционирования сложной системы.</a:t>
            </a:r>
          </a:p>
        </p:txBody>
      </p:sp>
    </p:spTree>
    <p:extLst>
      <p:ext uri="{BB962C8B-B14F-4D97-AF65-F5344CB8AC3E}">
        <p14:creationId xmlns:p14="http://schemas.microsoft.com/office/powerpoint/2010/main" val="32455697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4C3186E1-C00E-4527-915E-6EE7BA6DC2F8}"/>
              </a:ext>
            </a:extLst>
          </p:cNvPr>
          <p:cNvSpPr txBox="1"/>
          <p:nvPr/>
        </p:nvSpPr>
        <p:spPr>
          <a:xfrm>
            <a:off x="0" y="1154893"/>
            <a:ext cx="12192000" cy="5324535"/>
          </a:xfrm>
          <a:prstGeom prst="rect">
            <a:avLst/>
          </a:prstGeom>
          <a:noFill/>
        </p:spPr>
        <p:txBody>
          <a:bodyPr wrap="square">
            <a:spAutoFit/>
          </a:bodyPr>
          <a:lstStyle/>
          <a:p>
            <a:pPr indent="450000" algn="just"/>
            <a:r>
              <a:rPr lang="ru-RU" sz="2000" b="1" i="1" dirty="0">
                <a:effectLst/>
                <a:latin typeface="Times New Roman" panose="02020603050405020304" pitchFamily="18" charset="0"/>
                <a:ea typeface="Times New Roman" panose="02020603050405020304" pitchFamily="18" charset="0"/>
              </a:rPr>
              <a:t>Понятие конструктивных средств организации процесса принятия решений</a:t>
            </a:r>
            <a:r>
              <a:rPr lang="ru-RU" sz="2000" dirty="0">
                <a:effectLst/>
                <a:latin typeface="Times New Roman" panose="02020603050405020304" pitchFamily="18" charset="0"/>
                <a:ea typeface="Times New Roman" panose="02020603050405020304" pitchFamily="18" charset="0"/>
              </a:rPr>
              <a:t>. </a:t>
            </a:r>
          </a:p>
          <a:p>
            <a:pPr indent="450000" algn="just"/>
            <a:r>
              <a:rPr lang="ru-RU" sz="2000" dirty="0">
                <a:effectLst/>
                <a:latin typeface="Times New Roman" panose="02020603050405020304" pitchFamily="18" charset="0"/>
                <a:ea typeface="Times New Roman" panose="02020603050405020304" pitchFamily="18" charset="0"/>
              </a:rPr>
              <a:t>Совокупность усилий по </a:t>
            </a:r>
            <a:r>
              <a:rPr lang="ru-RU" sz="2000" i="1" dirty="0">
                <a:effectLst/>
                <a:latin typeface="Times New Roman" panose="02020603050405020304" pitchFamily="18" charset="0"/>
                <a:ea typeface="Times New Roman" panose="02020603050405020304" pitchFamily="18" charset="0"/>
              </a:rPr>
              <a:t>организации и исполнению</a:t>
            </a:r>
            <a:r>
              <a:rPr lang="ru-RU" sz="2000" dirty="0">
                <a:effectLst/>
                <a:latin typeface="Times New Roman" panose="02020603050405020304" pitchFamily="18" charset="0"/>
                <a:ea typeface="Times New Roman" panose="02020603050405020304" pitchFamily="18" charset="0"/>
              </a:rPr>
              <a:t> соответствующих процессов управления соответствующими элементарными структурными единицами системы образует некий </a:t>
            </a:r>
            <a:r>
              <a:rPr lang="ru-RU" sz="2000" i="1" dirty="0">
                <a:effectLst/>
                <a:latin typeface="Times New Roman" panose="02020603050405020304" pitchFamily="18" charset="0"/>
                <a:ea typeface="Times New Roman" panose="02020603050405020304" pitchFamily="18" charset="0"/>
              </a:rPr>
              <a:t>перечень </a:t>
            </a:r>
            <a:r>
              <a:rPr lang="ru-RU" sz="2000" dirty="0">
                <a:effectLst/>
                <a:latin typeface="Times New Roman" panose="02020603050405020304" pitchFamily="18" charset="0"/>
                <a:ea typeface="Times New Roman" panose="02020603050405020304" pitchFamily="18" charset="0"/>
              </a:rPr>
              <a:t>действий в их определенной </a:t>
            </a:r>
            <a:r>
              <a:rPr lang="ru-RU" sz="2000" i="1" dirty="0">
                <a:effectLst/>
                <a:latin typeface="Times New Roman" panose="02020603050405020304" pitchFamily="18" charset="0"/>
                <a:ea typeface="Times New Roman" panose="02020603050405020304" pitchFamily="18" charset="0"/>
              </a:rPr>
              <a:t>последовательности</a:t>
            </a:r>
            <a:r>
              <a:rPr lang="ru-RU" sz="2000" dirty="0">
                <a:effectLst/>
                <a:latin typeface="Times New Roman" panose="02020603050405020304" pitchFamily="18" charset="0"/>
                <a:ea typeface="Times New Roman" panose="02020603050405020304" pitchFamily="18" charset="0"/>
              </a:rPr>
              <a:t>, реализация которой и обеспечивает требуемое функционирование системы. </a:t>
            </a:r>
            <a:endParaRPr lang="ru-RU" sz="2000" dirty="0">
              <a:latin typeface="Times New Roman" panose="02020603050405020304" pitchFamily="18" charset="0"/>
              <a:ea typeface="Times New Roman" panose="02020603050405020304" pitchFamily="18" charset="0"/>
            </a:endParaRPr>
          </a:p>
          <a:p>
            <a:pPr indent="450000" algn="just"/>
            <a:r>
              <a:rPr lang="ru-RU" sz="2000" dirty="0">
                <a:effectLst/>
                <a:latin typeface="Times New Roman" panose="02020603050405020304" pitchFamily="18" charset="0"/>
                <a:ea typeface="Times New Roman" panose="02020603050405020304" pitchFamily="18" charset="0"/>
              </a:rPr>
              <a:t>Но проблемные обстоятельства, нарушающие «нормальное» течение процесса функционирования, не уведомляют систему о том, каким должен быть </a:t>
            </a:r>
            <a:r>
              <a:rPr lang="ru-RU" sz="2000" i="1" dirty="0">
                <a:effectLst/>
                <a:latin typeface="Times New Roman" panose="02020603050405020304" pitchFamily="18" charset="0"/>
                <a:ea typeface="Times New Roman" panose="02020603050405020304" pitchFamily="18" charset="0"/>
              </a:rPr>
              <a:t>перечень </a:t>
            </a:r>
            <a:r>
              <a:rPr lang="ru-RU" sz="2000" dirty="0">
                <a:effectLst/>
                <a:latin typeface="Times New Roman" panose="02020603050405020304" pitchFamily="18" charset="0"/>
                <a:ea typeface="Times New Roman" panose="02020603050405020304" pitchFamily="18" charset="0"/>
              </a:rPr>
              <a:t>действий в их определенной </a:t>
            </a:r>
            <a:r>
              <a:rPr lang="ru-RU" sz="2000" i="1" dirty="0">
                <a:effectLst/>
                <a:latin typeface="Times New Roman" panose="02020603050405020304" pitchFamily="18" charset="0"/>
                <a:ea typeface="Times New Roman" panose="02020603050405020304" pitchFamily="18" charset="0"/>
              </a:rPr>
              <a:t>последовательности</a:t>
            </a:r>
            <a:r>
              <a:rPr lang="ru-RU" sz="2000" dirty="0">
                <a:effectLst/>
                <a:latin typeface="Times New Roman" panose="02020603050405020304" pitchFamily="18" charset="0"/>
                <a:ea typeface="Times New Roman" panose="02020603050405020304" pitchFamily="18" charset="0"/>
              </a:rPr>
              <a:t>, решающий возникшую конкретную проблему. </a:t>
            </a:r>
          </a:p>
          <a:p>
            <a:pPr indent="450000" algn="just"/>
            <a:r>
              <a:rPr lang="ru-RU" sz="2000" dirty="0">
                <a:effectLst/>
                <a:latin typeface="Times New Roman" panose="02020603050405020304" pitchFamily="18" charset="0"/>
                <a:ea typeface="Times New Roman" panose="02020603050405020304" pitchFamily="18" charset="0"/>
              </a:rPr>
              <a:t>Априорно не существует ни перечней конкретных действий (для конкретной конфликтной ситуации), ни </a:t>
            </a:r>
            <a:r>
              <a:rPr lang="ru-RU" sz="2000" i="1" dirty="0">
                <a:effectLst/>
                <a:latin typeface="Times New Roman" panose="02020603050405020304" pitchFamily="18" charset="0"/>
                <a:ea typeface="Times New Roman" panose="02020603050405020304" pitchFamily="18" charset="0"/>
              </a:rPr>
              <a:t>признаков</a:t>
            </a:r>
            <a:r>
              <a:rPr lang="ru-RU" sz="2000" dirty="0">
                <a:effectLst/>
                <a:latin typeface="Times New Roman" panose="02020603050405020304" pitchFamily="18" charset="0"/>
                <a:ea typeface="Times New Roman" panose="02020603050405020304" pitchFamily="18" charset="0"/>
              </a:rPr>
              <a:t>, соотносящих конфликтные ситуации с определенными вариантами свойств и характерных особенностей этих перечней, чтобы определить направление поисков по выходу из трудных («тупиковых») положений. </a:t>
            </a:r>
          </a:p>
          <a:p>
            <a:pPr indent="450000" algn="just"/>
            <a:r>
              <a:rPr lang="ru-RU" sz="2000" dirty="0">
                <a:effectLst/>
                <a:latin typeface="Times New Roman" panose="02020603050405020304" pitchFamily="18" charset="0"/>
                <a:ea typeface="Times New Roman" panose="02020603050405020304" pitchFamily="18" charset="0"/>
              </a:rPr>
              <a:t>Поэтому при столкновении с конфликтными ситуациями оказывается особо важным не столько априорное наличие адекватных системе и обстоятельствам</a:t>
            </a:r>
            <a:r>
              <a:rPr lang="ru-RU" sz="2000" i="1" dirty="0">
                <a:effectLst/>
                <a:latin typeface="Times New Roman" panose="02020603050405020304" pitchFamily="18" charset="0"/>
                <a:ea typeface="Times New Roman" panose="02020603050405020304" pitchFamily="18" charset="0"/>
              </a:rPr>
              <a:t> </a:t>
            </a:r>
            <a:r>
              <a:rPr lang="ru-RU" sz="2000" dirty="0">
                <a:effectLst/>
                <a:latin typeface="Times New Roman" panose="02020603050405020304" pitchFamily="18" charset="0"/>
                <a:ea typeface="Times New Roman" panose="02020603050405020304" pitchFamily="18" charset="0"/>
              </a:rPr>
              <a:t>инструментальных средств воплощения процесса регулирования, сколько наличие </a:t>
            </a:r>
            <a:r>
              <a:rPr lang="ru-RU" sz="2000" i="1" dirty="0">
                <a:effectLst/>
                <a:latin typeface="Times New Roman" panose="02020603050405020304" pitchFamily="18" charset="0"/>
                <a:ea typeface="Times New Roman" panose="02020603050405020304" pitchFamily="18" charset="0"/>
              </a:rPr>
              <a:t>каких-нибудь, но конструктивных средств </a:t>
            </a:r>
            <a:r>
              <a:rPr lang="ru-RU" sz="2000" dirty="0">
                <a:effectLst/>
                <a:latin typeface="Times New Roman" panose="02020603050405020304" pitchFamily="18" charset="0"/>
                <a:ea typeface="Times New Roman" panose="02020603050405020304" pitchFamily="18" charset="0"/>
              </a:rPr>
              <a:t>организации процессов принятия решений. То есть таких средств, которые позволили бы реально построить хотя бы начальные модели выхода из проблемной ситуации. </a:t>
            </a:r>
          </a:p>
        </p:txBody>
      </p:sp>
    </p:spTree>
    <p:extLst>
      <p:ext uri="{BB962C8B-B14F-4D97-AF65-F5344CB8AC3E}">
        <p14:creationId xmlns:p14="http://schemas.microsoft.com/office/powerpoint/2010/main" val="21840132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022DA849-2DD9-4D0F-9EC4-69EDB2FD6431}"/>
              </a:ext>
            </a:extLst>
          </p:cNvPr>
          <p:cNvSpPr txBox="1"/>
          <p:nvPr/>
        </p:nvSpPr>
        <p:spPr>
          <a:xfrm>
            <a:off x="-12826" y="1154895"/>
            <a:ext cx="12204826" cy="5355312"/>
          </a:xfrm>
          <a:prstGeom prst="rect">
            <a:avLst/>
          </a:prstGeom>
          <a:noFill/>
        </p:spPr>
        <p:txBody>
          <a:bodyPr wrap="square">
            <a:spAutoFit/>
          </a:bodyPr>
          <a:lstStyle/>
          <a:p>
            <a:pPr indent="450000" algn="just"/>
            <a:r>
              <a:rPr lang="ru-RU" sz="1900" dirty="0">
                <a:effectLst/>
                <a:latin typeface="Times New Roman" panose="02020603050405020304" pitchFamily="18" charset="0"/>
                <a:ea typeface="Times New Roman" panose="02020603050405020304" pitchFamily="18" charset="0"/>
              </a:rPr>
              <a:t>Исторически работы по системному анализу</a:t>
            </a:r>
            <a:r>
              <a:rPr lang="ru-RU" sz="1900" i="1" dirty="0">
                <a:effectLst/>
                <a:latin typeface="Times New Roman" panose="02020603050405020304" pitchFamily="18" charset="0"/>
                <a:ea typeface="Times New Roman" panose="02020603050405020304" pitchFamily="18" charset="0"/>
              </a:rPr>
              <a:t> </a:t>
            </a:r>
            <a:r>
              <a:rPr lang="ru-RU" sz="1900" dirty="0">
                <a:effectLst/>
                <a:latin typeface="Times New Roman" panose="02020603050405020304" pitchFamily="18" charset="0"/>
                <a:ea typeface="Times New Roman" panose="02020603050405020304" pitchFamily="18" charset="0"/>
              </a:rPr>
              <a:t>содержат то, что касается: приложений системных концепций к функциям управления, связанным с планированием; приложений системных концепций к функциям управления, связанным со стратегическим планированием и целевой стадией планирования; содержания термина </a:t>
            </a:r>
            <a:r>
              <a:rPr lang="ru-RU" sz="1900" i="1" dirty="0">
                <a:effectLst/>
                <a:latin typeface="Times New Roman" panose="02020603050405020304" pitchFamily="18" charset="0"/>
                <a:ea typeface="Times New Roman" panose="02020603050405020304" pitchFamily="18" charset="0"/>
              </a:rPr>
              <a:t>анализ систем</a:t>
            </a:r>
            <a:r>
              <a:rPr lang="ru-RU" sz="1900" dirty="0">
                <a:effectLst/>
                <a:latin typeface="Times New Roman" panose="02020603050405020304" pitchFamily="18" charset="0"/>
                <a:ea typeface="Times New Roman" panose="02020603050405020304" pitchFamily="18" charset="0"/>
              </a:rPr>
              <a:t>; разработок методики проведения исследования; организации процесса принятия решений; приёмов и средств выделения этапов исследования или принятия решений; разработки подходов (методов, тактики) к выполнению этих этапов в конкретных условиях; возникновения, формулирования, детализации и анализа целей системы; существа </a:t>
            </a:r>
            <a:r>
              <a:rPr lang="ru-RU" sz="1900" dirty="0" err="1">
                <a:effectLst/>
                <a:latin typeface="Times New Roman" panose="02020603050405020304" pitchFamily="18" charset="0"/>
                <a:ea typeface="Times New Roman" panose="02020603050405020304" pitchFamily="18" charset="0"/>
              </a:rPr>
              <a:t>целеобразования</a:t>
            </a:r>
            <a:r>
              <a:rPr lang="ru-RU" sz="1900" dirty="0">
                <a:effectLst/>
                <a:latin typeface="Times New Roman" panose="02020603050405020304" pitchFamily="18" charset="0"/>
                <a:ea typeface="Times New Roman" panose="02020603050405020304" pitchFamily="18" charset="0"/>
              </a:rPr>
              <a:t> и </a:t>
            </a:r>
            <a:r>
              <a:rPr lang="ru-RU" sz="1900" dirty="0" err="1">
                <a:effectLst/>
                <a:latin typeface="Times New Roman" panose="02020603050405020304" pitchFamily="18" charset="0"/>
                <a:ea typeface="Times New Roman" panose="02020603050405020304" pitchFamily="18" charset="0"/>
              </a:rPr>
              <a:t>целеположения</a:t>
            </a:r>
            <a:r>
              <a:rPr lang="ru-RU" sz="1900" dirty="0">
                <a:effectLst/>
                <a:latin typeface="Times New Roman" panose="02020603050405020304" pitchFamily="18" charset="0"/>
                <a:ea typeface="Times New Roman" panose="02020603050405020304" pitchFamily="18" charset="0"/>
              </a:rPr>
              <a:t>; методологии исследования целенаправленных систем.</a:t>
            </a:r>
          </a:p>
          <a:p>
            <a:pPr indent="450000" algn="just"/>
            <a:r>
              <a:rPr lang="ru-RU" sz="1900" dirty="0">
                <a:effectLst/>
                <a:latin typeface="Times New Roman" panose="02020603050405020304" pitchFamily="18" charset="0"/>
                <a:ea typeface="Times New Roman" panose="02020603050405020304" pitchFamily="18" charset="0"/>
              </a:rPr>
              <a:t>Другими словами, </a:t>
            </a:r>
            <a:r>
              <a:rPr lang="ru-RU" sz="1900" i="1" dirty="0">
                <a:effectLst/>
                <a:latin typeface="Times New Roman" panose="02020603050405020304" pitchFamily="18" charset="0"/>
                <a:ea typeface="Times New Roman" panose="02020603050405020304" pitchFamily="18" charset="0"/>
              </a:rPr>
              <a:t>работы по системному анализу</a:t>
            </a:r>
            <a:r>
              <a:rPr lang="ru-RU" sz="1900" dirty="0">
                <a:effectLst/>
                <a:latin typeface="Times New Roman" panose="02020603050405020304" pitchFamily="18" charset="0"/>
                <a:ea typeface="Times New Roman" panose="02020603050405020304" pitchFamily="18" charset="0"/>
              </a:rPr>
              <a:t> в ретроспективном плане </a:t>
            </a:r>
            <a:r>
              <a:rPr lang="ru-RU" sz="1900" i="1" dirty="0">
                <a:effectLst/>
                <a:latin typeface="Times New Roman" panose="02020603050405020304" pitchFamily="18" charset="0"/>
                <a:ea typeface="Times New Roman" panose="02020603050405020304" pitchFamily="18" charset="0"/>
              </a:rPr>
              <a:t>направлены на поиск, выбор или построение конструктивных средств организации процесса принятия решений </a:t>
            </a:r>
            <a:r>
              <a:rPr lang="ru-RU" sz="1900" dirty="0">
                <a:effectLst/>
                <a:latin typeface="Times New Roman" panose="02020603050405020304" pitchFamily="18" charset="0"/>
                <a:ea typeface="Times New Roman" panose="02020603050405020304" pitchFamily="18" charset="0"/>
              </a:rPr>
              <a:t>(КСПР).</a:t>
            </a:r>
          </a:p>
          <a:p>
            <a:pPr indent="450000" algn="just"/>
            <a:r>
              <a:rPr lang="ru-RU" sz="1900" dirty="0">
                <a:effectLst/>
                <a:latin typeface="Times New Roman" panose="02020603050405020304" pitchFamily="18" charset="0"/>
                <a:ea typeface="Times New Roman" panose="02020603050405020304" pitchFamily="18" charset="0"/>
              </a:rPr>
              <a:t>Исследования показали, что основу КСПР составляют:</a:t>
            </a:r>
          </a:p>
          <a:p>
            <a:pPr indent="450000" algn="just"/>
            <a:r>
              <a:rPr lang="ru-RU" sz="1900" dirty="0">
                <a:effectLst/>
                <a:latin typeface="Times New Roman" panose="02020603050405020304" pitchFamily="18" charset="0"/>
                <a:ea typeface="Times New Roman" panose="02020603050405020304" pitchFamily="18" charset="0"/>
              </a:rPr>
              <a:t>1) </a:t>
            </a:r>
            <a:r>
              <a:rPr lang="ru-RU" sz="1900" i="1" dirty="0">
                <a:effectLst/>
                <a:latin typeface="Times New Roman" panose="02020603050405020304" pitchFamily="18" charset="0"/>
                <a:ea typeface="Times New Roman" panose="02020603050405020304" pitchFamily="18" charset="0"/>
              </a:rPr>
              <a:t>приёмы оценки обстоятельств</a:t>
            </a:r>
            <a:r>
              <a:rPr lang="ru-RU" sz="1900" dirty="0">
                <a:effectLst/>
                <a:latin typeface="Times New Roman" panose="02020603050405020304" pitchFamily="18" charset="0"/>
                <a:ea typeface="Times New Roman" panose="02020603050405020304" pitchFamily="18" charset="0"/>
              </a:rPr>
              <a:t>, </a:t>
            </a:r>
          </a:p>
          <a:p>
            <a:pPr indent="450000" algn="just"/>
            <a:r>
              <a:rPr lang="ru-RU" sz="1900" dirty="0">
                <a:effectLst/>
                <a:latin typeface="Times New Roman" panose="02020603050405020304" pitchFamily="18" charset="0"/>
                <a:ea typeface="Times New Roman" panose="02020603050405020304" pitchFamily="18" charset="0"/>
              </a:rPr>
              <a:t>2)</a:t>
            </a:r>
            <a:r>
              <a:rPr lang="ru-RU" sz="1900" i="1" dirty="0">
                <a:effectLst/>
                <a:latin typeface="Times New Roman" panose="02020603050405020304" pitchFamily="18" charset="0"/>
                <a:ea typeface="Times New Roman" panose="02020603050405020304" pitchFamily="18" charset="0"/>
              </a:rPr>
              <a:t> навыки  установления и учёта причинно-следственных отношений и связей,</a:t>
            </a:r>
            <a:r>
              <a:rPr lang="ru-RU" sz="1900" dirty="0">
                <a:effectLst/>
                <a:latin typeface="Times New Roman" panose="02020603050405020304" pitchFamily="18" charset="0"/>
                <a:ea typeface="Times New Roman" panose="02020603050405020304" pitchFamily="18" charset="0"/>
              </a:rPr>
              <a:t> </a:t>
            </a:r>
          </a:p>
          <a:p>
            <a:pPr indent="450000" algn="just"/>
            <a:r>
              <a:rPr lang="ru-RU" sz="1900" dirty="0">
                <a:effectLst/>
                <a:latin typeface="Times New Roman" panose="02020603050405020304" pitchFamily="18" charset="0"/>
                <a:ea typeface="Times New Roman" panose="02020603050405020304" pitchFamily="18" charset="0"/>
              </a:rPr>
              <a:t>3) многообразие </a:t>
            </a:r>
            <a:r>
              <a:rPr lang="ru-RU" sz="1900" i="1" dirty="0">
                <a:effectLst/>
                <a:latin typeface="Times New Roman" panose="02020603050405020304" pitchFamily="18" charset="0"/>
                <a:ea typeface="Times New Roman" panose="02020603050405020304" pitchFamily="18" charset="0"/>
              </a:rPr>
              <a:t>методического опыта</a:t>
            </a:r>
            <a:r>
              <a:rPr lang="ru-RU" sz="1900" dirty="0">
                <a:effectLst/>
                <a:latin typeface="Times New Roman" panose="02020603050405020304" pitchFamily="18" charset="0"/>
                <a:ea typeface="Times New Roman" panose="02020603050405020304" pitchFamily="18" charset="0"/>
              </a:rPr>
              <a:t> проведения </a:t>
            </a:r>
            <a:r>
              <a:rPr lang="ru-RU" sz="1900" i="1" dirty="0">
                <a:effectLst/>
                <a:latin typeface="Times New Roman" panose="02020603050405020304" pitchFamily="18" charset="0"/>
                <a:ea typeface="Times New Roman" panose="02020603050405020304" pitchFamily="18" charset="0"/>
              </a:rPr>
              <a:t>индуктивных и дедуктивных выводов</a:t>
            </a:r>
            <a:r>
              <a:rPr lang="ru-RU" sz="1900" dirty="0">
                <a:effectLst/>
                <a:latin typeface="Times New Roman" panose="02020603050405020304" pitchFamily="18" charset="0"/>
                <a:ea typeface="Times New Roman" panose="02020603050405020304" pitchFamily="18" charset="0"/>
              </a:rPr>
              <a:t> (заключений) в границах реальных возможностей, </a:t>
            </a:r>
          </a:p>
          <a:p>
            <a:pPr indent="450000" algn="just"/>
            <a:r>
              <a:rPr lang="ru-RU" sz="1900" dirty="0">
                <a:effectLst/>
                <a:latin typeface="Times New Roman" panose="02020603050405020304" pitchFamily="18" charset="0"/>
                <a:ea typeface="Times New Roman" panose="02020603050405020304" pitchFamily="18" charset="0"/>
              </a:rPr>
              <a:t>4) многообразие </a:t>
            </a:r>
            <a:r>
              <a:rPr lang="ru-RU" sz="1900" i="1" dirty="0">
                <a:effectLst/>
                <a:latin typeface="Times New Roman" panose="02020603050405020304" pitchFamily="18" charset="0"/>
                <a:ea typeface="Times New Roman" panose="02020603050405020304" pitchFamily="18" charset="0"/>
              </a:rPr>
              <a:t>методического опыта</a:t>
            </a:r>
            <a:r>
              <a:rPr lang="ru-RU" sz="1900" dirty="0">
                <a:effectLst/>
                <a:latin typeface="Times New Roman" panose="02020603050405020304" pitchFamily="18" charset="0"/>
                <a:ea typeface="Times New Roman" panose="02020603050405020304" pitchFamily="18" charset="0"/>
              </a:rPr>
              <a:t> формирования (организации, построения, задания) </a:t>
            </a:r>
            <a:r>
              <a:rPr lang="ru-RU" sz="1900" i="1" dirty="0">
                <a:effectLst/>
                <a:latin typeface="Times New Roman" panose="02020603050405020304" pitchFamily="18" charset="0"/>
                <a:ea typeface="Times New Roman" panose="02020603050405020304" pitchFamily="18" charset="0"/>
              </a:rPr>
              <a:t>того адекватного реальным ситуациям порядка проведения управляющих акций (действий), который ведёт, обеспечивает, гарантирует эффективное функционирование системы </a:t>
            </a:r>
            <a:r>
              <a:rPr lang="ru-RU" sz="1900" dirty="0">
                <a:effectLst/>
                <a:latin typeface="Times New Roman" panose="02020603050405020304" pitchFamily="18" charset="0"/>
                <a:ea typeface="Times New Roman" panose="02020603050405020304" pitchFamily="18" charset="0"/>
              </a:rPr>
              <a:t>и который использует конструктивные средства организации процесса принятия решений</a:t>
            </a:r>
            <a:r>
              <a:rPr lang="ru-RU" sz="1900" b="1" i="1" dirty="0">
                <a:effectLst/>
                <a:latin typeface="Times New Roman" panose="02020603050405020304" pitchFamily="18" charset="0"/>
                <a:ea typeface="Times New Roman" panose="02020603050405020304" pitchFamily="18" charset="0"/>
              </a:rPr>
              <a:t> </a:t>
            </a:r>
            <a:r>
              <a:rPr lang="ru-RU" sz="1900" dirty="0">
                <a:effectLst/>
                <a:latin typeface="Times New Roman" panose="02020603050405020304" pitchFamily="18" charset="0"/>
                <a:ea typeface="Times New Roman" panose="02020603050405020304" pitchFamily="18" charset="0"/>
              </a:rPr>
              <a:t>по </a:t>
            </a:r>
            <a:r>
              <a:rPr lang="ru-RU" sz="1900" dirty="0" err="1">
                <a:effectLst/>
                <a:latin typeface="Times New Roman" panose="02020603050405020304" pitchFamily="18" charset="0"/>
                <a:ea typeface="Times New Roman" panose="02020603050405020304" pitchFamily="18" charset="0"/>
              </a:rPr>
              <a:t>пп</a:t>
            </a:r>
            <a:r>
              <a:rPr lang="ru-RU" sz="1900" dirty="0">
                <a:effectLst/>
                <a:latin typeface="Times New Roman" panose="02020603050405020304" pitchFamily="18" charset="0"/>
                <a:ea typeface="Times New Roman" panose="02020603050405020304" pitchFamily="18" charset="0"/>
              </a:rPr>
              <a:t>. 1-3.</a:t>
            </a:r>
          </a:p>
        </p:txBody>
      </p:sp>
    </p:spTree>
    <p:extLst>
      <p:ext uri="{BB962C8B-B14F-4D97-AF65-F5344CB8AC3E}">
        <p14:creationId xmlns:p14="http://schemas.microsoft.com/office/powerpoint/2010/main" val="305836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Tree>
    <p:extLst>
      <p:ext uri="{BB962C8B-B14F-4D97-AF65-F5344CB8AC3E}">
        <p14:creationId xmlns:p14="http://schemas.microsoft.com/office/powerpoint/2010/main" val="38193979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Tree>
    <p:extLst>
      <p:ext uri="{BB962C8B-B14F-4D97-AF65-F5344CB8AC3E}">
        <p14:creationId xmlns:p14="http://schemas.microsoft.com/office/powerpoint/2010/main" val="302645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DDFFC75C-83C3-4E21-A265-AFFCF5FBF6FD}"/>
              </a:ext>
            </a:extLst>
          </p:cNvPr>
          <p:cNvSpPr txBox="1"/>
          <p:nvPr/>
        </p:nvSpPr>
        <p:spPr>
          <a:xfrm>
            <a:off x="0" y="1154894"/>
            <a:ext cx="12192000" cy="5016758"/>
          </a:xfrm>
          <a:prstGeom prst="rect">
            <a:avLst/>
          </a:prstGeom>
          <a:noFill/>
        </p:spPr>
        <p:txBody>
          <a:bodyPr wrap="square">
            <a:spAutoFit/>
          </a:bodyPr>
          <a:lstStyle/>
          <a:p>
            <a:pPr indent="360000" algn="just"/>
            <a:r>
              <a:rPr lang="ru-RU" sz="2000" dirty="0">
                <a:effectLst/>
                <a:latin typeface="Times New Roman" panose="02020603050405020304" pitchFamily="18" charset="0"/>
                <a:ea typeface="Times New Roman" panose="02020603050405020304" pitchFamily="18" charset="0"/>
                <a:cs typeface="Times New Roman" panose="02020603050405020304" pitchFamily="18" charset="0"/>
              </a:rPr>
              <a:t>Но </a:t>
            </a:r>
            <a:r>
              <a:rPr lang="ru-RU" sz="2000" i="1" dirty="0">
                <a:effectLst/>
                <a:latin typeface="Times New Roman" panose="02020603050405020304" pitchFamily="18" charset="0"/>
                <a:ea typeface="Times New Roman" panose="02020603050405020304" pitchFamily="18" charset="0"/>
                <a:cs typeface="Times New Roman" panose="02020603050405020304" pitchFamily="18" charset="0"/>
              </a:rPr>
              <a:t>если нельзя априорно определить</a:t>
            </a:r>
            <a:r>
              <a:rPr lang="ru-RU" sz="2000" dirty="0">
                <a:effectLst/>
                <a:latin typeface="Times New Roman" panose="02020603050405020304" pitchFamily="18" charset="0"/>
                <a:ea typeface="Times New Roman" panose="02020603050405020304" pitchFamily="18" charset="0"/>
                <a:cs typeface="Times New Roman" panose="02020603050405020304" pitchFamily="18" charset="0"/>
              </a:rPr>
              <a:t> и конкретности и закономерности в работе, </a:t>
            </a:r>
            <a:r>
              <a:rPr lang="ru-RU" sz="2000" i="1" dirty="0">
                <a:effectLst/>
                <a:latin typeface="Times New Roman" panose="02020603050405020304" pitchFamily="18" charset="0"/>
                <a:ea typeface="Times New Roman" panose="02020603050405020304" pitchFamily="18" charset="0"/>
                <a:cs typeface="Times New Roman" panose="02020603050405020304" pitchFamily="18" charset="0"/>
              </a:rPr>
              <a:t>то нельзя и априорно сформулировать то, как надо действовать (каково поведение)</a:t>
            </a:r>
            <a:r>
              <a:rPr lang="ru-RU"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2000" i="1" dirty="0">
                <a:effectLst/>
                <a:latin typeface="Times New Roman" panose="02020603050405020304" pitchFamily="18" charset="0"/>
                <a:ea typeface="Times New Roman" panose="02020603050405020304" pitchFamily="18" charset="0"/>
                <a:cs typeface="Times New Roman" panose="02020603050405020304" pitchFamily="18" charset="0"/>
              </a:rPr>
              <a:t>чтобы обеспечить</a:t>
            </a:r>
            <a:r>
              <a:rPr lang="ru-RU" sz="2000" dirty="0">
                <a:effectLst/>
                <a:latin typeface="Times New Roman" panose="02020603050405020304" pitchFamily="18" charset="0"/>
                <a:ea typeface="Times New Roman" panose="02020603050405020304" pitchFamily="18" charset="0"/>
                <a:cs typeface="Times New Roman" panose="02020603050405020304" pitchFamily="18" charset="0"/>
              </a:rPr>
              <a:t> требуемое функционирование системы. Однако это не означает, что надо отказаться от организованности сложной системы. В реальности система не может быть неорганизованной, и уже только поэтому не может не иметь </a:t>
            </a:r>
            <a:r>
              <a:rPr lang="ru-RU" sz="2000" i="1" dirty="0">
                <a:effectLst/>
                <a:latin typeface="Times New Roman" panose="02020603050405020304" pitchFamily="18" charset="0"/>
                <a:ea typeface="Times New Roman" panose="02020603050405020304" pitchFamily="18" charset="0"/>
                <a:cs typeface="Times New Roman" panose="02020603050405020304" pitchFamily="18" charset="0"/>
              </a:rPr>
              <a:t>начальной</a:t>
            </a:r>
            <a:r>
              <a:rPr lang="ru-RU" sz="2000" dirty="0">
                <a:effectLst/>
                <a:latin typeface="Times New Roman" panose="02020603050405020304" pitchFamily="18" charset="0"/>
                <a:ea typeface="Times New Roman" panose="02020603050405020304" pitchFamily="18" charset="0"/>
                <a:cs typeface="Times New Roman" panose="02020603050405020304" pitchFamily="18" charset="0"/>
              </a:rPr>
              <a:t> тактики деятельности (</a:t>
            </a:r>
            <a:r>
              <a:rPr lang="ru-RU" sz="2000" i="1" dirty="0">
                <a:effectLst/>
                <a:latin typeface="Times New Roman" panose="02020603050405020304" pitchFamily="18" charset="0"/>
                <a:ea typeface="Times New Roman" panose="02020603050405020304" pitchFamily="18" charset="0"/>
                <a:cs typeface="Times New Roman" panose="02020603050405020304" pitchFamily="18" charset="0"/>
              </a:rPr>
              <a:t>начального</a:t>
            </a:r>
            <a:r>
              <a:rPr lang="ru-RU" sz="2000" dirty="0">
                <a:effectLst/>
                <a:latin typeface="Times New Roman" panose="02020603050405020304" pitchFamily="18" charset="0"/>
                <a:ea typeface="Times New Roman" panose="02020603050405020304" pitchFamily="18" charset="0"/>
                <a:cs typeface="Times New Roman" panose="02020603050405020304" pitchFamily="18" charset="0"/>
              </a:rPr>
              <a:t> закона управления). </a:t>
            </a:r>
          </a:p>
          <a:p>
            <a:pPr indent="360000" algn="just"/>
            <a:r>
              <a:rPr lang="ru-RU" sz="2000" dirty="0">
                <a:effectLst/>
                <a:latin typeface="Times New Roman" panose="02020603050405020304" pitchFamily="18" charset="0"/>
                <a:ea typeface="Times New Roman" panose="02020603050405020304" pitchFamily="18" charset="0"/>
                <a:cs typeface="Times New Roman" panose="02020603050405020304" pitchFamily="18" charset="0"/>
              </a:rPr>
              <a:t>Учитывая, что многообразие деятельности системы проявляется во времени последовательным рядом результативных отрезков жизнедеятельности («системными квантами») и что каждый «</a:t>
            </a:r>
            <a:r>
              <a:rPr lang="ru-RU" sz="2000" dirty="0" err="1">
                <a:effectLst/>
                <a:latin typeface="Times New Roman" panose="02020603050405020304" pitchFamily="18" charset="0"/>
                <a:ea typeface="Times New Roman" panose="02020603050405020304" pitchFamily="18" charset="0"/>
                <a:cs typeface="Times New Roman" panose="02020603050405020304" pitchFamily="18" charset="0"/>
              </a:rPr>
              <a:t>системоквант</a:t>
            </a:r>
            <a:r>
              <a:rPr lang="ru-RU" sz="2000" dirty="0">
                <a:effectLst/>
                <a:latin typeface="Times New Roman" panose="02020603050405020304" pitchFamily="18" charset="0"/>
                <a:ea typeface="Times New Roman" panose="02020603050405020304" pitchFamily="18" charset="0"/>
                <a:cs typeface="Times New Roman" panose="02020603050405020304" pitchFamily="18" charset="0"/>
              </a:rPr>
              <a:t>» поведения включает в себя этапные и конечные результаты поведения, можно сформулировать гипотезу о том, что единственным путём обеспечения требуемого функционирования сложной системы является организация и осуществление процессов </a:t>
            </a:r>
            <a:r>
              <a:rPr lang="ru-RU" sz="2000" b="1" i="1" dirty="0">
                <a:effectLst/>
                <a:latin typeface="Times New Roman" panose="02020603050405020304" pitchFamily="18" charset="0"/>
                <a:ea typeface="Times New Roman" panose="02020603050405020304" pitchFamily="18" charset="0"/>
                <a:cs typeface="Times New Roman" panose="02020603050405020304" pitchFamily="18" charset="0"/>
              </a:rPr>
              <a:t>регулирования хода (процесса, порядка) работы системы</a:t>
            </a:r>
            <a:r>
              <a:rPr lang="ru-RU" sz="2000" dirty="0">
                <a:effectLst/>
                <a:latin typeface="Times New Roman" panose="02020603050405020304" pitchFamily="18" charset="0"/>
                <a:ea typeface="Times New Roman" panose="02020603050405020304" pitchFamily="18" charset="0"/>
                <a:cs typeface="Times New Roman" panose="02020603050405020304" pitchFamily="18" charset="0"/>
              </a:rPr>
              <a:t> на её каждом «системном кванте» жизнедеятельности.</a:t>
            </a:r>
          </a:p>
          <a:p>
            <a:pPr indent="360000" algn="just"/>
            <a:r>
              <a:rPr lang="ru-RU" sz="2000" dirty="0">
                <a:effectLst/>
                <a:latin typeface="Times New Roman" panose="02020603050405020304" pitchFamily="18" charset="0"/>
                <a:ea typeface="Times New Roman" panose="02020603050405020304" pitchFamily="18" charset="0"/>
                <a:cs typeface="Times New Roman" panose="02020603050405020304" pitchFamily="18" charset="0"/>
              </a:rPr>
              <a:t>Другими словами, на каждом «системном кванте» жизнедеятельности необходимо осуществление: </a:t>
            </a:r>
          </a:p>
          <a:p>
            <a:pPr marL="342900" indent="360000" algn="just">
              <a:buAutoNum type="arabicParenR"/>
            </a:pPr>
            <a:r>
              <a:rPr lang="ru-RU" sz="2000" dirty="0">
                <a:effectLst/>
                <a:latin typeface="Times New Roman" panose="02020603050405020304" pitchFamily="18" charset="0"/>
                <a:ea typeface="Times New Roman" panose="02020603050405020304" pitchFamily="18" charset="0"/>
                <a:cs typeface="Times New Roman" panose="02020603050405020304" pitchFamily="18" charset="0"/>
              </a:rPr>
              <a:t>оценки изменившихся обстоятельств функционирования и </a:t>
            </a:r>
          </a:p>
          <a:p>
            <a:pPr marL="342900" indent="360000" algn="just">
              <a:buAutoNum type="arabicParenR"/>
            </a:pPr>
            <a:r>
              <a:rPr lang="ru-RU" sz="2000" dirty="0">
                <a:effectLst/>
                <a:latin typeface="Times New Roman" panose="02020603050405020304" pitchFamily="18" charset="0"/>
                <a:ea typeface="Times New Roman" panose="02020603050405020304" pitchFamily="18" charset="0"/>
                <a:cs typeface="Times New Roman" panose="02020603050405020304" pitchFamily="18" charset="0"/>
              </a:rPr>
              <a:t>соответствующего изменения законов управления и, по существу, формирования (7) управляющих</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2000" dirty="0">
                <a:effectLst/>
                <a:latin typeface="Times New Roman" panose="02020603050405020304" pitchFamily="18" charset="0"/>
                <a:ea typeface="Times New Roman" panose="02020603050405020304" pitchFamily="18" charset="0"/>
                <a:cs typeface="Times New Roman" panose="02020603050405020304" pitchFamily="18" charset="0"/>
              </a:rPr>
              <a:t>воздействий (организации процессов принятия управляющих решений) и по способу использования (6) [соотношения (6), (7): см. раздел 3].</a:t>
            </a:r>
            <a:r>
              <a:rPr lang="ru-RU" sz="2000" dirty="0">
                <a:effectLst/>
                <a:latin typeface="Times New Roman" panose="02020603050405020304" pitchFamily="18" charset="0"/>
                <a:cs typeface="Times New Roman" panose="02020603050405020304" pitchFamily="18" charset="0"/>
              </a:rPr>
              <a:t> </a:t>
            </a:r>
            <a:endParaRPr lang="ru-RU" sz="20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6963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E074AAA4-6F95-49B5-9996-BBE2A273EBCC}"/>
              </a:ext>
            </a:extLst>
          </p:cNvPr>
          <p:cNvSpPr txBox="1"/>
          <p:nvPr/>
        </p:nvSpPr>
        <p:spPr>
          <a:xfrm>
            <a:off x="-12826" y="1154894"/>
            <a:ext cx="12204826" cy="4708981"/>
          </a:xfrm>
          <a:prstGeom prst="rect">
            <a:avLst/>
          </a:prstGeom>
          <a:noFill/>
        </p:spPr>
        <p:txBody>
          <a:bodyPr wrap="square">
            <a:spAutoFit/>
          </a:bodyPr>
          <a:lstStyle/>
          <a:p>
            <a:pPr indent="360000" algn="just"/>
            <a:r>
              <a:rPr lang="ru-RU" sz="2000" b="1" dirty="0">
                <a:effectLst/>
                <a:latin typeface="Times New Roman" panose="02020603050405020304" pitchFamily="18" charset="0"/>
                <a:ea typeface="Times New Roman" panose="02020603050405020304" pitchFamily="18" charset="0"/>
              </a:rPr>
              <a:t>Направленность процессов регулирования</a:t>
            </a:r>
            <a:endParaRPr lang="ru-RU" sz="2000" dirty="0">
              <a:effectLst/>
              <a:latin typeface="Times New Roman" panose="02020603050405020304" pitchFamily="18" charset="0"/>
              <a:ea typeface="Times New Roman" panose="02020603050405020304" pitchFamily="18" charset="0"/>
            </a:endParaRPr>
          </a:p>
          <a:p>
            <a:pPr indent="360000" algn="just"/>
            <a:r>
              <a:rPr lang="ru-RU" sz="2000" dirty="0">
                <a:effectLst/>
                <a:latin typeface="Times New Roman" panose="02020603050405020304" pitchFamily="18" charset="0"/>
                <a:ea typeface="Times New Roman" panose="02020603050405020304" pitchFamily="18" charset="0"/>
              </a:rPr>
              <a:t>Практика показывает продуктивность применения идеи последовательного ряда результативных отрезков жизнедеятельности (системных квантов) и при проектировании, и при эксплуатации систем. Время задержки реакции управляемого (инженерного) объекта (в САУ), время реагирования человека на внешние воздействия (при организации АСУ), время задержки формирования, преобразования или передачи сигналов (при создании технической аппаратуры), - всё это существенные факторы, фактически обуславливающие «размеры» </a:t>
            </a:r>
            <a:r>
              <a:rPr lang="ru-RU" sz="2000" i="1" dirty="0">
                <a:effectLst/>
                <a:latin typeface="Times New Roman" panose="02020603050405020304" pitchFamily="18" charset="0"/>
                <a:ea typeface="Times New Roman" panose="02020603050405020304" pitchFamily="18" charset="0"/>
              </a:rPr>
              <a:t>«системного кванта»</a:t>
            </a:r>
            <a:r>
              <a:rPr lang="ru-RU" sz="2000" dirty="0">
                <a:effectLst/>
                <a:latin typeface="Times New Roman" panose="02020603050405020304" pitchFamily="18" charset="0"/>
                <a:ea typeface="Times New Roman" panose="02020603050405020304" pitchFamily="18" charset="0"/>
              </a:rPr>
              <a:t>. </a:t>
            </a:r>
          </a:p>
          <a:p>
            <a:pPr indent="360000" algn="just"/>
            <a:r>
              <a:rPr lang="ru-RU" sz="2000" dirty="0">
                <a:effectLst/>
                <a:latin typeface="Times New Roman" panose="02020603050405020304" pitchFamily="18" charset="0"/>
                <a:ea typeface="Times New Roman" panose="02020603050405020304" pitchFamily="18" charset="0"/>
              </a:rPr>
              <a:t>Не будет заблуждением полагать, что непрерывность функционирования для любой сложной системы и в любых обстоятельствах может означать существование такого интервала времени, в котором целевая функция системы остаётся в рамках допустимых изменений и в течение этого интервала: </a:t>
            </a:r>
            <a:endParaRPr lang="en-US" sz="2000" dirty="0">
              <a:effectLst/>
              <a:latin typeface="Times New Roman" panose="02020603050405020304" pitchFamily="18" charset="0"/>
              <a:ea typeface="Times New Roman" panose="02020603050405020304" pitchFamily="18" charset="0"/>
            </a:endParaRPr>
          </a:p>
          <a:p>
            <a:pPr marL="457200" indent="360000" algn="just">
              <a:buAutoNum type="arabicParenR"/>
            </a:pPr>
            <a:r>
              <a:rPr lang="ru-RU" sz="2000" dirty="0">
                <a:effectLst/>
                <a:latin typeface="Times New Roman" panose="02020603050405020304" pitchFamily="18" charset="0"/>
                <a:ea typeface="Times New Roman" panose="02020603050405020304" pitchFamily="18" charset="0"/>
              </a:rPr>
              <a:t>изменения целевой функции или свойств, качеств или особенностей системы могут быть зафиксированы (измерены, сохранены); </a:t>
            </a:r>
            <a:endParaRPr lang="en-US" sz="2000" dirty="0">
              <a:effectLst/>
              <a:latin typeface="Times New Roman" panose="02020603050405020304" pitchFamily="18" charset="0"/>
              <a:ea typeface="Times New Roman" panose="02020603050405020304" pitchFamily="18" charset="0"/>
            </a:endParaRPr>
          </a:p>
          <a:p>
            <a:pPr marL="457200" indent="360000" algn="just">
              <a:buAutoNum type="arabicParenR"/>
            </a:pPr>
            <a:r>
              <a:rPr lang="ru-RU" sz="2000" dirty="0">
                <a:effectLst/>
                <a:latin typeface="Times New Roman" panose="02020603050405020304" pitchFamily="18" charset="0"/>
                <a:ea typeface="Times New Roman" panose="02020603050405020304" pitchFamily="18" charset="0"/>
              </a:rPr>
              <a:t>возможно прогнозирование качества функционирования системы; </a:t>
            </a:r>
            <a:endParaRPr lang="en-US" sz="2000" dirty="0">
              <a:effectLst/>
              <a:latin typeface="Times New Roman" panose="02020603050405020304" pitchFamily="18" charset="0"/>
              <a:ea typeface="Times New Roman" panose="02020603050405020304" pitchFamily="18" charset="0"/>
            </a:endParaRPr>
          </a:p>
          <a:p>
            <a:pPr marL="457200" indent="360000" algn="just">
              <a:buAutoNum type="arabicParenR"/>
            </a:pPr>
            <a:r>
              <a:rPr lang="ru-RU" sz="2000" dirty="0">
                <a:effectLst/>
                <a:latin typeface="Times New Roman" panose="02020603050405020304" pitchFamily="18" charset="0"/>
                <a:ea typeface="Times New Roman" panose="02020603050405020304" pitchFamily="18" charset="0"/>
              </a:rPr>
              <a:t>возможно осуществление комплекса мероприятий, направленного на предотвращение негативного функционирования или его последствий.</a:t>
            </a:r>
          </a:p>
        </p:txBody>
      </p:sp>
    </p:spTree>
    <p:extLst>
      <p:ext uri="{BB962C8B-B14F-4D97-AF65-F5344CB8AC3E}">
        <p14:creationId xmlns:p14="http://schemas.microsoft.com/office/powerpoint/2010/main" val="1075634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70E1CFFE-752E-4CE8-9EAF-90A9A7E2F96B}"/>
              </a:ext>
            </a:extLst>
          </p:cNvPr>
          <p:cNvSpPr txBox="1"/>
          <p:nvPr/>
        </p:nvSpPr>
        <p:spPr>
          <a:xfrm>
            <a:off x="0" y="1154895"/>
            <a:ext cx="12192000" cy="5324535"/>
          </a:xfrm>
          <a:prstGeom prst="rect">
            <a:avLst/>
          </a:prstGeom>
          <a:noFill/>
        </p:spPr>
        <p:txBody>
          <a:bodyPr wrap="square">
            <a:spAutoFit/>
          </a:bodyPr>
          <a:lstStyle/>
          <a:p>
            <a:pPr indent="360000" algn="just"/>
            <a:r>
              <a:rPr lang="ru-RU" sz="2000" dirty="0">
                <a:effectLst/>
                <a:latin typeface="Times New Roman" panose="02020603050405020304" pitchFamily="18" charset="0"/>
                <a:ea typeface="Times New Roman" panose="02020603050405020304" pitchFamily="18" charset="0"/>
              </a:rPr>
              <a:t>Реальность «системных квантов» жизнедеятельности и непрерывности функционирования вселяют уверенность в возможности осуществления процессов регулирования. </a:t>
            </a:r>
          </a:p>
          <a:p>
            <a:pPr indent="360000" algn="just"/>
            <a:r>
              <a:rPr lang="ru-RU" sz="2000" dirty="0">
                <a:effectLst/>
                <a:latin typeface="Times New Roman" panose="02020603050405020304" pitchFamily="18" charset="0"/>
                <a:ea typeface="Times New Roman" panose="02020603050405020304" pitchFamily="18" charset="0"/>
              </a:rPr>
              <a:t>При этом </a:t>
            </a:r>
            <a:r>
              <a:rPr lang="ru-RU" sz="2000" u="sng" dirty="0">
                <a:effectLst/>
                <a:latin typeface="Times New Roman" panose="02020603050405020304" pitchFamily="18" charset="0"/>
                <a:ea typeface="Times New Roman" panose="02020603050405020304" pitchFamily="18" charset="0"/>
              </a:rPr>
              <a:t>регулирование должно непременно касаться всех компонент сложной системы:</a:t>
            </a:r>
            <a:endParaRPr lang="ru-RU" sz="2000" dirty="0">
              <a:effectLst/>
              <a:latin typeface="Times New Roman" panose="02020603050405020304" pitchFamily="18" charset="0"/>
              <a:ea typeface="Times New Roman" panose="02020603050405020304" pitchFamily="18" charset="0"/>
            </a:endParaRPr>
          </a:p>
          <a:p>
            <a:pPr indent="360000" algn="just"/>
            <a:r>
              <a:rPr lang="ru-RU" sz="2000" dirty="0">
                <a:effectLst/>
                <a:latin typeface="Times New Roman" panose="02020603050405020304" pitchFamily="18" charset="0"/>
                <a:ea typeface="Times New Roman" panose="02020603050405020304" pitchFamily="18" charset="0"/>
              </a:rPr>
              <a:t>1) элементарных структурных единиц сложной системы с её структурными композициями и инженерными объектами, контроль за </a:t>
            </a:r>
          </a:p>
          <a:p>
            <a:pPr indent="360000" algn="just"/>
            <a:r>
              <a:rPr lang="ru-RU" sz="2000" dirty="0">
                <a:effectLst/>
                <a:latin typeface="Times New Roman" panose="02020603050405020304" pitchFamily="18" charset="0"/>
                <a:ea typeface="Times New Roman" panose="02020603050405020304" pitchFamily="18" charset="0"/>
              </a:rPr>
              <a:t>которыми способствует и обеспечивает требуемое функционирование системы;</a:t>
            </a:r>
          </a:p>
          <a:p>
            <a:pPr indent="360000" algn="just"/>
            <a:r>
              <a:rPr lang="ru-RU" sz="2000" dirty="0">
                <a:effectLst/>
                <a:latin typeface="Times New Roman" panose="02020603050405020304" pitchFamily="18" charset="0"/>
                <a:ea typeface="Times New Roman" panose="02020603050405020304" pitchFamily="18" charset="0"/>
              </a:rPr>
              <a:t>2) человека или коллективов, участвующих в работе системы, то есть интеллектуальных объектов системы;</a:t>
            </a:r>
          </a:p>
          <a:p>
            <a:pPr indent="360000" algn="just"/>
            <a:r>
              <a:rPr lang="ru-RU" sz="2000" dirty="0">
                <a:effectLst/>
                <a:latin typeface="Times New Roman" panose="02020603050405020304" pitchFamily="18" charset="0"/>
                <a:ea typeface="Times New Roman" panose="02020603050405020304" pitchFamily="18" charset="0"/>
              </a:rPr>
              <a:t>3) той части среды, в которой это функционирование протекает и которая, по существу, является неотъемлемой частью сложной системы; </a:t>
            </a:r>
          </a:p>
          <a:p>
            <a:pPr indent="360000" algn="just"/>
            <a:r>
              <a:rPr lang="ru-RU" sz="2000" dirty="0">
                <a:effectLst/>
                <a:latin typeface="Times New Roman" panose="02020603050405020304" pitchFamily="18" charset="0"/>
                <a:ea typeface="Times New Roman" panose="02020603050405020304" pitchFamily="18" charset="0"/>
              </a:rPr>
              <a:t>4) структуры сложной системы, определяющей целостность и развитие конгломерата «система-среда».</a:t>
            </a:r>
          </a:p>
          <a:p>
            <a:pPr indent="360000" algn="just"/>
            <a:r>
              <a:rPr lang="ru-RU" sz="2000" dirty="0">
                <a:effectLst/>
                <a:latin typeface="Times New Roman" panose="02020603050405020304" pitchFamily="18" charset="0"/>
                <a:ea typeface="Times New Roman" panose="02020603050405020304" pitchFamily="18" charset="0"/>
              </a:rPr>
              <a:t>В простейшем случае процессы </a:t>
            </a:r>
            <a:r>
              <a:rPr lang="ru-RU" sz="2000" i="1" dirty="0">
                <a:effectLst/>
                <a:latin typeface="Times New Roman" panose="02020603050405020304" pitchFamily="18" charset="0"/>
                <a:ea typeface="Times New Roman" panose="02020603050405020304" pitchFamily="18" charset="0"/>
              </a:rPr>
              <a:t>регулирования</a:t>
            </a:r>
            <a:r>
              <a:rPr lang="ru-RU" sz="2000" dirty="0">
                <a:effectLst/>
                <a:latin typeface="Times New Roman" panose="02020603050405020304" pitchFamily="18" charset="0"/>
                <a:ea typeface="Times New Roman" panose="02020603050405020304" pitchFamily="18" charset="0"/>
              </a:rPr>
              <a:t> могут начинаться и осуществляться в момент возникновения проблемных обстоятельств. Однако важным предназначением методологии системного анализа является выработка представлений о необходимости </a:t>
            </a:r>
            <a:r>
              <a:rPr lang="ru-RU" sz="2000" i="1" dirty="0">
                <a:effectLst/>
                <a:latin typeface="Times New Roman" panose="02020603050405020304" pitchFamily="18" charset="0"/>
                <a:ea typeface="Times New Roman" panose="02020603050405020304" pitchFamily="18" charset="0"/>
              </a:rPr>
              <a:t>предупреждения </a:t>
            </a:r>
            <a:r>
              <a:rPr lang="ru-RU" sz="2000" dirty="0">
                <a:effectLst/>
                <a:latin typeface="Times New Roman" panose="02020603050405020304" pitchFamily="18" charset="0"/>
                <a:ea typeface="Times New Roman" panose="02020603050405020304" pitchFamily="18" charset="0"/>
              </a:rPr>
              <a:t>нежелательного развития </a:t>
            </a:r>
            <a:r>
              <a:rPr lang="ru-RU" sz="2000" i="1" dirty="0">
                <a:effectLst/>
                <a:latin typeface="Times New Roman" panose="02020603050405020304" pitchFamily="18" charset="0"/>
                <a:ea typeface="Times New Roman" panose="02020603050405020304" pitchFamily="18" charset="0"/>
              </a:rPr>
              <a:t>процессов организации</a:t>
            </a:r>
            <a:r>
              <a:rPr lang="ru-RU" sz="2000" dirty="0">
                <a:effectLst/>
                <a:latin typeface="Times New Roman" panose="02020603050405020304" pitchFamily="18" charset="0"/>
                <a:ea typeface="Times New Roman" panose="02020603050405020304" pitchFamily="18" charset="0"/>
              </a:rPr>
              <a:t> требуемого функционирования. Это означает, что процессы регулирования прежде всего должны быть направлены на проведение превентивных оценок работы системы и осуществление упреждающих воздействий на процесс функционирования и структуру сложной системы в целом. </a:t>
            </a:r>
          </a:p>
        </p:txBody>
      </p:sp>
    </p:spTree>
    <p:extLst>
      <p:ext uri="{BB962C8B-B14F-4D97-AF65-F5344CB8AC3E}">
        <p14:creationId xmlns:p14="http://schemas.microsoft.com/office/powerpoint/2010/main" val="199807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B8914DCA-9CCA-489A-9ACB-B4CE4B55D815}"/>
              </a:ext>
            </a:extLst>
          </p:cNvPr>
          <p:cNvSpPr txBox="1"/>
          <p:nvPr/>
        </p:nvSpPr>
        <p:spPr>
          <a:xfrm>
            <a:off x="612843" y="2062264"/>
            <a:ext cx="10963072" cy="3170099"/>
          </a:xfrm>
          <a:prstGeom prst="rect">
            <a:avLst/>
          </a:prstGeom>
          <a:noFill/>
        </p:spPr>
        <p:txBody>
          <a:bodyPr wrap="square">
            <a:spAutoFit/>
          </a:bodyPr>
          <a:lstStyle/>
          <a:p>
            <a:pPr indent="360000" algn="just"/>
            <a:r>
              <a:rPr lang="ru-RU" sz="2000" dirty="0">
                <a:effectLst/>
                <a:latin typeface="Times New Roman" panose="02020603050405020304" pitchFamily="18" charset="0"/>
                <a:ea typeface="Times New Roman" panose="02020603050405020304" pitchFamily="18" charset="0"/>
              </a:rPr>
              <a:t>Очевидно, чтобы реализовать предназначение методологии по предупреждению нежелательного развития именно процессов </a:t>
            </a:r>
            <a:r>
              <a:rPr lang="ru-RU" sz="2000" i="1" dirty="0">
                <a:effectLst/>
                <a:latin typeface="Times New Roman" panose="02020603050405020304" pitchFamily="18" charset="0"/>
                <a:ea typeface="Times New Roman" panose="02020603050405020304" pitchFamily="18" charset="0"/>
              </a:rPr>
              <a:t>организации</a:t>
            </a:r>
            <a:r>
              <a:rPr lang="ru-RU" sz="2000" dirty="0">
                <a:effectLst/>
                <a:latin typeface="Times New Roman" panose="02020603050405020304" pitchFamily="18" charset="0"/>
                <a:ea typeface="Times New Roman" panose="02020603050405020304" pitchFamily="18" charset="0"/>
              </a:rPr>
              <a:t> </a:t>
            </a:r>
            <a:r>
              <a:rPr lang="ru-RU" sz="2000" i="1" dirty="0">
                <a:effectLst/>
                <a:latin typeface="Times New Roman" panose="02020603050405020304" pitchFamily="18" charset="0"/>
                <a:ea typeface="Times New Roman" panose="02020603050405020304" pitchFamily="18" charset="0"/>
              </a:rPr>
              <a:t>требуемого функционирования</a:t>
            </a:r>
            <a:r>
              <a:rPr lang="ru-RU" sz="2000" dirty="0">
                <a:effectLst/>
                <a:latin typeface="Times New Roman" panose="02020603050405020304" pitchFamily="18" charset="0"/>
                <a:ea typeface="Times New Roman" panose="02020603050405020304" pitchFamily="18" charset="0"/>
              </a:rPr>
              <a:t>, </a:t>
            </a:r>
            <a:r>
              <a:rPr lang="ru-RU" sz="2000" u="sng" dirty="0">
                <a:effectLst/>
                <a:latin typeface="Times New Roman" panose="02020603050405020304" pitchFamily="18" charset="0"/>
                <a:ea typeface="Times New Roman" panose="02020603050405020304" pitchFamily="18" charset="0"/>
              </a:rPr>
              <a:t>необходимо, чтобы регулирование охватывало не только компоненты сложной системы, но и самих </a:t>
            </a:r>
            <a:r>
              <a:rPr lang="ru-RU" sz="2000" i="1" u="sng" dirty="0">
                <a:effectLst/>
                <a:latin typeface="Times New Roman" panose="02020603050405020304" pitchFamily="18" charset="0"/>
                <a:ea typeface="Times New Roman" panose="02020603050405020304" pitchFamily="18" charset="0"/>
              </a:rPr>
              <a:t>организаторов</a:t>
            </a:r>
            <a:r>
              <a:rPr lang="ru-RU" sz="2000" u="sng" dirty="0">
                <a:effectLst/>
                <a:latin typeface="Times New Roman" panose="02020603050405020304" pitchFamily="18" charset="0"/>
                <a:ea typeface="Times New Roman" panose="02020603050405020304" pitchFamily="18" charset="0"/>
              </a:rPr>
              <a:t>, то есть структуры систем управления, построенных над компонентами сложной системы для обеспечения требуемого функционирования</a:t>
            </a:r>
            <a:r>
              <a:rPr lang="ru-RU" sz="2000" dirty="0">
                <a:effectLst/>
                <a:latin typeface="Times New Roman" panose="02020603050405020304" pitchFamily="18" charset="0"/>
                <a:ea typeface="Times New Roman" panose="02020603050405020304" pitchFamily="18" charset="0"/>
              </a:rPr>
              <a:t>.</a:t>
            </a:r>
          </a:p>
          <a:p>
            <a:pPr indent="360000" algn="just"/>
            <a:r>
              <a:rPr lang="ru-RU" sz="2000" dirty="0">
                <a:effectLst/>
                <a:latin typeface="Times New Roman" panose="02020603050405020304" pitchFamily="18" charset="0"/>
                <a:ea typeface="Times New Roman" panose="02020603050405020304" pitchFamily="18" charset="0"/>
              </a:rPr>
              <a:t>Так, например, если регулирование компонент сложного объекта [рис. 1.2], приведшее к появлению дополнительных структур [рис. 3,4] (контуров управления) [см. раздел 2], корректирует функционирование сложного объекта, то регулирование этих построенных контуров управления [рис. 5,6] текущим образом корректирует уже сам </a:t>
            </a:r>
            <a:r>
              <a:rPr lang="ru-RU" sz="2000" i="1" dirty="0">
                <a:effectLst/>
                <a:latin typeface="Times New Roman" panose="02020603050405020304" pitchFamily="18" charset="0"/>
                <a:ea typeface="Times New Roman" panose="02020603050405020304" pitchFamily="18" charset="0"/>
              </a:rPr>
              <a:t>процесс организации</a:t>
            </a:r>
            <a:r>
              <a:rPr lang="ru-RU" sz="2000" dirty="0">
                <a:effectLst/>
                <a:latin typeface="Times New Roman" panose="02020603050405020304" pitchFamily="18" charset="0"/>
                <a:ea typeface="Times New Roman" panose="02020603050405020304" pitchFamily="18" charset="0"/>
              </a:rPr>
              <a:t> требуемого функционирования. </a:t>
            </a:r>
          </a:p>
        </p:txBody>
      </p:sp>
    </p:spTree>
    <p:extLst>
      <p:ext uri="{BB962C8B-B14F-4D97-AF65-F5344CB8AC3E}">
        <p14:creationId xmlns:p14="http://schemas.microsoft.com/office/powerpoint/2010/main" val="2659451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7F8EA502-70ED-465C-9E2E-D37E2B3B3ED7}"/>
              </a:ext>
            </a:extLst>
          </p:cNvPr>
          <p:cNvSpPr txBox="1"/>
          <p:nvPr/>
        </p:nvSpPr>
        <p:spPr>
          <a:xfrm>
            <a:off x="-12826" y="1154893"/>
            <a:ext cx="12204826" cy="5632311"/>
          </a:xfrm>
          <a:prstGeom prst="rect">
            <a:avLst/>
          </a:prstGeom>
          <a:noFill/>
        </p:spPr>
        <p:txBody>
          <a:bodyPr wrap="square">
            <a:spAutoFit/>
          </a:bodyPr>
          <a:lstStyle/>
          <a:p>
            <a:pPr indent="360000" algn="just"/>
            <a:r>
              <a:rPr lang="ru-RU" sz="2000" b="1" dirty="0">
                <a:effectLst/>
                <a:latin typeface="Times New Roman" panose="02020603050405020304" pitchFamily="18" charset="0"/>
                <a:ea typeface="Times New Roman" panose="02020603050405020304" pitchFamily="18" charset="0"/>
              </a:rPr>
              <a:t>Управленческий ресурс процессов регулирования</a:t>
            </a:r>
            <a:endParaRPr lang="ru-RU" sz="2000" dirty="0">
              <a:effectLst/>
              <a:latin typeface="Times New Roman" panose="02020603050405020304" pitchFamily="18" charset="0"/>
              <a:ea typeface="Times New Roman" panose="02020603050405020304" pitchFamily="18" charset="0"/>
            </a:endParaRPr>
          </a:p>
          <a:p>
            <a:pPr indent="360000" algn="just"/>
            <a:r>
              <a:rPr lang="ru-RU" sz="2000" dirty="0">
                <a:effectLst/>
                <a:latin typeface="Times New Roman" panose="02020603050405020304" pitchFamily="18" charset="0"/>
                <a:ea typeface="Times New Roman" panose="02020603050405020304" pitchFamily="18" charset="0"/>
              </a:rPr>
              <a:t>Деятельность системы начинается с априорно сформированных (в определенном «объеме») начальных формальных и предметных моделей среды, системы, процессов функционирования, процессов внутреннего взаимодействия инженерных и интеллектуальных объектов и пр.</a:t>
            </a:r>
            <a:r>
              <a:rPr lang="en-US" sz="2000" dirty="0">
                <a:effectLst/>
                <a:latin typeface="Times New Roman" panose="02020603050405020304" pitchFamily="18" charset="0"/>
                <a:ea typeface="Times New Roman" panose="02020603050405020304" pitchFamily="18" charset="0"/>
              </a:rPr>
              <a:t> </a:t>
            </a:r>
            <a:r>
              <a:rPr lang="ru-RU" sz="2000" dirty="0">
                <a:effectLst/>
                <a:latin typeface="Times New Roman" panose="02020603050405020304" pitchFamily="18" charset="0"/>
                <a:ea typeface="Times New Roman" panose="02020603050405020304" pitchFamily="18" charset="0"/>
              </a:rPr>
              <a:t>При этом наличие реальных и модельных компонент сложной системы будет неполным без учёта некой «</a:t>
            </a:r>
            <a:r>
              <a:rPr lang="ru-RU" sz="2000" dirty="0" err="1">
                <a:effectLst/>
                <a:latin typeface="Times New Roman" panose="02020603050405020304" pitchFamily="18" charset="0"/>
                <a:ea typeface="Times New Roman" panose="02020603050405020304" pitchFamily="18" charset="0"/>
              </a:rPr>
              <a:t>надсистемно</a:t>
            </a:r>
            <a:r>
              <a:rPr lang="ru-RU" sz="2000" dirty="0">
                <a:effectLst/>
                <a:latin typeface="Times New Roman" panose="02020603050405020304" pitchFamily="18" charset="0"/>
                <a:ea typeface="Times New Roman" panose="02020603050405020304" pitchFamily="18" charset="0"/>
              </a:rPr>
              <a:t>» существующей личности (или группы лиц), играющей в процессе функционирования системы особую роль: эта личность является </a:t>
            </a:r>
            <a:r>
              <a:rPr lang="ru-RU" sz="2000" b="1" i="1" dirty="0">
                <a:effectLst/>
                <a:latin typeface="Times New Roman" panose="02020603050405020304" pitchFamily="18" charset="0"/>
                <a:ea typeface="Times New Roman" panose="02020603050405020304" pitchFamily="18" charset="0"/>
              </a:rPr>
              <a:t>организатором</a:t>
            </a:r>
            <a:r>
              <a:rPr lang="ru-RU" sz="2000" i="1" dirty="0">
                <a:effectLst/>
                <a:latin typeface="Times New Roman" panose="02020603050405020304" pitchFamily="18" charset="0"/>
                <a:ea typeface="Times New Roman" panose="02020603050405020304" pitchFamily="18" charset="0"/>
              </a:rPr>
              <a:t> </a:t>
            </a:r>
            <a:r>
              <a:rPr lang="ru-RU" sz="2000" dirty="0">
                <a:effectLst/>
                <a:latin typeface="Times New Roman" panose="02020603050405020304" pitchFamily="18" charset="0"/>
                <a:ea typeface="Times New Roman" panose="02020603050405020304" pitchFamily="18" charset="0"/>
              </a:rPr>
              <a:t>требуемого функционирования системы. </a:t>
            </a:r>
            <a:r>
              <a:rPr lang="en-US" sz="2000" dirty="0">
                <a:effectLst/>
                <a:latin typeface="Times New Roman" panose="02020603050405020304" pitchFamily="18" charset="0"/>
                <a:ea typeface="Times New Roman" panose="02020603050405020304" pitchFamily="18" charset="0"/>
              </a:rPr>
              <a:t> </a:t>
            </a:r>
            <a:r>
              <a:rPr lang="ru-RU" sz="2000" dirty="0">
                <a:effectLst/>
                <a:latin typeface="Times New Roman" panose="02020603050405020304" pitchFamily="18" charset="0"/>
                <a:ea typeface="Times New Roman" panose="02020603050405020304" pitchFamily="18" charset="0"/>
              </a:rPr>
              <a:t>Эта личность предназначена для того, чтобы:</a:t>
            </a:r>
          </a:p>
          <a:p>
            <a:pPr indent="360000" algn="just"/>
            <a:r>
              <a:rPr lang="ru-RU" sz="2000" dirty="0">
                <a:effectLst/>
                <a:latin typeface="Times New Roman" panose="02020603050405020304" pitchFamily="18" charset="0"/>
                <a:ea typeface="Times New Roman" panose="02020603050405020304" pitchFamily="18" charset="0"/>
              </a:rPr>
              <a:t>- «удержать» функционирование каждой элементарной структурной единицы системы в допустимых границах;</a:t>
            </a:r>
          </a:p>
          <a:p>
            <a:pPr indent="360000" algn="just"/>
            <a:r>
              <a:rPr lang="ru-RU" sz="2000" dirty="0">
                <a:effectLst/>
                <a:latin typeface="Times New Roman" panose="02020603050405020304" pitchFamily="18" charset="0"/>
                <a:ea typeface="Times New Roman" panose="02020603050405020304" pitchFamily="18" charset="0"/>
              </a:rPr>
              <a:t>- «удержать» функционирование каждой элементарной структурной единицы системы либо «удержать» в допустимых границах функционирование более крупных частей структуры системы, определяющих целевую функцию (свойства системы);</a:t>
            </a:r>
          </a:p>
          <a:p>
            <a:pPr indent="360000" algn="just"/>
            <a:r>
              <a:rPr lang="ru-RU" sz="2000" dirty="0">
                <a:effectLst/>
                <a:latin typeface="Times New Roman" panose="02020603050405020304" pitchFamily="18" charset="0"/>
                <a:ea typeface="Times New Roman" panose="02020603050405020304" pitchFamily="18" charset="0"/>
              </a:rPr>
              <a:t>- «удержать» функционирование каждой элементарной структурной единицы либо «удержать» в допустимых границах функционирование более крупных частей структуры системы либо, не справляясь с внутренним хаосом функционирования, всё-таки обеспечить требуемые свойства функционирующей сложной системе (то есть отработку её целевой функции);</a:t>
            </a:r>
          </a:p>
          <a:p>
            <a:pPr indent="360000" algn="just"/>
            <a:r>
              <a:rPr lang="ru-RU" sz="2000" dirty="0">
                <a:effectLst/>
                <a:latin typeface="Times New Roman" panose="02020603050405020304" pitchFamily="18" charset="0"/>
                <a:ea typeface="Times New Roman" panose="02020603050405020304" pitchFamily="18" charset="0"/>
              </a:rPr>
              <a:t>- сделать всё возможное (в границах структуры объекта) и невозможное (подключая ресурсы возможностей среды) для обеспечения требуемого функционирования сложной системы.</a:t>
            </a:r>
          </a:p>
        </p:txBody>
      </p:sp>
    </p:spTree>
    <p:extLst>
      <p:ext uri="{BB962C8B-B14F-4D97-AF65-F5344CB8AC3E}">
        <p14:creationId xmlns:p14="http://schemas.microsoft.com/office/powerpoint/2010/main" val="1920444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E58CDB23-6BD6-4129-BC7A-BE603AA28525}"/>
              </a:ext>
            </a:extLst>
          </p:cNvPr>
          <p:cNvSpPr txBox="1"/>
          <p:nvPr/>
        </p:nvSpPr>
        <p:spPr>
          <a:xfrm>
            <a:off x="-12826" y="1154894"/>
            <a:ext cx="12204826" cy="5632311"/>
          </a:xfrm>
          <a:prstGeom prst="rect">
            <a:avLst/>
          </a:prstGeom>
          <a:noFill/>
        </p:spPr>
        <p:txBody>
          <a:bodyPr wrap="square">
            <a:spAutoFit/>
          </a:bodyPr>
          <a:lstStyle/>
          <a:p>
            <a:pPr indent="450000" algn="just"/>
            <a:r>
              <a:rPr lang="ru-RU" sz="2000" dirty="0">
                <a:effectLst/>
                <a:latin typeface="Times New Roman" panose="02020603050405020304" pitchFamily="18" charset="0"/>
                <a:ea typeface="Times New Roman" panose="02020603050405020304" pitchFamily="18" charset="0"/>
              </a:rPr>
              <a:t>При наличии в системе интеллектуальных объектов «</a:t>
            </a:r>
            <a:r>
              <a:rPr lang="ru-RU" sz="2000" dirty="0" err="1">
                <a:effectLst/>
                <a:latin typeface="Times New Roman" panose="02020603050405020304" pitchFamily="18" charset="0"/>
                <a:ea typeface="Times New Roman" panose="02020603050405020304" pitchFamily="18" charset="0"/>
              </a:rPr>
              <a:t>внутрисистемно</a:t>
            </a:r>
            <a:r>
              <a:rPr lang="ru-RU" sz="2000" dirty="0">
                <a:effectLst/>
                <a:latin typeface="Times New Roman" panose="02020603050405020304" pitchFamily="18" charset="0"/>
                <a:ea typeface="Times New Roman" panose="02020603050405020304" pitchFamily="18" charset="0"/>
              </a:rPr>
              <a:t>» также существуют подобные личности (или группы лиц), призванные быть </a:t>
            </a:r>
            <a:r>
              <a:rPr lang="ru-RU" sz="2000" b="1" i="1" dirty="0">
                <a:effectLst/>
                <a:latin typeface="Times New Roman" panose="02020603050405020304" pitchFamily="18" charset="0"/>
                <a:ea typeface="Times New Roman" panose="02020603050405020304" pitchFamily="18" charset="0"/>
              </a:rPr>
              <a:t>организаторами </a:t>
            </a:r>
            <a:r>
              <a:rPr lang="ru-RU" sz="2000" dirty="0">
                <a:effectLst/>
                <a:latin typeface="Times New Roman" panose="02020603050405020304" pitchFamily="18" charset="0"/>
                <a:ea typeface="Times New Roman" panose="02020603050405020304" pitchFamily="18" charset="0"/>
              </a:rPr>
              <a:t>требуемого функционирования </a:t>
            </a:r>
            <a:r>
              <a:rPr lang="ru-RU" sz="2000" i="1" dirty="0">
                <a:effectLst/>
                <a:latin typeface="Times New Roman" panose="02020603050405020304" pitchFamily="18" charset="0"/>
                <a:ea typeface="Times New Roman" panose="02020603050405020304" pitchFamily="18" charset="0"/>
              </a:rPr>
              <a:t>своей части</a:t>
            </a:r>
            <a:r>
              <a:rPr lang="ru-RU" sz="2000" dirty="0">
                <a:effectLst/>
                <a:latin typeface="Times New Roman" panose="02020603050405020304" pitchFamily="18" charset="0"/>
                <a:ea typeface="Times New Roman" panose="02020603050405020304" pitchFamily="18" charset="0"/>
              </a:rPr>
              <a:t> структуры сложной системы. </a:t>
            </a:r>
          </a:p>
          <a:p>
            <a:pPr indent="450000" algn="just"/>
            <a:r>
              <a:rPr lang="ru-RU" sz="2000" dirty="0">
                <a:effectLst/>
                <a:latin typeface="Times New Roman" panose="02020603050405020304" pitchFamily="18" charset="0"/>
                <a:ea typeface="Times New Roman" panose="02020603050405020304" pitchFamily="18" charset="0"/>
              </a:rPr>
              <a:t>Такие личности (или группы лиц) обозначаются аббревиатурой ЛПР (эль-пэ-эр) и наделяются функциями: </a:t>
            </a:r>
          </a:p>
          <a:p>
            <a:pPr indent="450000" algn="just"/>
            <a:r>
              <a:rPr lang="ru-RU" sz="2000" dirty="0">
                <a:effectLst/>
                <a:latin typeface="Times New Roman" panose="02020603050405020304" pitchFamily="18" charset="0"/>
                <a:ea typeface="Times New Roman" panose="02020603050405020304" pitchFamily="18" charset="0"/>
              </a:rPr>
              <a:t>а) </a:t>
            </a:r>
            <a:r>
              <a:rPr lang="ru-RU" sz="2000" i="1" dirty="0">
                <a:effectLst/>
                <a:latin typeface="Times New Roman" panose="02020603050405020304" pitchFamily="18" charset="0"/>
                <a:ea typeface="Times New Roman" panose="02020603050405020304" pitchFamily="18" charset="0"/>
              </a:rPr>
              <a:t>оценки</a:t>
            </a:r>
            <a:r>
              <a:rPr lang="ru-RU" sz="2000" dirty="0">
                <a:effectLst/>
                <a:latin typeface="Times New Roman" panose="02020603050405020304" pitchFamily="18" charset="0"/>
                <a:ea typeface="Times New Roman" panose="02020603050405020304" pitchFamily="18" charset="0"/>
              </a:rPr>
              <a:t> текущих обстоятельств, </a:t>
            </a:r>
          </a:p>
          <a:p>
            <a:pPr indent="450000" algn="just"/>
            <a:r>
              <a:rPr lang="ru-RU" sz="2000" dirty="0">
                <a:effectLst/>
                <a:latin typeface="Times New Roman" panose="02020603050405020304" pitchFamily="18" charset="0"/>
                <a:ea typeface="Times New Roman" panose="02020603050405020304" pitchFamily="18" charset="0"/>
              </a:rPr>
              <a:t>б) </a:t>
            </a:r>
            <a:r>
              <a:rPr lang="ru-RU" sz="2000" i="1" dirty="0">
                <a:effectLst/>
                <a:latin typeface="Times New Roman" panose="02020603050405020304" pitchFamily="18" charset="0"/>
                <a:ea typeface="Times New Roman" panose="02020603050405020304" pitchFamily="18" charset="0"/>
              </a:rPr>
              <a:t>принятия управленческих решений</a:t>
            </a:r>
            <a:r>
              <a:rPr lang="ru-RU" sz="2000" dirty="0">
                <a:effectLst/>
                <a:latin typeface="Times New Roman" panose="02020603050405020304" pitchFamily="18" charset="0"/>
                <a:ea typeface="Times New Roman" panose="02020603050405020304" pitchFamily="18" charset="0"/>
              </a:rPr>
              <a:t> по направленности текущего функционирования отдельных частей структуры или системы в целом и </a:t>
            </a:r>
          </a:p>
          <a:p>
            <a:pPr indent="450000" algn="just"/>
            <a:r>
              <a:rPr lang="ru-RU" sz="2000" dirty="0">
                <a:effectLst/>
                <a:latin typeface="Times New Roman" panose="02020603050405020304" pitchFamily="18" charset="0"/>
                <a:ea typeface="Times New Roman" panose="02020603050405020304" pitchFamily="18" charset="0"/>
              </a:rPr>
              <a:t>в) </a:t>
            </a:r>
            <a:r>
              <a:rPr lang="ru-RU" sz="2000" i="1" dirty="0">
                <a:effectLst/>
                <a:latin typeface="Times New Roman" panose="02020603050405020304" pitchFamily="18" charset="0"/>
                <a:ea typeface="Times New Roman" panose="02020603050405020304" pitchFamily="18" charset="0"/>
              </a:rPr>
              <a:t>организации исполнения</a:t>
            </a:r>
            <a:r>
              <a:rPr lang="ru-RU" sz="2000" dirty="0">
                <a:effectLst/>
                <a:latin typeface="Times New Roman" panose="02020603050405020304" pitchFamily="18" charset="0"/>
                <a:ea typeface="Times New Roman" panose="02020603050405020304" pitchFamily="18" charset="0"/>
              </a:rPr>
              <a:t> принятых решений. </a:t>
            </a:r>
          </a:p>
          <a:p>
            <a:pPr indent="450000" algn="just"/>
            <a:r>
              <a:rPr lang="ru-RU" sz="2000" dirty="0">
                <a:effectLst/>
                <a:latin typeface="Times New Roman" panose="02020603050405020304" pitchFamily="18" charset="0"/>
                <a:ea typeface="Times New Roman" panose="02020603050405020304" pitchFamily="18" charset="0"/>
              </a:rPr>
              <a:t>В производстве ЛПР именуют административно-управленческим персоналом, руководящими работниками или, попросту, начальством. Все ЛПР, относящиеся к одной сложной системе, составляют её </a:t>
            </a:r>
            <a:r>
              <a:rPr lang="ru-RU" sz="2000" i="1" dirty="0">
                <a:effectLst/>
                <a:latin typeface="Times New Roman" panose="02020603050405020304" pitchFamily="18" charset="0"/>
                <a:ea typeface="Times New Roman" panose="02020603050405020304" pitchFamily="18" charset="0"/>
              </a:rPr>
              <a:t>организационную структуру</a:t>
            </a:r>
            <a:r>
              <a:rPr lang="ru-RU" sz="2000" dirty="0">
                <a:effectLst/>
                <a:latin typeface="Times New Roman" panose="02020603050405020304" pitchFamily="18" charset="0"/>
                <a:ea typeface="Times New Roman" panose="02020603050405020304" pitchFamily="18" charset="0"/>
              </a:rPr>
              <a:t> или руководящую вертикаль (производства, предприятия, организации), в которой все ЛПР находятся в определенной </a:t>
            </a:r>
            <a:r>
              <a:rPr lang="ru-RU" sz="2000" i="1" dirty="0">
                <a:effectLst/>
                <a:latin typeface="Times New Roman" panose="02020603050405020304" pitchFamily="18" charset="0"/>
                <a:ea typeface="Times New Roman" panose="02020603050405020304" pitchFamily="18" charset="0"/>
              </a:rPr>
              <a:t>ярусной</a:t>
            </a:r>
            <a:r>
              <a:rPr lang="ru-RU" sz="2000" dirty="0">
                <a:effectLst/>
                <a:latin typeface="Times New Roman" panose="02020603050405020304" pitchFamily="18" charset="0"/>
                <a:ea typeface="Times New Roman" panose="02020603050405020304" pitchFamily="18" charset="0"/>
              </a:rPr>
              <a:t> иерархии соподчинения. </a:t>
            </a:r>
          </a:p>
          <a:p>
            <a:pPr indent="450000" algn="just"/>
            <a:r>
              <a:rPr lang="ru-RU" sz="2000" dirty="0">
                <a:effectLst/>
                <a:latin typeface="Times New Roman" panose="02020603050405020304" pitchFamily="18" charset="0"/>
                <a:ea typeface="Times New Roman" panose="02020603050405020304" pitchFamily="18" charset="0"/>
              </a:rPr>
              <a:t>Организация и осуществление процессов </a:t>
            </a:r>
            <a:r>
              <a:rPr lang="ru-RU" sz="2000" b="1" i="1" dirty="0">
                <a:effectLst/>
                <a:latin typeface="Times New Roman" panose="02020603050405020304" pitchFamily="18" charset="0"/>
                <a:ea typeface="Times New Roman" panose="02020603050405020304" pitchFamily="18" charset="0"/>
              </a:rPr>
              <a:t>регулирования деятельности системы</a:t>
            </a:r>
            <a:r>
              <a:rPr lang="ru-RU" sz="2000" dirty="0">
                <a:effectLst/>
                <a:latin typeface="Times New Roman" panose="02020603050405020304" pitchFamily="18" charset="0"/>
                <a:ea typeface="Times New Roman" panose="02020603050405020304" pitchFamily="18" charset="0"/>
              </a:rPr>
              <a:t> реализуется организационной структурой, в общем, и работой каждого ЛПР, в частности. При этом ЛПР (или интеллектуальный объект в целом) может находиться в любом контуре управления любой </a:t>
            </a:r>
            <a:r>
              <a:rPr lang="ru-RU" sz="2000" i="1" dirty="0">
                <a:effectLst/>
                <a:latin typeface="Times New Roman" panose="02020603050405020304" pitchFamily="18" charset="0"/>
                <a:ea typeface="Times New Roman" panose="02020603050405020304" pitchFamily="18" charset="0"/>
              </a:rPr>
              <a:t>функциональной</a:t>
            </a:r>
            <a:r>
              <a:rPr lang="ru-RU" sz="2000" dirty="0">
                <a:effectLst/>
                <a:latin typeface="Times New Roman" panose="02020603050405020304" pitchFamily="18" charset="0"/>
                <a:ea typeface="Times New Roman" panose="02020603050405020304" pitchFamily="18" charset="0"/>
              </a:rPr>
              <a:t> системы (как </a:t>
            </a:r>
            <a:r>
              <a:rPr lang="ru-RU" sz="2000" i="1" dirty="0">
                <a:effectLst/>
                <a:latin typeface="Times New Roman" panose="02020603050405020304" pitchFamily="18" charset="0"/>
                <a:ea typeface="Times New Roman" panose="02020603050405020304" pitchFamily="18" charset="0"/>
              </a:rPr>
              <a:t>конкретного</a:t>
            </a:r>
            <a:r>
              <a:rPr lang="ru-RU" sz="2000" dirty="0">
                <a:effectLst/>
                <a:latin typeface="Times New Roman" panose="02020603050405020304" pitchFamily="18" charset="0"/>
                <a:ea typeface="Times New Roman" panose="02020603050405020304" pitchFamily="18" charset="0"/>
              </a:rPr>
              <a:t> представления сложной системы в </a:t>
            </a:r>
            <a:r>
              <a:rPr lang="ru-RU" sz="2000" i="1" dirty="0">
                <a:effectLst/>
                <a:latin typeface="Times New Roman" panose="02020603050405020304" pitchFamily="18" charset="0"/>
                <a:ea typeface="Times New Roman" panose="02020603050405020304" pitchFamily="18" charset="0"/>
              </a:rPr>
              <a:t>конкретном</a:t>
            </a:r>
            <a:r>
              <a:rPr lang="ru-RU" sz="2000" dirty="0">
                <a:effectLst/>
                <a:latin typeface="Times New Roman" panose="02020603050405020304" pitchFamily="18" charset="0"/>
                <a:ea typeface="Times New Roman" panose="02020603050405020304" pitchFamily="18" charset="0"/>
              </a:rPr>
              <a:t> пространстве и времени).</a:t>
            </a:r>
          </a:p>
          <a:p>
            <a:pPr indent="450000" algn="just"/>
            <a:endParaRPr lang="ru-RU"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426061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pic>
        <p:nvPicPr>
          <p:cNvPr id="2" name="Рисунок 1">
            <a:extLst>
              <a:ext uri="{FF2B5EF4-FFF2-40B4-BE49-F238E27FC236}">
                <a16:creationId xmlns:a16="http://schemas.microsoft.com/office/drawing/2014/main" id="{BC164DDB-6BD2-4343-9915-E7B1EEE80518}"/>
              </a:ext>
            </a:extLst>
          </p:cNvPr>
          <p:cNvPicPr>
            <a:picLocks noChangeAspect="1"/>
          </p:cNvPicPr>
          <p:nvPr/>
        </p:nvPicPr>
        <p:blipFill rotWithShape="1">
          <a:blip r:embed="rId3"/>
          <a:srcRect t="1243"/>
          <a:stretch/>
        </p:blipFill>
        <p:spPr>
          <a:xfrm>
            <a:off x="2166772" y="1303506"/>
            <a:ext cx="7035594" cy="5353323"/>
          </a:xfrm>
          <a:prstGeom prst="rect">
            <a:avLst/>
          </a:prstGeom>
        </p:spPr>
      </p:pic>
    </p:spTree>
    <p:extLst>
      <p:ext uri="{BB962C8B-B14F-4D97-AF65-F5344CB8AC3E}">
        <p14:creationId xmlns:p14="http://schemas.microsoft.com/office/powerpoint/2010/main" val="1231551699"/>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3639</Words>
  <Application>Microsoft Office PowerPoint</Application>
  <PresentationFormat>Широкоэкранный</PresentationFormat>
  <Paragraphs>115</Paragraphs>
  <Slides>27</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27</vt:i4>
      </vt:variant>
    </vt:vector>
  </HeadingPairs>
  <TitlesOfParts>
    <vt:vector size="32" baseType="lpstr">
      <vt:lpstr>Arial</vt:lpstr>
      <vt:lpstr>Calibri</vt:lpstr>
      <vt:lpstr>Calibri Light</vt:lpstr>
      <vt:lpstr>Times New Roman</vt:lpstr>
      <vt:lpstr>Тема Office</vt:lpstr>
      <vt:lpstr>Презентация   по дисциплине «Теория систем и системный анализ» на тему «Понятие методики системного анализа»</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по дисциплине «Теория систем и системный анализ» на тему «Системное мышление»</dc:title>
  <dc:creator>Vlad Shorin</dc:creator>
  <cp:lastModifiedBy>Vlad Shorin</cp:lastModifiedBy>
  <cp:revision>31</cp:revision>
  <dcterms:created xsi:type="dcterms:W3CDTF">2020-11-19T19:29:07Z</dcterms:created>
  <dcterms:modified xsi:type="dcterms:W3CDTF">2020-11-21T15:03:51Z</dcterms:modified>
</cp:coreProperties>
</file>