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569504"/>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Проблемные обстоятельства </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6335AA5-0A61-43D5-AB60-0939236AC2B8}"/>
              </a:ext>
            </a:extLst>
          </p:cNvPr>
          <p:cNvSpPr txBox="1"/>
          <p:nvPr/>
        </p:nvSpPr>
        <p:spPr>
          <a:xfrm>
            <a:off x="-12826" y="1154893"/>
            <a:ext cx="12204826" cy="4401205"/>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Адекватность относительна и носит ситуационный и временной характеры. Поэтому изначально делается акцент не столько на обеспечении априорной адекватности, сколько на проработке подходов по корректированию начальных моделей по результатам активного взаимодействия объекта, устройства управления, среды и человека в процессе функционирования сложных объектов. </a:t>
            </a:r>
          </a:p>
          <a:p>
            <a:pPr indent="457200" algn="just"/>
            <a:r>
              <a:rPr lang="ru-RU" sz="2000" dirty="0">
                <a:effectLst/>
                <a:latin typeface="Times New Roman" panose="02020603050405020304" pitchFamily="18" charset="0"/>
                <a:ea typeface="Times New Roman" panose="02020603050405020304" pitchFamily="18" charset="0"/>
              </a:rPr>
              <a:t>Не исключаются и возможности оценивания результатов </a:t>
            </a:r>
            <a:r>
              <a:rPr lang="ru-RU" sz="2000" i="1" dirty="0">
                <a:effectLst/>
                <a:latin typeface="Times New Roman" panose="02020603050405020304" pitchFamily="18" charset="0"/>
                <a:ea typeface="Times New Roman" panose="02020603050405020304" pitchFamily="18" charset="0"/>
              </a:rPr>
              <a:t>по тенденциям их изменения при различных степенях адекватности</a:t>
            </a:r>
            <a:r>
              <a:rPr lang="ru-RU" sz="2000" dirty="0">
                <a:effectLst/>
                <a:latin typeface="Times New Roman" panose="02020603050405020304" pitchFamily="18" charset="0"/>
                <a:ea typeface="Times New Roman" panose="02020603050405020304" pitchFamily="18" charset="0"/>
              </a:rPr>
              <a:t>, что в настоящее время можно отнести к наиболее реальному взгляду на обстоятельства, обуславливающие, определяющие и сопутствующие процессам управления.</a:t>
            </a:r>
          </a:p>
          <a:p>
            <a:pPr indent="457200" algn="just"/>
            <a:r>
              <a:rPr lang="ru-RU" sz="2000" dirty="0">
                <a:effectLst/>
                <a:latin typeface="Times New Roman" panose="02020603050405020304" pitchFamily="18" charset="0"/>
                <a:ea typeface="Times New Roman" panose="02020603050405020304" pitchFamily="18" charset="0"/>
              </a:rPr>
              <a:t>Поскольку реальное управление невозможно без учёта качества функционирования, то любые причины, ведущие к нарушению конкретных процедур оценки, безусловно, будут также квалифицироваться как проблемные, конфликтные или сложные ситуации. </a:t>
            </a:r>
          </a:p>
          <a:p>
            <a:pPr indent="457200" algn="just"/>
            <a:r>
              <a:rPr lang="ru-RU" sz="2000" dirty="0">
                <a:effectLst/>
                <a:latin typeface="Times New Roman" panose="02020603050405020304" pitchFamily="18" charset="0"/>
                <a:ea typeface="Times New Roman" panose="02020603050405020304" pitchFamily="18" charset="0"/>
              </a:rPr>
              <a:t>Сложный объект или сложная организационно-техническая (организационно-производственная) система - это конкретное материальное образование, буквально скомпонованное из инженерных и интеллектуальных объектов, охваченных разнообразными контурами управления (включая </a:t>
            </a:r>
            <a:r>
              <a:rPr lang="ru-RU" sz="2000" i="1" dirty="0">
                <a:effectLst/>
                <a:latin typeface="Times New Roman" panose="02020603050405020304" pitchFamily="18" charset="0"/>
                <a:ea typeface="Times New Roman" panose="02020603050405020304" pitchFamily="18" charset="0"/>
              </a:rPr>
              <a:t>организационную структуру</a:t>
            </a:r>
            <a:r>
              <a:rPr lang="ru-RU" sz="2000" dirty="0">
                <a:effectLst/>
                <a:latin typeface="Times New Roman" panose="02020603050405020304" pitchFamily="18" charset="0"/>
                <a:ea typeface="Times New Roman" panose="02020603050405020304" pitchFamily="18" charset="0"/>
              </a:rPr>
              <a:t>), по сути обеспечивающими его требуемое функционирование. </a:t>
            </a:r>
          </a:p>
        </p:txBody>
      </p:sp>
    </p:spTree>
    <p:extLst>
      <p:ext uri="{BB962C8B-B14F-4D97-AF65-F5344CB8AC3E}">
        <p14:creationId xmlns:p14="http://schemas.microsoft.com/office/powerpoint/2010/main" val="116450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EB66E5A-260F-41EC-9536-9B80113BEE34}"/>
              </a:ext>
            </a:extLst>
          </p:cNvPr>
          <p:cNvSpPr txBox="1"/>
          <p:nvPr/>
        </p:nvSpPr>
        <p:spPr>
          <a:xfrm>
            <a:off x="0" y="1079770"/>
            <a:ext cx="12192000" cy="532453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Сложная система как материальное образование характеризуется (выражается) многообразием своих измеренных (зафиксированных) вещественных, энергетических или информационных характеристик (ВЭО составляющих, показателей или параметров), используемых для непосредственного формирования управляющих воздействий или для наблюдения за процессами функционирования. </a:t>
            </a:r>
          </a:p>
          <a:p>
            <a:pPr indent="450000" algn="just"/>
            <a:r>
              <a:rPr lang="ru-RU" sz="2000" dirty="0">
                <a:effectLst/>
                <a:latin typeface="Times New Roman" panose="02020603050405020304" pitchFamily="18" charset="0"/>
                <a:ea typeface="Times New Roman" panose="02020603050405020304" pitchFamily="18" charset="0"/>
              </a:rPr>
              <a:t>ВЭО сложной системы – это тот материал, на котором и благодаря которому формируются образы системы в сознании человека, а также соответствующее понимание текущей ситуации и перспективной обстановки. Текущие и ожидаемые образы функционирования сложной системы и, в целом, всё понимание о функционировании связано и формируется именно фиксируемым ВЭО-многообразием характеристик сложного объекта. В этом состоит важная функция собственно сложной системы как организационно-технического объекта. </a:t>
            </a:r>
          </a:p>
          <a:p>
            <a:pPr indent="450000" algn="just"/>
            <a:r>
              <a:rPr lang="ru-RU" sz="2000" dirty="0">
                <a:effectLst/>
                <a:latin typeface="Times New Roman" panose="02020603050405020304" pitchFamily="18" charset="0"/>
                <a:ea typeface="Times New Roman" panose="02020603050405020304" pitchFamily="18" charset="0"/>
              </a:rPr>
              <a:t>Но сложная система существует не только в представлениях человека. Она является объективной реальностью и демонстрирует объективное существование «в пространстве и времени» своими конкретно изменяющимися ВЭО характеристиками. Воспринимая своих «партнёров» по функционированию, то есть регистрируя их ВЭО-характеристики, сложная система не может не иметь возможностей регистрировать изменения своих показателей и характеристик. Она может фиксировать и оценивать свои текущие или накопленные изменения независимо от человека при формальном представлении критериев оценки или определенном формализме процессов формирования самих критериев. </a:t>
            </a:r>
          </a:p>
        </p:txBody>
      </p:sp>
    </p:spTree>
    <p:extLst>
      <p:ext uri="{BB962C8B-B14F-4D97-AF65-F5344CB8AC3E}">
        <p14:creationId xmlns:p14="http://schemas.microsoft.com/office/powerpoint/2010/main" val="99693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E99F894-10E0-43E0-8EE3-E11469AB317B}"/>
              </a:ext>
            </a:extLst>
          </p:cNvPr>
          <p:cNvSpPr txBox="1"/>
          <p:nvPr/>
        </p:nvSpPr>
        <p:spPr>
          <a:xfrm>
            <a:off x="-12826" y="1154894"/>
            <a:ext cx="12204826" cy="4708981"/>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Несомненно, все ситуации, которым характерны расхождения или неудовлетворение критериев, могут восприниматься системой управления сложного объекта как конфликтные, проблемные или сложные обстоятельства. </a:t>
            </a:r>
          </a:p>
          <a:p>
            <a:pPr indent="457200" algn="just"/>
            <a:r>
              <a:rPr lang="ru-RU" sz="2000" dirty="0">
                <a:effectLst/>
                <a:latin typeface="Times New Roman" panose="02020603050405020304" pitchFamily="18" charset="0"/>
                <a:ea typeface="Times New Roman" panose="02020603050405020304" pitchFamily="18" charset="0"/>
              </a:rPr>
              <a:t>Особую роль в формировании представлений о сложных ситуациях играет среда. Как указывал У.Р. Эшби, важно уметь отделить (отграничить) систему от среды, с которой взаимодействует система. Среда – это: 1) совокупность всех объектов, изменение свойств у которых влияет на систему, а также тех объектов, чьи свойства меняются в результате поведения системы; 2) то особое окружение системы, в котором сама система является только элементом или частью этого окружения. В свою очередь, каждый элемент системы является окружением (системой) для систем более низкого порядка и т.д. В разных условиях среда может проявлять (представлять, выражать) себя по-разному, взаимодействуя с объектом в виде своих «моделей» </a:t>
            </a:r>
            <a:r>
              <a:rPr lang="ru-RU" sz="2000" i="1" dirty="0">
                <a:effectLst/>
                <a:latin typeface="Times New Roman" panose="02020603050405020304" pitchFamily="18" charset="0"/>
                <a:ea typeface="Times New Roman" panose="02020603050405020304" pitchFamily="18" charset="0"/>
              </a:rPr>
              <a:t>- некоторых локально-организованных сред</a:t>
            </a:r>
            <a:r>
              <a:rPr lang="ru-RU" sz="2000" dirty="0">
                <a:effectLst/>
                <a:latin typeface="Times New Roman" panose="02020603050405020304" pitchFamily="18" charset="0"/>
                <a:ea typeface="Times New Roman" panose="02020603050405020304" pitchFamily="18" charset="0"/>
              </a:rPr>
              <a:t>.</a:t>
            </a:r>
          </a:p>
          <a:p>
            <a:pPr indent="457200" algn="just"/>
            <a:r>
              <a:rPr lang="ru-RU" sz="2000" dirty="0">
                <a:effectLst/>
                <a:latin typeface="Times New Roman" panose="02020603050405020304" pitchFamily="18" charset="0"/>
                <a:ea typeface="Times New Roman" panose="02020603050405020304" pitchFamily="18" charset="0"/>
              </a:rPr>
              <a:t>Явно или неявно, навязывая системе </a:t>
            </a:r>
            <a:r>
              <a:rPr lang="ru-RU" sz="2000" i="1" dirty="0">
                <a:effectLst/>
                <a:latin typeface="Times New Roman" panose="02020603050405020304" pitchFamily="18" charset="0"/>
                <a:ea typeface="Times New Roman" panose="02020603050405020304" pitchFamily="18" charset="0"/>
              </a:rPr>
              <a:t>свой ритм</a:t>
            </a:r>
            <a:r>
              <a:rPr lang="ru-RU" sz="2000" dirty="0">
                <a:effectLst/>
                <a:latin typeface="Times New Roman" panose="02020603050405020304" pitchFamily="18" charset="0"/>
                <a:ea typeface="Times New Roman" panose="02020603050405020304" pitchFamily="18" charset="0"/>
              </a:rPr>
              <a:t> функционирования, среда навязывает и </a:t>
            </a:r>
            <a:r>
              <a:rPr lang="ru-RU" sz="2000" i="1" dirty="0">
                <a:effectLst/>
                <a:latin typeface="Times New Roman" panose="02020603050405020304" pitchFamily="18" charset="0"/>
                <a:ea typeface="Times New Roman" panose="02020603050405020304" pitchFamily="18" charset="0"/>
              </a:rPr>
              <a:t>свои</a:t>
            </a:r>
            <a:r>
              <a:rPr lang="ru-RU" sz="2000" dirty="0">
                <a:effectLst/>
                <a:latin typeface="Times New Roman" panose="02020603050405020304" pitchFamily="18" charset="0"/>
                <a:ea typeface="Times New Roman" panose="02020603050405020304" pitchFamily="18" charset="0"/>
              </a:rPr>
              <a:t> характерности взаимодействия, </a:t>
            </a:r>
            <a:r>
              <a:rPr lang="ru-RU" sz="2000" i="1" dirty="0">
                <a:effectLst/>
                <a:latin typeface="Times New Roman" panose="02020603050405020304" pitchFamily="18" charset="0"/>
                <a:ea typeface="Times New Roman" panose="02020603050405020304" pitchFamily="18" charset="0"/>
              </a:rPr>
              <a:t>свои</a:t>
            </a:r>
            <a:r>
              <a:rPr lang="ru-RU" sz="2000" dirty="0">
                <a:effectLst/>
                <a:latin typeface="Times New Roman" panose="02020603050405020304" pitchFamily="18" charset="0"/>
                <a:ea typeface="Times New Roman" panose="02020603050405020304" pitchFamily="18" charset="0"/>
              </a:rPr>
              <a:t> критерии оценки качества результатов деятельности системы, например, в виде поощрений и наказаний, </a:t>
            </a:r>
            <a:r>
              <a:rPr lang="ru-RU" sz="2000" i="1" dirty="0">
                <a:effectLst/>
                <a:latin typeface="Times New Roman" panose="02020603050405020304" pitchFamily="18" charset="0"/>
                <a:ea typeface="Times New Roman" panose="02020603050405020304" pitchFamily="18" charset="0"/>
              </a:rPr>
              <a:t>деструктуризации и развития</a:t>
            </a:r>
            <a:r>
              <a:rPr lang="ru-RU" sz="2000" dirty="0">
                <a:effectLst/>
                <a:latin typeface="Times New Roman" panose="02020603050405020304" pitchFamily="18" charset="0"/>
                <a:ea typeface="Times New Roman" panose="02020603050405020304" pitchFamily="18" charset="0"/>
              </a:rPr>
              <a:t>. В этом состоит ключевой момент обеспечения протокола общения среды и системы в ней в течение её деятельности и развития (в среде).</a:t>
            </a:r>
          </a:p>
        </p:txBody>
      </p:sp>
    </p:spTree>
    <p:extLst>
      <p:ext uri="{BB962C8B-B14F-4D97-AF65-F5344CB8AC3E}">
        <p14:creationId xmlns:p14="http://schemas.microsoft.com/office/powerpoint/2010/main" val="260624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647BDD0-C4E9-46E7-B61D-8B22441163D3}"/>
              </a:ext>
            </a:extLst>
          </p:cNvPr>
          <p:cNvSpPr txBox="1"/>
          <p:nvPr/>
        </p:nvSpPr>
        <p:spPr>
          <a:xfrm>
            <a:off x="0" y="1154894"/>
            <a:ext cx="12192000" cy="4708981"/>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Любая спроектированная (рукотворная) система относится к локально-организованным объектам не столько ввиду ограниченности её структуры, сколько в виду ограниченности реализованных возможностей чувствования внешнего мира и самой себя: конечное число датчиков, исполнительных механизмов, локальных регуляторов, физически ограниченные возможности любых устройств управления (по быстродействию, мощности, ресурсам), конечное число «запрограммированных» критериев оценки чего-либо и пр. </a:t>
            </a:r>
          </a:p>
          <a:p>
            <a:pPr indent="457200" algn="just"/>
            <a:r>
              <a:rPr lang="ru-RU" sz="2000" dirty="0">
                <a:effectLst/>
                <a:latin typeface="Times New Roman" panose="02020603050405020304" pitchFamily="18" charset="0"/>
                <a:ea typeface="Times New Roman" panose="02020603050405020304" pitchFamily="18" charset="0"/>
              </a:rPr>
              <a:t>Могущество абсолютно дезорганизованной среды (космоса, эфира, природы) над системой (в том числе и человеком) и над другими локально организованными объектами неоспоримо, возможно, в силу наличия у нее «бесконечного числа степеней свободы» Взаимодействие объекта с внешней средой (другими более или менее локально организованными объектами) в любом случае будет предполагать взаимообусловленный обмен воздействиями. Среда способна в полной мере воспринять, распознать (почувствовать) и реагировать на воздействия объекта. Объект не в состоянии полностью и воспринять и «понять» множество различных воздействий среды в силу своей </a:t>
            </a:r>
            <a:r>
              <a:rPr lang="ru-RU" sz="2000" i="1" dirty="0">
                <a:effectLst/>
                <a:latin typeface="Times New Roman" panose="02020603050405020304" pitchFamily="18" charset="0"/>
                <a:ea typeface="Times New Roman" panose="02020603050405020304" pitchFamily="18" charset="0"/>
              </a:rPr>
              <a:t>локальной организованности</a:t>
            </a:r>
            <a:r>
              <a:rPr lang="ru-RU" sz="2000" dirty="0">
                <a:effectLst/>
                <a:latin typeface="Times New Roman" panose="02020603050405020304" pitchFamily="18" charset="0"/>
                <a:ea typeface="Times New Roman" panose="02020603050405020304" pitchFamily="18" charset="0"/>
              </a:rPr>
              <a:t> – наличия в нём меньшего числа степеней свободы. Объект может понимать их как одно возмущение и отвечать неадекватно на адекватные, в целом, реакции среды.</a:t>
            </a:r>
          </a:p>
        </p:txBody>
      </p:sp>
    </p:spTree>
    <p:extLst>
      <p:ext uri="{BB962C8B-B14F-4D97-AF65-F5344CB8AC3E}">
        <p14:creationId xmlns:p14="http://schemas.microsoft.com/office/powerpoint/2010/main" val="45530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431308D-BF64-4176-BDE2-56805DB9C647}"/>
              </a:ext>
            </a:extLst>
          </p:cNvPr>
          <p:cNvSpPr txBox="1"/>
          <p:nvPr/>
        </p:nvSpPr>
        <p:spPr>
          <a:xfrm>
            <a:off x="0" y="1154894"/>
            <a:ext cx="12091481" cy="4093428"/>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Конфликт между локально организованными объектами и средой неизбежен. Но, возможно, именно </a:t>
            </a:r>
            <a:r>
              <a:rPr lang="ru-RU" sz="2000" i="1" dirty="0">
                <a:effectLst/>
                <a:latin typeface="Times New Roman" panose="02020603050405020304" pitchFamily="18" charset="0"/>
                <a:ea typeface="Times New Roman" panose="02020603050405020304" pitchFamily="18" charset="0"/>
              </a:rPr>
              <a:t>конфликт - основа стратегий взаимодействия объекта и среды</a:t>
            </a:r>
            <a:r>
              <a:rPr lang="ru-RU" sz="2000" dirty="0">
                <a:effectLst/>
                <a:latin typeface="Times New Roman" panose="02020603050405020304" pitchFamily="18" charset="0"/>
                <a:ea typeface="Times New Roman" panose="02020603050405020304" pitchFamily="18" charset="0"/>
              </a:rPr>
              <a:t>. Он заставляет среду искать варианты воздействий на объект для достижения своих целей от </a:t>
            </a:r>
            <a:r>
              <a:rPr lang="ru-RU" sz="2000" i="1" dirty="0">
                <a:effectLst/>
                <a:latin typeface="Times New Roman" panose="02020603050405020304" pitchFamily="18" charset="0"/>
                <a:ea typeface="Times New Roman" panose="02020603050405020304" pitchFamily="18" charset="0"/>
              </a:rPr>
              <a:t>ликвидации объекта</a:t>
            </a:r>
            <a:r>
              <a:rPr lang="ru-RU" sz="2000" dirty="0">
                <a:effectLst/>
                <a:latin typeface="Times New Roman" panose="02020603050405020304" pitchFamily="18" charset="0"/>
                <a:ea typeface="Times New Roman" panose="02020603050405020304" pitchFamily="18" charset="0"/>
              </a:rPr>
              <a:t> до </a:t>
            </a:r>
            <a:r>
              <a:rPr lang="ru-RU" sz="2000" i="1" dirty="0">
                <a:effectLst/>
                <a:latin typeface="Times New Roman" panose="02020603050405020304" pitchFamily="18" charset="0"/>
                <a:ea typeface="Times New Roman" panose="02020603050405020304" pitchFamily="18" charset="0"/>
              </a:rPr>
              <a:t>определенного использования объекта</a:t>
            </a:r>
            <a:r>
              <a:rPr lang="ru-RU" sz="2000" dirty="0">
                <a:effectLst/>
                <a:latin typeface="Times New Roman" panose="02020603050405020304" pitchFamily="18" charset="0"/>
                <a:ea typeface="Times New Roman" panose="02020603050405020304" pitchFamily="18" charset="0"/>
              </a:rPr>
              <a:t> (как его прогрессивного развития). Ведущая роль в конфликте принадлежит внешней среде. </a:t>
            </a:r>
            <a:r>
              <a:rPr lang="ru-RU" sz="2000" i="1" dirty="0">
                <a:effectLst/>
                <a:latin typeface="Times New Roman" panose="02020603050405020304" pitchFamily="18" charset="0"/>
                <a:ea typeface="Times New Roman" panose="02020603050405020304" pitchFamily="18" charset="0"/>
              </a:rPr>
              <a:t>Функционирование </a:t>
            </a:r>
            <a:r>
              <a:rPr lang="ru-RU" sz="2000" dirty="0">
                <a:effectLst/>
                <a:latin typeface="Times New Roman" panose="02020603050405020304" pitchFamily="18" charset="0"/>
                <a:ea typeface="Times New Roman" panose="02020603050405020304" pitchFamily="18" charset="0"/>
              </a:rPr>
              <a:t>объекта в среде как комплекса удачного или неудачного его реагирования на воздействия среды и обусловлено, вероятнее  всего, целевыми функциями, определяемыми </a:t>
            </a:r>
          </a:p>
          <a:p>
            <a:pPr indent="457200" algn="just"/>
            <a:r>
              <a:rPr lang="ru-RU" sz="2000" dirty="0">
                <a:effectLst/>
                <a:latin typeface="Times New Roman" panose="02020603050405020304" pitchFamily="18" charset="0"/>
                <a:ea typeface="Times New Roman" panose="02020603050405020304" pitchFamily="18" charset="0"/>
              </a:rPr>
              <a:t>самой средой. При </a:t>
            </a:r>
            <a:r>
              <a:rPr lang="ru-RU" sz="2000" i="1" dirty="0">
                <a:effectLst/>
                <a:latin typeface="Times New Roman" panose="02020603050405020304" pitchFamily="18" charset="0"/>
                <a:ea typeface="Times New Roman" panose="02020603050405020304" pitchFamily="18" charset="0"/>
              </a:rPr>
              <a:t>неправильном </a:t>
            </a:r>
            <a:r>
              <a:rPr lang="ru-RU" sz="2000" dirty="0">
                <a:effectLst/>
                <a:latin typeface="Times New Roman" panose="02020603050405020304" pitchFamily="18" charset="0"/>
                <a:ea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rPr>
              <a:t>нереальном</a:t>
            </a:r>
            <a:r>
              <a:rPr lang="ru-RU" sz="2000" dirty="0">
                <a:effectLst/>
                <a:latin typeface="Times New Roman" panose="02020603050405020304" pitchFamily="18" charset="0"/>
                <a:ea typeface="Times New Roman" panose="02020603050405020304" pitchFamily="18" charset="0"/>
              </a:rPr>
              <a:t>, неестественном) </a:t>
            </a:r>
            <a:r>
              <a:rPr lang="ru-RU" sz="2000" i="1" dirty="0">
                <a:effectLst/>
                <a:latin typeface="Times New Roman" panose="02020603050405020304" pitchFamily="18" charset="0"/>
                <a:ea typeface="Times New Roman" panose="02020603050405020304" pitchFamily="18" charset="0"/>
              </a:rPr>
              <a:t>понимании</a:t>
            </a:r>
            <a:r>
              <a:rPr lang="ru-RU" sz="2000" dirty="0">
                <a:effectLst/>
                <a:latin typeface="Times New Roman" panose="02020603050405020304" pitchFamily="18" charset="0"/>
                <a:ea typeface="Times New Roman" panose="02020603050405020304" pitchFamily="18" charset="0"/>
              </a:rPr>
              <a:t> объектом критериев качества, предоставляемых ему средой, его </a:t>
            </a:r>
            <a:r>
              <a:rPr lang="ru-RU" sz="2000" i="1" dirty="0">
                <a:effectLst/>
                <a:latin typeface="Times New Roman" panose="02020603050405020304" pitchFamily="18" charset="0"/>
                <a:ea typeface="Times New Roman" panose="02020603050405020304" pitchFamily="18" charset="0"/>
              </a:rPr>
              <a:t>жизнедеятельность</a:t>
            </a:r>
            <a:r>
              <a:rPr lang="ru-RU" sz="2000" dirty="0">
                <a:effectLst/>
                <a:latin typeface="Times New Roman" panose="02020603050405020304" pitchFamily="18" charset="0"/>
                <a:ea typeface="Times New Roman" panose="02020603050405020304" pitchFamily="18" charset="0"/>
              </a:rPr>
              <a:t> в среде обречена по ряду объективных причин: </a:t>
            </a:r>
          </a:p>
          <a:p>
            <a:pPr indent="457200" algn="just"/>
            <a:r>
              <a:rPr lang="ru-RU" sz="2000" dirty="0">
                <a:effectLst/>
                <a:latin typeface="Times New Roman" panose="02020603050405020304" pitchFamily="18" charset="0"/>
                <a:ea typeface="Times New Roman" panose="02020603050405020304" pitchFamily="18" charset="0"/>
              </a:rPr>
              <a:t>- отсутствия близости к адекватности взаимных реакций,</a:t>
            </a:r>
          </a:p>
          <a:p>
            <a:pPr indent="457200" algn="just"/>
            <a:r>
              <a:rPr lang="ru-RU" sz="2000" dirty="0">
                <a:effectLst/>
                <a:latin typeface="Times New Roman" panose="02020603050405020304" pitchFamily="18" charset="0"/>
                <a:ea typeface="Times New Roman" panose="02020603050405020304" pitchFamily="18" charset="0"/>
              </a:rPr>
              <a:t>- невозможности организации процессов взаимного приспособления,</a:t>
            </a:r>
          </a:p>
          <a:p>
            <a:pPr indent="457200" algn="just"/>
            <a:r>
              <a:rPr lang="ru-RU" sz="2000" dirty="0">
                <a:effectLst/>
                <a:latin typeface="Times New Roman" panose="02020603050405020304" pitchFamily="18" charset="0"/>
                <a:ea typeface="Times New Roman" panose="02020603050405020304" pitchFamily="18" charset="0"/>
              </a:rPr>
              <a:t>- недостижимости совместимости с непрогнозируемой средой.</a:t>
            </a:r>
          </a:p>
          <a:p>
            <a:pPr indent="457200" algn="just"/>
            <a:r>
              <a:rPr lang="ru-RU" sz="2000" dirty="0">
                <a:effectLst/>
                <a:latin typeface="Times New Roman" panose="02020603050405020304" pitchFamily="18" charset="0"/>
                <a:ea typeface="Times New Roman" panose="02020603050405020304" pitchFamily="18" charset="0"/>
              </a:rPr>
              <a:t>В общем, исходя из того, что основу возможностей оценки сложных ситуаций составляют представления о локально организованной среде, можно сказать следующее.</a:t>
            </a:r>
          </a:p>
        </p:txBody>
      </p:sp>
    </p:spTree>
    <p:extLst>
      <p:ext uri="{BB962C8B-B14F-4D97-AF65-F5344CB8AC3E}">
        <p14:creationId xmlns:p14="http://schemas.microsoft.com/office/powerpoint/2010/main" val="285738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6249B51-471C-4D4B-9B86-6ECB8176EBB6}"/>
              </a:ext>
            </a:extLst>
          </p:cNvPr>
          <p:cNvSpPr txBox="1"/>
          <p:nvPr/>
        </p:nvSpPr>
        <p:spPr>
          <a:xfrm>
            <a:off x="413498" y="1521183"/>
            <a:ext cx="11352178" cy="4524315"/>
          </a:xfrm>
          <a:prstGeom prst="rect">
            <a:avLst/>
          </a:prstGeom>
          <a:noFill/>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Сложная (проблемная, конфликтная) ситуация – это такое положение, при котором разрушаются взаимообусловленные, априорно установленные, априорно ожидаемые, (априорно) возможные, словом, привычные (заранее или на текущий момент) для системы (и человека в ней) связи и отношения </a:t>
            </a:r>
            <a:r>
              <a:rPr lang="ru-RU" sz="2400" i="1" dirty="0">
                <a:effectLst/>
                <a:latin typeface="Times New Roman" panose="02020603050405020304" pitchFamily="18" charset="0"/>
                <a:ea typeface="Times New Roman" panose="02020603050405020304" pitchFamily="18" charset="0"/>
              </a:rPr>
              <a:t>между объектом (сложной системой) и его локально организованной средой</a:t>
            </a:r>
            <a:r>
              <a:rPr lang="ru-RU" sz="2400" dirty="0">
                <a:effectLst/>
                <a:latin typeface="Times New Roman" panose="02020603050405020304" pitchFamily="18" charset="0"/>
                <a:ea typeface="Times New Roman" panose="02020603050405020304" pitchFamily="18" charset="0"/>
              </a:rPr>
              <a:t>. </a:t>
            </a:r>
          </a:p>
          <a:p>
            <a:pPr indent="457200" algn="just"/>
            <a:r>
              <a:rPr lang="ru-RU" sz="2400" dirty="0">
                <a:effectLst/>
                <a:latin typeface="Times New Roman" panose="02020603050405020304" pitchFamily="18" charset="0"/>
                <a:ea typeface="Times New Roman" panose="02020603050405020304" pitchFamily="18" charset="0"/>
              </a:rPr>
              <a:t>В частности, это нарушает сложившиеся представления о соответствии целей функционирования системы (объекта) средствам достижения и используемому методу управления (методу организации процессов принятия решений). Это и ведет к возникновению так называемых нештатных (сложных, конфликтных, проблемных) ситуаций и является веской причиной возможного перехода к новым представлениям о функционировании объекта с последующим переходом к использованию (человеком) других методов управления.</a:t>
            </a:r>
          </a:p>
        </p:txBody>
      </p:sp>
    </p:spTree>
    <p:extLst>
      <p:ext uri="{BB962C8B-B14F-4D97-AF65-F5344CB8AC3E}">
        <p14:creationId xmlns:p14="http://schemas.microsoft.com/office/powerpoint/2010/main" val="1695467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F9AB625-E91D-40C5-BB1A-28EB378C0916}"/>
              </a:ext>
            </a:extLst>
          </p:cNvPr>
          <p:cNvSpPr txBox="1"/>
          <p:nvPr/>
        </p:nvSpPr>
        <p:spPr>
          <a:xfrm>
            <a:off x="0" y="1154893"/>
            <a:ext cx="12192000" cy="5755422"/>
          </a:xfrm>
          <a:prstGeom prst="rect">
            <a:avLst/>
          </a:prstGeom>
          <a:noFill/>
        </p:spPr>
        <p:txBody>
          <a:bodyPr wrap="square">
            <a:spAutoFit/>
          </a:bodyPr>
          <a:lstStyle/>
          <a:p>
            <a:pPr indent="457200" algn="ctr"/>
            <a:r>
              <a:rPr lang="ru-RU" sz="2800" b="1" dirty="0">
                <a:effectLst/>
                <a:latin typeface="Times New Roman" panose="02020603050405020304" pitchFamily="18" charset="0"/>
                <a:ea typeface="Times New Roman" panose="02020603050405020304" pitchFamily="18" charset="0"/>
              </a:rPr>
              <a:t>Роль опыта в разрешении проблемных ситуаций</a:t>
            </a:r>
          </a:p>
          <a:p>
            <a:pPr indent="457200" algn="ct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Поскольку жизнедеятельность сложной системы в конечном итоге подконтрольна (подчиняется, следует, согласуется) некоему мысленному «плану» человека как её организатора, то он всегда (или почти всегда) является (или должен являться) также и «истиной в последней инстанции» по разрешению любых сложных вопросов её функционирования. </a:t>
            </a:r>
          </a:p>
          <a:p>
            <a:pPr indent="457200" algn="just"/>
            <a:r>
              <a:rPr lang="ru-RU" sz="2000" dirty="0">
                <a:effectLst/>
                <a:latin typeface="Times New Roman" panose="02020603050405020304" pitchFamily="18" charset="0"/>
                <a:ea typeface="Times New Roman" panose="02020603050405020304" pitchFamily="18" charset="0"/>
              </a:rPr>
              <a:t>Учитывая </a:t>
            </a:r>
            <a:r>
              <a:rPr lang="ru-RU" sz="2000" i="1" dirty="0">
                <a:effectLst/>
                <a:latin typeface="Times New Roman" panose="02020603050405020304" pitchFamily="18" charset="0"/>
                <a:ea typeface="Times New Roman" panose="02020603050405020304" pitchFamily="18" charset="0"/>
              </a:rPr>
              <a:t>существенную</a:t>
            </a:r>
            <a:r>
              <a:rPr lang="ru-RU" sz="2000" dirty="0">
                <a:effectLst/>
                <a:latin typeface="Times New Roman" panose="02020603050405020304" pitchFamily="18" charset="0"/>
                <a:ea typeface="Times New Roman" panose="02020603050405020304" pitchFamily="18" charset="0"/>
              </a:rPr>
              <a:t> роль среды в деятельности сложной системы, есть много оснований полагать, что организаторская функция человека во многом обуславливается факторами среды, влияющими на функционирование системы. Такая обусловленность может выражаться, несомненно, по-разному. Нам представляется наиболее важной формой такого выражения процесс формирования соответствующего </a:t>
            </a:r>
            <a:r>
              <a:rPr lang="ru-RU" sz="2000" i="1" dirty="0" err="1">
                <a:effectLst/>
                <a:latin typeface="Times New Roman" panose="02020603050405020304" pitchFamily="18" charset="0"/>
                <a:ea typeface="Times New Roman" panose="02020603050405020304" pitchFamily="18" charset="0"/>
              </a:rPr>
              <a:t>целеположения</a:t>
            </a:r>
            <a:r>
              <a:rPr lang="ru-RU" sz="2000" dirty="0">
                <a:effectLst/>
                <a:latin typeface="Times New Roman" panose="02020603050405020304" pitchFamily="18" charset="0"/>
                <a:ea typeface="Times New Roman" panose="02020603050405020304" pitchFamily="18" charset="0"/>
              </a:rPr>
              <a:t> человека, ориентирующего и направляющего его, прежде всего, на:</a:t>
            </a:r>
          </a:p>
          <a:p>
            <a:pPr indent="457200" algn="just"/>
            <a:r>
              <a:rPr lang="ru-RU" sz="2000" dirty="0">
                <a:effectLst/>
                <a:latin typeface="Times New Roman" panose="02020603050405020304" pitchFamily="18" charset="0"/>
                <a:ea typeface="Times New Roman" panose="02020603050405020304" pitchFamily="18" charset="0"/>
              </a:rPr>
              <a:t>- восприятие от внешней среды новых знаний (сведений, их структуры) как реакции на воздействия локально организованного объекта (сложной системы), </a:t>
            </a:r>
          </a:p>
          <a:p>
            <a:pPr indent="457200" algn="just"/>
            <a:r>
              <a:rPr lang="ru-RU" sz="2000" dirty="0">
                <a:effectLst/>
                <a:latin typeface="Times New Roman" panose="02020603050405020304" pitchFamily="18" charset="0"/>
                <a:ea typeface="Times New Roman" panose="02020603050405020304" pitchFamily="18" charset="0"/>
              </a:rPr>
              <a:t>- пополнение и уточнение этих знаний в требуемой временной и пространственной организованности и установление методологических границ по использованию этих знаний для регулирования деятельности сложной системы,</a:t>
            </a:r>
          </a:p>
          <a:p>
            <a:pPr indent="457200" algn="just"/>
            <a:r>
              <a:rPr lang="ru-RU" sz="2000" dirty="0">
                <a:effectLst/>
                <a:latin typeface="Times New Roman" panose="02020603050405020304" pitchFamily="18" charset="0"/>
                <a:ea typeface="Times New Roman" panose="02020603050405020304" pitchFamily="18" charset="0"/>
              </a:rPr>
              <a:t>- проведение экспертных оценок полученных знаний по степени узнаваемости (близости) и степени аналогичности реакций среды. </a:t>
            </a:r>
          </a:p>
        </p:txBody>
      </p:sp>
    </p:spTree>
    <p:extLst>
      <p:ext uri="{BB962C8B-B14F-4D97-AF65-F5344CB8AC3E}">
        <p14:creationId xmlns:p14="http://schemas.microsoft.com/office/powerpoint/2010/main" val="365194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4978614-03E8-4B3A-A329-88D9DB2AA1B4}"/>
              </a:ext>
            </a:extLst>
          </p:cNvPr>
          <p:cNvSpPr txBox="1"/>
          <p:nvPr/>
        </p:nvSpPr>
        <p:spPr>
          <a:xfrm>
            <a:off x="-12826" y="1154893"/>
            <a:ext cx="12204826" cy="5324535"/>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Как известно, к особенностям современных АСУ можно отнести наличие в них информационных технологий экспертного характера как </a:t>
            </a:r>
            <a:r>
              <a:rPr lang="ru-RU" sz="2000" i="1" dirty="0">
                <a:effectLst/>
                <a:latin typeface="Times New Roman" panose="02020603050405020304" pitchFamily="18" charset="0"/>
                <a:ea typeface="Times New Roman" panose="02020603050405020304" pitchFamily="18" charset="0"/>
              </a:rPr>
              <a:t>необходимого </a:t>
            </a:r>
            <a:r>
              <a:rPr lang="ru-RU" sz="2000" dirty="0">
                <a:effectLst/>
                <a:latin typeface="Times New Roman" panose="02020603050405020304" pitchFamily="18" charset="0"/>
                <a:ea typeface="Times New Roman" panose="02020603050405020304" pitchFamily="18" charset="0"/>
              </a:rPr>
              <a:t>атрибута, компоненты или средства структуры системы управления. Как того, что не только обусловлено, но и </a:t>
            </a:r>
            <a:r>
              <a:rPr lang="ru-RU" sz="2000" i="1" dirty="0">
                <a:effectLst/>
                <a:latin typeface="Times New Roman" panose="02020603050405020304" pitchFamily="18" charset="0"/>
                <a:ea typeface="Times New Roman" panose="02020603050405020304" pitchFamily="18" charset="0"/>
              </a:rPr>
              <a:t>структурно связано</a:t>
            </a:r>
            <a:r>
              <a:rPr lang="ru-RU" sz="2000" dirty="0">
                <a:effectLst/>
                <a:latin typeface="Times New Roman" panose="02020603050405020304" pitchFamily="18" charset="0"/>
                <a:ea typeface="Times New Roman" panose="02020603050405020304" pitchFamily="18" charset="0"/>
              </a:rPr>
              <a:t> с целями функционирования организационно-технической системы «АСУ – объект управления» по так называемой «</a:t>
            </a:r>
            <a:r>
              <a:rPr lang="ru-RU" sz="2000" dirty="0" err="1">
                <a:effectLst/>
                <a:latin typeface="Times New Roman" panose="02020603050405020304" pitchFamily="18" charset="0"/>
                <a:ea typeface="Times New Roman" panose="02020603050405020304" pitchFamily="18" charset="0"/>
              </a:rPr>
              <a:t>критериальной</a:t>
            </a:r>
            <a:r>
              <a:rPr lang="ru-RU" sz="2000" dirty="0">
                <a:effectLst/>
                <a:latin typeface="Times New Roman" panose="02020603050405020304" pitchFamily="18" charset="0"/>
                <a:ea typeface="Times New Roman" panose="02020603050405020304" pitchFamily="18" charset="0"/>
              </a:rPr>
              <a:t>» составляющей цели, для реализации которой, в частности, требуются подготовленные специалисты (эксперты) по оценке качества деятельности системы [рис. 7].</a:t>
            </a:r>
          </a:p>
          <a:p>
            <a:pPr indent="457200" algn="just"/>
            <a:r>
              <a:rPr lang="ru-RU" sz="2000" dirty="0">
                <a:effectLst/>
                <a:latin typeface="Times New Roman" panose="02020603050405020304" pitchFamily="18" charset="0"/>
                <a:ea typeface="Times New Roman" panose="02020603050405020304" pitchFamily="18" charset="0"/>
              </a:rPr>
              <a:t>Для подготовки человека как эксперта при организации процессов управления проводится ряд мероприятий, в частности: создаются способы подбора экспертов, создаются методики, определяющие условия для плодотворной работы и взаимодействия экспертов, исследуются и выбираются варианты классификации экспертов, совершенствуются методики постановки вопросов, исключающих двусмысленности, и создаются процедуры опроса экспертов, разрабатываются методы обработки результатов опроса экспертов, проводится автоматизация различных аспектов экспертной деятельности и т.п. Поскольку замечено, что систематически проводимые «экспертные мероприятия» в значительной мере способствуют успешному функционированию промышленного предприятия, мероприятиям по подготовке экспертов отводится важная роль не только на корпоративном уровне. Они охватывают отраслевые и государственные уровни интересов.</a:t>
            </a:r>
          </a:p>
          <a:p>
            <a:pPr indent="4572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959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5" name="Рисунок 4">
            <a:extLst>
              <a:ext uri="{FF2B5EF4-FFF2-40B4-BE49-F238E27FC236}">
                <a16:creationId xmlns:a16="http://schemas.microsoft.com/office/drawing/2014/main" id="{EED595D4-CDFB-4E9A-B732-E584B100DC19}"/>
              </a:ext>
            </a:extLst>
          </p:cNvPr>
          <p:cNvPicPr>
            <a:picLocks noChangeAspect="1"/>
          </p:cNvPicPr>
          <p:nvPr/>
        </p:nvPicPr>
        <p:blipFill>
          <a:blip r:embed="rId3"/>
          <a:stretch>
            <a:fillRect/>
          </a:stretch>
        </p:blipFill>
        <p:spPr>
          <a:xfrm>
            <a:off x="3099887" y="-1"/>
            <a:ext cx="5454833" cy="7124071"/>
          </a:xfrm>
          <a:prstGeom prst="rect">
            <a:avLst/>
          </a:prstGeom>
        </p:spPr>
      </p:pic>
    </p:spTree>
    <p:extLst>
      <p:ext uri="{BB962C8B-B14F-4D97-AF65-F5344CB8AC3E}">
        <p14:creationId xmlns:p14="http://schemas.microsoft.com/office/powerpoint/2010/main" val="289152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6D1E073-2438-4AFD-96C1-569E581D4A69}"/>
              </a:ext>
            </a:extLst>
          </p:cNvPr>
          <p:cNvSpPr txBox="1"/>
          <p:nvPr/>
        </p:nvSpPr>
        <p:spPr>
          <a:xfrm>
            <a:off x="0" y="1154895"/>
            <a:ext cx="12100560" cy="4093428"/>
          </a:xfrm>
          <a:prstGeom prst="rect">
            <a:avLst/>
          </a:prstGeom>
          <a:noFill/>
        </p:spPr>
        <p:txBody>
          <a:bodyPr wrap="square">
            <a:spAutoFit/>
          </a:bodyPr>
          <a:lstStyle/>
          <a:p>
            <a:pPr indent="457200" algn="just"/>
            <a:r>
              <a:rPr lang="ru-RU" sz="2000" dirty="0">
                <a:effectLst/>
                <a:latin typeface="Times New Roman" panose="02020603050405020304" pitchFamily="18" charset="0"/>
                <a:ea typeface="Times New Roman" panose="02020603050405020304" pitchFamily="18" charset="0"/>
              </a:rPr>
              <a:t>Однако можно утверждать, что как бы не использовался человек как эксперт в организации процессов управления, как бы не осуществлялся подбор, опрос, не выбирались методы обработки полученных при опросе данных, как бы не создавались условия работы, не совершенствовались способы постановки вопросов и автоматизации экспертной деятельности, </a:t>
            </a:r>
            <a:r>
              <a:rPr lang="ru-RU" sz="2000" i="1" dirty="0">
                <a:effectLst/>
                <a:latin typeface="Times New Roman" panose="02020603050405020304" pitchFamily="18" charset="0"/>
                <a:ea typeface="Times New Roman" panose="02020603050405020304" pitchFamily="18" charset="0"/>
              </a:rPr>
              <a:t>главной составляющей успеха экспертных технологий </a:t>
            </a:r>
            <a:r>
              <a:rPr lang="ru-RU" sz="2000" u="sng" dirty="0">
                <a:effectLst/>
                <a:latin typeface="Times New Roman" panose="02020603050405020304" pitchFamily="18" charset="0"/>
                <a:ea typeface="Times New Roman" panose="02020603050405020304" pitchFamily="18" charset="0"/>
              </a:rPr>
              <a:t>изначально</a:t>
            </a:r>
            <a:r>
              <a:rPr lang="ru-RU" sz="2000" dirty="0">
                <a:effectLst/>
                <a:latin typeface="Times New Roman" panose="02020603050405020304" pitchFamily="18" charset="0"/>
                <a:ea typeface="Times New Roman" panose="02020603050405020304" pitchFamily="18" charset="0"/>
              </a:rPr>
              <a:t> является наличие человека или коллектива, </a:t>
            </a:r>
            <a:r>
              <a:rPr lang="ru-RU" sz="2000" i="1" dirty="0">
                <a:effectLst/>
                <a:latin typeface="Times New Roman" panose="02020603050405020304" pitchFamily="18" charset="0"/>
                <a:ea typeface="Times New Roman" panose="02020603050405020304" pitchFamily="18" charset="0"/>
              </a:rPr>
              <a:t>обладающего «адекватным» объемом реальных знаний об управлении конкретным объектом</a:t>
            </a:r>
            <a:r>
              <a:rPr lang="ru-RU" sz="2000" dirty="0">
                <a:effectLst/>
                <a:latin typeface="Times New Roman" panose="02020603050405020304" pitchFamily="18" charset="0"/>
                <a:ea typeface="Times New Roman" panose="02020603050405020304" pitchFamily="18" charset="0"/>
              </a:rPr>
              <a:t>. </a:t>
            </a:r>
          </a:p>
          <a:p>
            <a:pPr indent="457200" algn="just"/>
            <a:r>
              <a:rPr lang="ru-RU" sz="2000" u="sng" dirty="0">
                <a:effectLst/>
                <a:latin typeface="Times New Roman" panose="02020603050405020304" pitchFamily="18" charset="0"/>
                <a:ea typeface="Times New Roman" panose="02020603050405020304" pitchFamily="18" charset="0"/>
              </a:rPr>
              <a:t>Реальность знаний</a:t>
            </a:r>
            <a:r>
              <a:rPr lang="ru-RU" sz="2000" dirty="0">
                <a:effectLst/>
                <a:latin typeface="Times New Roman" panose="02020603050405020304" pitchFamily="18" charset="0"/>
                <a:ea typeface="Times New Roman" panose="02020603050405020304" pitchFamily="18" charset="0"/>
              </a:rPr>
              <a:t> проявляется, прежде всего, в форме </a:t>
            </a:r>
            <a:r>
              <a:rPr lang="ru-RU" sz="2000" i="1" dirty="0">
                <a:effectLst/>
                <a:latin typeface="Times New Roman" panose="02020603050405020304" pitchFamily="18" charset="0"/>
                <a:ea typeface="Times New Roman" panose="02020603050405020304" pitchFamily="18" charset="0"/>
              </a:rPr>
              <a:t>реализованной способности:</a:t>
            </a:r>
            <a:endParaRPr lang="ru-RU" sz="2000" dirty="0">
              <a:effectLst/>
              <a:latin typeface="Times New Roman" panose="02020603050405020304" pitchFamily="18" charset="0"/>
              <a:ea typeface="Times New Roman" panose="02020603050405020304" pitchFamily="18" charset="0"/>
            </a:endParaRPr>
          </a:p>
          <a:p>
            <a:pPr indent="457200" algn="just"/>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выделения существенно важных сведений об объекте и процессе управления,</a:t>
            </a:r>
          </a:p>
          <a:p>
            <a:pPr indent="457200" algn="just"/>
            <a:r>
              <a:rPr lang="ru-RU" sz="2000" dirty="0">
                <a:effectLst/>
                <a:latin typeface="Times New Roman" panose="02020603050405020304" pitchFamily="18" charset="0"/>
                <a:ea typeface="Times New Roman" panose="02020603050405020304" pitchFamily="18" charset="0"/>
              </a:rPr>
              <a:t> - систематизации выделенных сведений,</a:t>
            </a:r>
          </a:p>
          <a:p>
            <a:pPr indent="457200" algn="just"/>
            <a:r>
              <a:rPr lang="ru-RU" sz="2000" dirty="0">
                <a:effectLst/>
                <a:latin typeface="Times New Roman" panose="02020603050405020304" pitchFamily="18" charset="0"/>
                <a:ea typeface="Times New Roman" panose="02020603050405020304" pitchFamily="18" charset="0"/>
              </a:rPr>
              <a:t>- создания совокупности сведений в их определенной организованности для их сохранения,</a:t>
            </a:r>
          </a:p>
          <a:p>
            <a:pPr indent="457200" algn="just"/>
            <a:r>
              <a:rPr lang="ru-RU" sz="2000" dirty="0">
                <a:effectLst/>
                <a:latin typeface="Times New Roman" panose="02020603050405020304" pitchFamily="18" charset="0"/>
                <a:ea typeface="Times New Roman" panose="02020603050405020304" pitchFamily="18" charset="0"/>
              </a:rPr>
              <a:t>- воспроизведения запомненного материала (сохраненных сведений) как </a:t>
            </a:r>
            <a:r>
              <a:rPr lang="ru-RU" sz="2000" b="1" i="1" dirty="0">
                <a:effectLst/>
                <a:latin typeface="Times New Roman" panose="02020603050405020304" pitchFamily="18" charset="0"/>
                <a:ea typeface="Times New Roman" panose="02020603050405020304" pitchFamily="18" charset="0"/>
              </a:rPr>
              <a:t>опыта управления</a:t>
            </a:r>
            <a:r>
              <a:rPr lang="ru-RU" sz="2000" i="1" dirty="0">
                <a:effectLst/>
                <a:latin typeface="Times New Roman" panose="02020603050405020304" pitchFamily="18" charset="0"/>
                <a:ea typeface="Times New Roman" panose="02020603050405020304" pitchFamily="18" charset="0"/>
              </a:rPr>
              <a:t> в</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конкретных производственных обстоятельствах</a:t>
            </a:r>
            <a:r>
              <a:rPr lang="ru-RU" sz="2000" dirty="0">
                <a:effectLst/>
                <a:latin typeface="Times New Roman" panose="02020603050405020304" pitchFamily="18" charset="0"/>
                <a:ea typeface="Times New Roman" panose="02020603050405020304" pitchFamily="18" charset="0"/>
              </a:rPr>
              <a:t>,</a:t>
            </a:r>
          </a:p>
          <a:p>
            <a:pPr marL="269875" indent="457200" algn="just"/>
            <a:r>
              <a:rPr lang="ru-RU" sz="2000" dirty="0">
                <a:effectLst/>
                <a:latin typeface="Times New Roman" panose="02020603050405020304" pitchFamily="18" charset="0"/>
                <a:ea typeface="Times New Roman" panose="02020603050405020304" pitchFamily="18" charset="0"/>
              </a:rPr>
              <a:t>- расширения </a:t>
            </a:r>
            <a:r>
              <a:rPr lang="ru-RU" sz="2000" i="1" dirty="0">
                <a:effectLst/>
                <a:latin typeface="Times New Roman" panose="02020603050405020304" pitchFamily="18" charset="0"/>
                <a:ea typeface="Times New Roman" panose="02020603050405020304" pitchFamily="18" charset="0"/>
              </a:rPr>
              <a:t>опыта</a:t>
            </a:r>
            <a:r>
              <a:rPr lang="ru-RU" sz="2000" dirty="0">
                <a:effectLst/>
                <a:latin typeface="Times New Roman" panose="02020603050405020304" pitchFamily="18" charset="0"/>
                <a:ea typeface="Times New Roman" panose="02020603050405020304" pitchFamily="18" charset="0"/>
              </a:rPr>
              <a:t> сведениями о текущей деятельности.</a:t>
            </a:r>
          </a:p>
        </p:txBody>
      </p:sp>
    </p:spTree>
    <p:extLst>
      <p:ext uri="{BB962C8B-B14F-4D97-AF65-F5344CB8AC3E}">
        <p14:creationId xmlns:p14="http://schemas.microsoft.com/office/powerpoint/2010/main" val="193543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0063E4FB-A955-49DD-BDE6-C3E7BBAD472E}"/>
              </a:ext>
            </a:extLst>
          </p:cNvPr>
          <p:cNvSpPr txBox="1"/>
          <p:nvPr/>
        </p:nvSpPr>
        <p:spPr>
          <a:xfrm>
            <a:off x="-12826" y="1154894"/>
            <a:ext cx="12192000" cy="5940088"/>
          </a:xfrm>
          <a:prstGeom prst="rect">
            <a:avLst/>
          </a:prstGeom>
          <a:noFill/>
        </p:spPr>
        <p:txBody>
          <a:bodyPr wrap="square">
            <a:spAutoFit/>
          </a:bodyPr>
          <a:lstStyle/>
          <a:p>
            <a:pPr indent="450000" algn="just"/>
            <a:r>
              <a:rPr lang="ru-RU" sz="1900" dirty="0">
                <a:effectLst/>
                <a:latin typeface="Times New Roman" panose="02020603050405020304" pitchFamily="18" charset="0"/>
                <a:ea typeface="Times New Roman" panose="02020603050405020304" pitchFamily="18" charset="0"/>
              </a:rPr>
              <a:t>Методика системного анализа</a:t>
            </a:r>
            <a:r>
              <a:rPr lang="ru-RU" sz="1900" b="1" dirty="0">
                <a:effectLst/>
                <a:latin typeface="Times New Roman" panose="02020603050405020304" pitchFamily="18" charset="0"/>
                <a:ea typeface="Times New Roman" panose="02020603050405020304" pitchFamily="18" charset="0"/>
              </a:rPr>
              <a:t> </a:t>
            </a:r>
            <a:r>
              <a:rPr lang="ru-RU" sz="1900" b="1" i="1" dirty="0">
                <a:effectLst/>
                <a:latin typeface="Times New Roman" panose="02020603050405020304" pitchFamily="18" charset="0"/>
                <a:ea typeface="Times New Roman" panose="02020603050405020304" pitchFamily="18" charset="0"/>
              </a:rPr>
              <a:t>– </a:t>
            </a:r>
            <a:r>
              <a:rPr lang="ru-RU" sz="1900" dirty="0">
                <a:effectLst/>
                <a:latin typeface="Times New Roman" panose="02020603050405020304" pitchFamily="18" charset="0"/>
                <a:ea typeface="Times New Roman" panose="02020603050405020304" pitchFamily="18" charset="0"/>
              </a:rPr>
              <a:t>это формулировка реальной процедуры регулирования деятельности сложной системы в конкретных условиях отклонения от нормального или типичного (в общем, требуемого) её протекания; это последовательность действий по выходу из конкретных проблемных обстоятельств; это формализованный здравый смысл для разрешения конфликтной ситуации, которая привела к нарушению процесса функционирования сложного объекта, и т.д. Поэтому можно сказать, что в основе потребности обращения к методологии системного анализа лежит содержательность понятия </a:t>
            </a:r>
            <a:r>
              <a:rPr lang="ru-RU" sz="1900" i="1" dirty="0">
                <a:effectLst/>
                <a:latin typeface="Times New Roman" panose="02020603050405020304" pitchFamily="18" charset="0"/>
                <a:ea typeface="Times New Roman" panose="02020603050405020304" pitchFamily="18" charset="0"/>
              </a:rPr>
              <a:t>проблемных</a:t>
            </a:r>
            <a:r>
              <a:rPr lang="ru-RU" sz="1900" dirty="0">
                <a:effectLst/>
                <a:latin typeface="Times New Roman" panose="02020603050405020304" pitchFamily="18" charset="0"/>
                <a:ea typeface="Times New Roman" panose="02020603050405020304" pitchFamily="18" charset="0"/>
              </a:rPr>
              <a:t> (конфликтных, сложных) </a:t>
            </a:r>
            <a:r>
              <a:rPr lang="ru-RU" sz="1900" i="1" dirty="0">
                <a:effectLst/>
                <a:latin typeface="Times New Roman" panose="02020603050405020304" pitchFamily="18" charset="0"/>
                <a:ea typeface="Times New Roman" panose="02020603050405020304" pitchFamily="18" charset="0"/>
              </a:rPr>
              <a:t>обстоятельств</a:t>
            </a:r>
            <a:r>
              <a:rPr lang="ru-RU" sz="1900" dirty="0">
                <a:effectLst/>
                <a:latin typeface="Times New Roman" panose="02020603050405020304" pitchFamily="18" charset="0"/>
                <a:ea typeface="Times New Roman" panose="02020603050405020304" pitchFamily="18" charset="0"/>
              </a:rPr>
              <a:t> (ситуаций, обстановки).</a:t>
            </a:r>
          </a:p>
          <a:p>
            <a:pPr indent="450000" algn="just"/>
            <a:r>
              <a:rPr lang="ru-RU" sz="1900" dirty="0">
                <a:effectLst/>
                <a:latin typeface="Times New Roman" panose="02020603050405020304" pitchFamily="18" charset="0"/>
                <a:ea typeface="Times New Roman" panose="02020603050405020304" pitchFamily="18" charset="0"/>
              </a:rPr>
              <a:t>Разные конфликтные ситуации могут успешно разрешаться посредством различных методик, поэтому, вообще говоря, проблемные ситуации требуют </a:t>
            </a:r>
            <a:r>
              <a:rPr lang="ru-RU" sz="1900" i="1" u="sng" dirty="0">
                <a:effectLst/>
                <a:latin typeface="Times New Roman" panose="02020603050405020304" pitchFamily="18" charset="0"/>
                <a:ea typeface="Times New Roman" panose="02020603050405020304" pitchFamily="18" charset="0"/>
              </a:rPr>
              <a:t>адекватных</a:t>
            </a:r>
            <a:r>
              <a:rPr lang="ru-RU" sz="1900" i="1" dirty="0">
                <a:effectLst/>
                <a:latin typeface="Times New Roman" panose="02020603050405020304" pitchFamily="18" charset="0"/>
                <a:ea typeface="Times New Roman" panose="02020603050405020304" pitchFamily="18" charset="0"/>
              </a:rPr>
              <a:t> </a:t>
            </a:r>
            <a:r>
              <a:rPr lang="ru-RU" sz="1900" dirty="0">
                <a:effectLst/>
                <a:latin typeface="Times New Roman" panose="02020603050405020304" pitchFamily="18" charset="0"/>
                <a:ea typeface="Times New Roman" panose="02020603050405020304" pitchFamily="18" charset="0"/>
              </a:rPr>
              <a:t>методик системного анализа. В этом заключена главная причина необходимости исследования всего того, что обуславливает, определяет и наполняет конкретным содержанием понятие проблемных или конфликтных обстоятельств. Системный анализ – это теория (модель, концепция), направленная на решение двух принципиально важных задач:</a:t>
            </a:r>
          </a:p>
          <a:p>
            <a:pPr indent="252095" algn="just"/>
            <a:r>
              <a:rPr lang="ru-RU" sz="1900" dirty="0">
                <a:effectLst/>
                <a:latin typeface="Times New Roman" panose="02020603050405020304" pitchFamily="18" charset="0"/>
                <a:ea typeface="Times New Roman" panose="02020603050405020304" pitchFamily="18" charset="0"/>
              </a:rPr>
              <a:t>- предупреждения нежелательного развития процессов функционирования сложной системы, то есть предвосхищения и не допущения появления проблемных ситуаций и </a:t>
            </a:r>
          </a:p>
          <a:p>
            <a:pPr indent="252095" algn="just"/>
            <a:r>
              <a:rPr lang="ru-RU" sz="1900" dirty="0">
                <a:effectLst/>
                <a:latin typeface="Times New Roman" panose="02020603050405020304" pitchFamily="18" charset="0"/>
                <a:ea typeface="Times New Roman" panose="02020603050405020304" pitchFamily="18" charset="0"/>
              </a:rPr>
              <a:t>- разрешения проблемных обстоятельств для возобновления требуемого функционирования сложной системы.</a:t>
            </a:r>
          </a:p>
          <a:p>
            <a:pPr indent="252095" algn="just"/>
            <a:r>
              <a:rPr lang="ru-RU" sz="1900" dirty="0">
                <a:effectLst/>
                <a:latin typeface="Times New Roman" panose="02020603050405020304" pitchFamily="18" charset="0"/>
                <a:ea typeface="Times New Roman" panose="02020603050405020304" pitchFamily="18" charset="0"/>
              </a:rPr>
              <a:t>Оценки показывают, что «проблемность» формируется (фиксируется, вызывается, объясняется, связана, определяется, квалифицируется), по меньшей мере: а) </a:t>
            </a:r>
            <a:r>
              <a:rPr lang="ru-RU" sz="1900" i="1" dirty="0">
                <a:effectLst/>
                <a:latin typeface="Times New Roman" panose="02020603050405020304" pitchFamily="18" charset="0"/>
                <a:ea typeface="Times New Roman" panose="02020603050405020304" pitchFamily="18" charset="0"/>
              </a:rPr>
              <a:t>представлениями</a:t>
            </a:r>
            <a:r>
              <a:rPr lang="ru-RU" sz="1900" dirty="0">
                <a:effectLst/>
                <a:latin typeface="Times New Roman" panose="02020603050405020304" pitchFamily="18" charset="0"/>
                <a:ea typeface="Times New Roman" panose="02020603050405020304" pitchFamily="18" charset="0"/>
              </a:rPr>
              <a:t> человека, б) реальными </a:t>
            </a:r>
            <a:r>
              <a:rPr lang="ru-RU" sz="1900" i="1" dirty="0">
                <a:effectLst/>
                <a:latin typeface="Times New Roman" panose="02020603050405020304" pitchFamily="18" charset="0"/>
                <a:ea typeface="Times New Roman" panose="02020603050405020304" pitchFamily="18" charset="0"/>
              </a:rPr>
              <a:t>условиями жизнедеятельности </a:t>
            </a:r>
            <a:r>
              <a:rPr lang="ru-RU" sz="1900" dirty="0">
                <a:effectLst/>
                <a:latin typeface="Times New Roman" panose="02020603050405020304" pitchFamily="18" charset="0"/>
                <a:ea typeface="Times New Roman" panose="02020603050405020304" pitchFamily="18" charset="0"/>
              </a:rPr>
              <a:t>системы, в) </a:t>
            </a:r>
            <a:r>
              <a:rPr lang="ru-RU" sz="1900" i="1" dirty="0">
                <a:effectLst/>
                <a:latin typeface="Times New Roman" panose="02020603050405020304" pitchFamily="18" charset="0"/>
                <a:ea typeface="Times New Roman" panose="02020603050405020304" pitchFamily="18" charset="0"/>
              </a:rPr>
              <a:t>опытом </a:t>
            </a:r>
            <a:r>
              <a:rPr lang="ru-RU" sz="1900" dirty="0">
                <a:effectLst/>
                <a:latin typeface="Times New Roman" panose="02020603050405020304" pitchFamily="18" charset="0"/>
                <a:ea typeface="Times New Roman" panose="02020603050405020304" pitchFamily="18" charset="0"/>
              </a:rPr>
              <a:t>человека </a:t>
            </a:r>
            <a:r>
              <a:rPr lang="ru-RU" sz="1900" i="1" dirty="0">
                <a:effectLst/>
                <a:latin typeface="Times New Roman" panose="02020603050405020304" pitchFamily="18" charset="0"/>
                <a:ea typeface="Times New Roman" panose="02020603050405020304" pitchFamily="18" charset="0"/>
              </a:rPr>
              <a:t>по организации</a:t>
            </a:r>
            <a:r>
              <a:rPr lang="ru-RU" sz="1900" dirty="0">
                <a:effectLst/>
                <a:latin typeface="Times New Roman" panose="02020603050405020304" pitchFamily="18" charset="0"/>
                <a:ea typeface="Times New Roman" panose="02020603050405020304" pitchFamily="18" charset="0"/>
              </a:rPr>
              <a:t> процессов принятия решений (формирования управляющих воздействий).</a:t>
            </a:r>
          </a:p>
          <a:p>
            <a:pPr indent="450000" algn="just"/>
            <a:endParaRPr lang="ru-RU"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556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73C1592-B269-47ED-948C-03547D79A9D2}"/>
              </a:ext>
            </a:extLst>
          </p:cNvPr>
          <p:cNvSpPr txBox="1"/>
          <p:nvPr/>
        </p:nvSpPr>
        <p:spPr>
          <a:xfrm>
            <a:off x="-12826" y="1154894"/>
            <a:ext cx="12204826" cy="4401205"/>
          </a:xfrm>
          <a:prstGeom prst="rect">
            <a:avLst/>
          </a:prstGeom>
          <a:noFill/>
        </p:spPr>
        <p:txBody>
          <a:bodyPr wrap="square">
            <a:spAutoFit/>
          </a:bodyPr>
          <a:lstStyle/>
          <a:p>
            <a:pPr indent="450000" algn="just"/>
            <a:r>
              <a:rPr lang="ru-RU" sz="2000" i="1" dirty="0">
                <a:effectLst/>
                <a:latin typeface="Times New Roman" panose="02020603050405020304" pitchFamily="18" charset="0"/>
                <a:ea typeface="Times New Roman" panose="02020603050405020304" pitchFamily="18" charset="0"/>
              </a:rPr>
              <a:t>Опыт </a:t>
            </a:r>
            <a:r>
              <a:rPr lang="ru-RU" sz="2000" dirty="0">
                <a:effectLst/>
                <a:latin typeface="Times New Roman" panose="02020603050405020304" pitchFamily="18" charset="0"/>
                <a:ea typeface="Times New Roman" panose="02020603050405020304" pitchFamily="18" charset="0"/>
              </a:rPr>
              <a:t>многообразен в своей содержательности и возможностях его накопления: опыт оперативного управления, опыт контроля, опыт учета и планирования, опыт анализа текущих обстоятельств и опыт организации процессов принятия решений во внештатных ситуациях, опыт выделения составов регулируемых и управляющих параметров, опыт создания стратегий и языков формирования моделей, опыт создания моделей среды и объекта управления, опыт создания моделей настоящего по моделям прошлого, опыт организации диалога в меняющихся условиях внешней среды и т.д.</a:t>
            </a:r>
          </a:p>
          <a:p>
            <a:pPr indent="450000" algn="just"/>
            <a:r>
              <a:rPr lang="ru-RU" sz="2000" dirty="0">
                <a:effectLst/>
                <a:latin typeface="Times New Roman" panose="02020603050405020304" pitchFamily="18" charset="0"/>
                <a:ea typeface="Times New Roman" panose="02020603050405020304" pitchFamily="18" charset="0"/>
              </a:rPr>
              <a:t>Опыт полезен для ориентации в текущих обстоятельствах. Опыт необходим для успешного управления в аварийных ситуациях и для построения превентивных оценок. Опыт бесценен при организации процессов обучения. Бесспорно, что опыт – это </a:t>
            </a:r>
            <a:r>
              <a:rPr lang="ru-RU" sz="2000" i="1" dirty="0">
                <a:effectLst/>
                <a:latin typeface="Times New Roman" panose="02020603050405020304" pitchFamily="18" charset="0"/>
                <a:ea typeface="Times New Roman" panose="02020603050405020304" pitchFamily="18" charset="0"/>
              </a:rPr>
              <a:t>знания и навыки </a:t>
            </a:r>
            <a:r>
              <a:rPr lang="ru-RU" sz="2000" dirty="0">
                <a:effectLst/>
                <a:latin typeface="Times New Roman" panose="02020603050405020304" pitchFamily="18" charset="0"/>
                <a:ea typeface="Times New Roman" panose="02020603050405020304" pitchFamily="18" charset="0"/>
              </a:rPr>
              <a:t>прошлой деятельности. Опыт – это </a:t>
            </a:r>
            <a:r>
              <a:rPr lang="ru-RU" sz="2000" i="1" dirty="0">
                <a:effectLst/>
                <a:latin typeface="Times New Roman" panose="02020603050405020304" pitchFamily="18" charset="0"/>
                <a:ea typeface="Times New Roman" panose="02020603050405020304" pitchFamily="18" charset="0"/>
              </a:rPr>
              <a:t>собирательный образ </a:t>
            </a:r>
            <a:r>
              <a:rPr lang="ru-RU" sz="2000" i="1" dirty="0" err="1">
                <a:effectLst/>
                <a:latin typeface="Times New Roman" panose="02020603050405020304" pitchFamily="18" charset="0"/>
                <a:ea typeface="Times New Roman" panose="02020603050405020304" pitchFamily="18" charset="0"/>
              </a:rPr>
              <a:t>мыследеятельности</a:t>
            </a:r>
            <a:r>
              <a:rPr lang="ru-RU" sz="2000" i="1" dirty="0">
                <a:effectLst/>
                <a:latin typeface="Times New Roman" panose="02020603050405020304" pitchFamily="18" charset="0"/>
                <a:ea typeface="Times New Roman" panose="02020603050405020304" pitchFamily="18" charset="0"/>
              </a:rPr>
              <a:t> и инстинкта </a:t>
            </a:r>
            <a:r>
              <a:rPr lang="ru-RU" sz="2000" dirty="0">
                <a:effectLst/>
                <a:latin typeface="Times New Roman" panose="02020603050405020304" pitchFamily="18" charset="0"/>
                <a:ea typeface="Times New Roman" panose="02020603050405020304" pitchFamily="18" charset="0"/>
              </a:rPr>
              <a:t>человека:</a:t>
            </a:r>
          </a:p>
          <a:p>
            <a:pPr indent="450000" algn="just"/>
            <a:r>
              <a:rPr lang="ru-RU" sz="2000" dirty="0">
                <a:effectLst/>
                <a:latin typeface="Times New Roman" panose="02020603050405020304" pitchFamily="18" charset="0"/>
                <a:ea typeface="Times New Roman" panose="02020603050405020304" pitchFamily="18" charset="0"/>
              </a:rPr>
              <a:t>- в условиях </a:t>
            </a:r>
            <a:r>
              <a:rPr lang="ru-RU" sz="2000" i="1" dirty="0">
                <a:effectLst/>
                <a:latin typeface="Times New Roman" panose="02020603050405020304" pitchFamily="18" charset="0"/>
                <a:ea typeface="Times New Roman" panose="02020603050405020304" pitchFamily="18" charset="0"/>
              </a:rPr>
              <a:t>повторяющихся </a:t>
            </a:r>
            <a:r>
              <a:rPr lang="ru-RU" sz="2000" dirty="0">
                <a:effectLst/>
                <a:latin typeface="Times New Roman" panose="02020603050405020304" pitchFamily="18" charset="0"/>
                <a:ea typeface="Times New Roman" panose="02020603050405020304" pitchFamily="18" charset="0"/>
              </a:rPr>
              <a:t>состояний, событий и ситуаций, а также в условиях </a:t>
            </a:r>
            <a:r>
              <a:rPr lang="ru-RU" sz="2000" i="1" dirty="0">
                <a:effectLst/>
                <a:latin typeface="Times New Roman" panose="02020603050405020304" pitchFamily="18" charset="0"/>
                <a:ea typeface="Times New Roman" panose="02020603050405020304" pitchFamily="18" charset="0"/>
              </a:rPr>
              <a:t>системного единообразия </a:t>
            </a:r>
            <a:r>
              <a:rPr lang="ru-RU" sz="2000" dirty="0">
                <a:effectLst/>
                <a:latin typeface="Times New Roman" panose="02020603050405020304" pitchFamily="18" charset="0"/>
                <a:ea typeface="Times New Roman" panose="02020603050405020304" pitchFamily="18" charset="0"/>
              </a:rPr>
              <a:t>цикличности производства, </a:t>
            </a:r>
          </a:p>
          <a:p>
            <a:pPr indent="450000" algn="just"/>
            <a:r>
              <a:rPr lang="ru-RU" sz="2000" dirty="0">
                <a:effectLst/>
                <a:latin typeface="Times New Roman" panose="02020603050405020304" pitchFamily="18" charset="0"/>
                <a:ea typeface="Times New Roman" panose="02020603050405020304" pitchFamily="18" charset="0"/>
              </a:rPr>
              <a:t>- в условиях </a:t>
            </a:r>
            <a:r>
              <a:rPr lang="ru-RU" sz="2000" i="1" dirty="0">
                <a:effectLst/>
                <a:latin typeface="Times New Roman" panose="02020603050405020304" pitchFamily="18" charset="0"/>
                <a:ea typeface="Times New Roman" panose="02020603050405020304" pitchFamily="18" charset="0"/>
              </a:rPr>
              <a:t>однообразия человеческой деятельности в её ретроспективности </a:t>
            </a:r>
            <a:r>
              <a:rPr lang="ru-RU" sz="2000" dirty="0">
                <a:effectLst/>
                <a:latin typeface="Times New Roman" panose="02020603050405020304" pitchFamily="18" charset="0"/>
                <a:ea typeface="Times New Roman" panose="02020603050405020304" pitchFamily="18" charset="0"/>
              </a:rPr>
              <a:t>и в условиях многообразия </a:t>
            </a:r>
            <a:r>
              <a:rPr lang="ru-RU" sz="2000" i="1" dirty="0">
                <a:effectLst/>
                <a:latin typeface="Times New Roman" panose="02020603050405020304" pitchFamily="18" charset="0"/>
                <a:ea typeface="Times New Roman" panose="02020603050405020304" pitchFamily="18" charset="0"/>
              </a:rPr>
              <a:t>закономерностей </a:t>
            </a:r>
            <a:r>
              <a:rPr lang="ru-RU" sz="2000" dirty="0">
                <a:effectLst/>
                <a:latin typeface="Times New Roman" panose="02020603050405020304" pitchFamily="18" charset="0"/>
                <a:ea typeface="Times New Roman" panose="02020603050405020304" pitchFamily="18" charset="0"/>
              </a:rPr>
              <a:t>реального мира.</a:t>
            </a:r>
          </a:p>
        </p:txBody>
      </p:sp>
    </p:spTree>
    <p:extLst>
      <p:ext uri="{BB962C8B-B14F-4D97-AF65-F5344CB8AC3E}">
        <p14:creationId xmlns:p14="http://schemas.microsoft.com/office/powerpoint/2010/main" val="225049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2E99642-9C11-4997-9C41-D3E664927D57}"/>
              </a:ext>
            </a:extLst>
          </p:cNvPr>
          <p:cNvSpPr txBox="1"/>
          <p:nvPr/>
        </p:nvSpPr>
        <p:spPr>
          <a:xfrm>
            <a:off x="0" y="1154895"/>
            <a:ext cx="12204826" cy="532453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Несомненно, представления о том, что всё повторяется, всё циклично, всё развивается «по спирали», само существование памяти и факт потребности её использования, - всё это небеспочвенный концептуальный взгляд человека на своё бытие на основе своего же </a:t>
            </a:r>
            <a:r>
              <a:rPr lang="ru-RU" sz="2000" i="1" dirty="0">
                <a:effectLst/>
                <a:latin typeface="Times New Roman" panose="02020603050405020304" pitchFamily="18" charset="0"/>
                <a:ea typeface="Times New Roman" panose="02020603050405020304" pitchFamily="18" charset="0"/>
              </a:rPr>
              <a:t>опыта существования</a:t>
            </a:r>
            <a:r>
              <a:rPr lang="ru-RU" sz="2000" dirty="0">
                <a:effectLst/>
                <a:latin typeface="Times New Roman" panose="02020603050405020304" pitchFamily="18" charset="0"/>
                <a:ea typeface="Times New Roman" panose="02020603050405020304" pitchFamily="18" charset="0"/>
              </a:rPr>
              <a:t>. Возможно, такие представления связаны с тем, что наше пространство имеет меньшее число координат, чем внешняя среда. Возможно, среда не знает повторений и циклов, её материальные и энергетические воздействия всегда новы, всегда информативны. Но они представляются проекциями на наше пространство, и в этих проекциях наблюдается повторяемость, закономерность и цикличность. Возможно, повторяемость состояний, событий и ситуаций, системное единообразие цикличности производства, однообразие человеческой деятельности в её ретроспективности и многообразие закономерностей реального мира, - всё это результат ограниченности проекций воздействий внешнего мира в нашей биосфере. </a:t>
            </a:r>
          </a:p>
          <a:p>
            <a:pPr indent="450000" algn="just"/>
            <a:r>
              <a:rPr lang="ru-RU" sz="2000" dirty="0">
                <a:effectLst/>
                <a:latin typeface="Times New Roman" panose="02020603050405020304" pitchFamily="18" charset="0"/>
                <a:ea typeface="Times New Roman" panose="02020603050405020304" pitchFamily="18" charset="0"/>
              </a:rPr>
              <a:t>Но несмотря на это, ввиду естественного ощущения и, соответственно, принятия человеком факта повторяемости, цикличности и развития «по спирали», в нашем мире реально говорить о возможности существования такого «объема» </a:t>
            </a:r>
            <a:r>
              <a:rPr lang="ru-RU" sz="2000" i="1" dirty="0">
                <a:effectLst/>
                <a:latin typeface="Times New Roman" panose="02020603050405020304" pitchFamily="18" charset="0"/>
                <a:ea typeface="Times New Roman" panose="02020603050405020304" pitchFamily="18" charset="0"/>
              </a:rPr>
              <a:t>ретроспекции</a:t>
            </a:r>
            <a:r>
              <a:rPr lang="ru-RU" sz="2000" dirty="0">
                <a:effectLst/>
                <a:latin typeface="Times New Roman" panose="02020603050405020304" pitchFamily="18" charset="0"/>
                <a:ea typeface="Times New Roman" panose="02020603050405020304" pitchFamily="18" charset="0"/>
              </a:rPr>
              <a:t>, на котором полученные о наблюдаемом объекте знания обеспечивают полное понимание процессов функционирования объекта, в том числе и соответствующих процессов управления, или обеспечивают естественно ощущаемую </a:t>
            </a:r>
            <a:r>
              <a:rPr lang="ru-RU" sz="2000" i="1" dirty="0">
                <a:effectLst/>
                <a:latin typeface="Times New Roman" panose="02020603050405020304" pitchFamily="18" charset="0"/>
                <a:ea typeface="Times New Roman" panose="02020603050405020304" pitchFamily="18" charset="0"/>
              </a:rPr>
              <a:t>имитацию (видимость) </a:t>
            </a:r>
            <a:r>
              <a:rPr lang="ru-RU" sz="2000" dirty="0">
                <a:effectLst/>
                <a:latin typeface="Times New Roman" panose="02020603050405020304" pitchFamily="18" charset="0"/>
                <a:ea typeface="Times New Roman" panose="02020603050405020304" pitchFamily="18" charset="0"/>
              </a:rPr>
              <a:t>этого полного понимания. «Объем» ретроспекции можно представлять интервалом, промежутком, последовательностью «кусков» времени в прошлом и т.п. </a:t>
            </a:r>
          </a:p>
        </p:txBody>
      </p:sp>
    </p:spTree>
    <p:extLst>
      <p:ext uri="{BB962C8B-B14F-4D97-AF65-F5344CB8AC3E}">
        <p14:creationId xmlns:p14="http://schemas.microsoft.com/office/powerpoint/2010/main" val="2207244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B6A567A8-0DC2-42D7-BB1D-6E242F6698B2}"/>
              </a:ext>
            </a:extLst>
          </p:cNvPr>
          <p:cNvSpPr txBox="1"/>
          <p:nvPr/>
        </p:nvSpPr>
        <p:spPr>
          <a:xfrm>
            <a:off x="0" y="1154895"/>
            <a:ext cx="12204826" cy="440120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Человек реагирует на конкретные воздействия среды именно </a:t>
            </a:r>
            <a:r>
              <a:rPr lang="ru-RU" sz="2000" i="1" dirty="0">
                <a:effectLst/>
                <a:latin typeface="Times New Roman" panose="02020603050405020304" pitchFamily="18" charset="0"/>
                <a:ea typeface="Times New Roman" panose="02020603050405020304" pitchFamily="18" charset="0"/>
              </a:rPr>
              <a:t>таким образом</a:t>
            </a:r>
            <a:r>
              <a:rPr lang="ru-RU" sz="2000" dirty="0">
                <a:effectLst/>
                <a:latin typeface="Times New Roman" panose="02020603050405020304" pitchFamily="18" charset="0"/>
                <a:ea typeface="Times New Roman" panose="02020603050405020304" pitchFamily="18" charset="0"/>
              </a:rPr>
              <a:t>, поскольку известны </a:t>
            </a:r>
            <a:r>
              <a:rPr lang="ru-RU" sz="2000" i="1" dirty="0">
                <a:effectLst/>
                <a:latin typeface="Times New Roman" panose="02020603050405020304" pitchFamily="18" charset="0"/>
                <a:ea typeface="Times New Roman" panose="02020603050405020304" pitchFamily="18" charset="0"/>
              </a:rPr>
              <a:t>похожие или такие же </a:t>
            </a:r>
            <a:r>
              <a:rPr lang="ru-RU" sz="2000" dirty="0">
                <a:effectLst/>
                <a:latin typeface="Times New Roman" panose="02020603050405020304" pitchFamily="18" charset="0"/>
                <a:ea typeface="Times New Roman" panose="02020603050405020304" pitchFamily="18" charset="0"/>
              </a:rPr>
              <a:t>случаи в прошлом, когда он реагировал так же и эти его реакции приводили к удачным результатам. Конечно, возможны разные результаты реагирования</a:t>
            </a:r>
            <a:r>
              <a:rPr lang="ru-RU" sz="2000" b="1" i="1"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Если называть ситуациями совокупности состояний совместно с соответствующими событиями в различные интервалы ретроспекции, то можно сказать, что для формирования требуемых событий в последующие моменты времени, по-видимому, следует анализировать не только отдельные состояния, но и ситуации в целом. Именно </a:t>
            </a:r>
            <a:r>
              <a:rPr lang="ru-RU" sz="2000" i="1" dirty="0">
                <a:effectLst/>
                <a:latin typeface="Times New Roman" panose="02020603050405020304" pitchFamily="18" charset="0"/>
                <a:ea typeface="Times New Roman" panose="02020603050405020304" pitchFamily="18" charset="0"/>
              </a:rPr>
              <a:t>ситуациями </a:t>
            </a:r>
            <a:r>
              <a:rPr lang="ru-RU" sz="2000" dirty="0">
                <a:effectLst/>
                <a:latin typeface="Times New Roman" panose="02020603050405020304" pitchFamily="18" charset="0"/>
                <a:ea typeface="Times New Roman" panose="02020603050405020304" pitchFamily="18" charset="0"/>
              </a:rPr>
              <a:t>как совокупностями различных состояний и событий </a:t>
            </a:r>
            <a:r>
              <a:rPr lang="ru-RU" sz="2000" i="1" dirty="0">
                <a:effectLst/>
                <a:latin typeface="Times New Roman" panose="02020603050405020304" pitchFamily="18" charset="0"/>
                <a:ea typeface="Times New Roman" panose="02020603050405020304" pitchFamily="18" charset="0"/>
              </a:rPr>
              <a:t>охватывается общая динамика развития процессов функционирующего объекта </a:t>
            </a:r>
            <a:r>
              <a:rPr lang="ru-RU" sz="2000" dirty="0">
                <a:effectLst/>
                <a:latin typeface="Times New Roman" panose="02020603050405020304" pitchFamily="18" charset="0"/>
                <a:ea typeface="Times New Roman" panose="02020603050405020304" pitchFamily="18" charset="0"/>
              </a:rPr>
              <a:t>и его системы управления.</a:t>
            </a:r>
          </a:p>
          <a:p>
            <a:pPr indent="450000" algn="just"/>
            <a:r>
              <a:rPr lang="ru-RU" sz="2000" dirty="0">
                <a:effectLst/>
                <a:latin typeface="Times New Roman" panose="02020603050405020304" pitchFamily="18" charset="0"/>
                <a:ea typeface="Times New Roman" panose="02020603050405020304" pitchFamily="18" charset="0"/>
              </a:rPr>
              <a:t>Если полагать, что цепочка </a:t>
            </a:r>
            <a:r>
              <a:rPr lang="ru-RU" sz="2000" i="1" dirty="0">
                <a:effectLst/>
                <a:latin typeface="Times New Roman" panose="02020603050405020304" pitchFamily="18" charset="0"/>
                <a:ea typeface="Times New Roman" panose="02020603050405020304" pitchFamily="18" charset="0"/>
              </a:rPr>
              <a:t>состояние-событие-оценка</a:t>
            </a:r>
            <a:r>
              <a:rPr lang="ru-RU" sz="2000" dirty="0">
                <a:effectLst/>
                <a:latin typeface="Times New Roman" panose="02020603050405020304" pitchFamily="18" charset="0"/>
                <a:ea typeface="Times New Roman" panose="02020603050405020304" pitchFamily="18" charset="0"/>
              </a:rPr>
              <a:t> может системно характеризовать процесс управления, а события - являться заключительным актом создания </a:t>
            </a:r>
            <a:r>
              <a:rPr lang="ru-RU" sz="2000" i="1" dirty="0">
                <a:effectLst/>
                <a:latin typeface="Times New Roman" panose="02020603050405020304" pitchFamily="18" charset="0"/>
                <a:ea typeface="Times New Roman" panose="02020603050405020304" pitchFamily="18" charset="0"/>
              </a:rPr>
              <a:t>управляющего воздействия </a:t>
            </a:r>
            <a:r>
              <a:rPr lang="ru-RU" sz="2000" dirty="0">
                <a:effectLst/>
                <a:latin typeface="Times New Roman" panose="02020603050405020304" pitchFamily="18" charset="0"/>
                <a:ea typeface="Times New Roman" panose="02020603050405020304" pitchFamily="18" charset="0"/>
              </a:rPr>
              <a:t>в структуре управления, то </a:t>
            </a:r>
            <a:r>
              <a:rPr lang="ru-RU" sz="2000" i="1" dirty="0">
                <a:effectLst/>
                <a:latin typeface="Times New Roman" panose="02020603050405020304" pitchFamily="18" charset="0"/>
                <a:ea typeface="Times New Roman" panose="02020603050405020304" pitchFamily="18" charset="0"/>
              </a:rPr>
              <a:t>концептуальная возможность </a:t>
            </a:r>
            <a:r>
              <a:rPr lang="ru-RU" sz="2000" dirty="0">
                <a:effectLst/>
                <a:latin typeface="Times New Roman" panose="02020603050405020304" pitchFamily="18" charset="0"/>
                <a:ea typeface="Times New Roman" panose="02020603050405020304" pitchFamily="18" charset="0"/>
              </a:rPr>
              <a:t>организации процессов управления на основе опыта в определенных интервалах ретроспекции будет восприниматься менее проблематичной. Эта возможность может переместиться в сторону процессов поиска лингвистических форм и фраз прошлого опыта, </a:t>
            </a:r>
            <a:r>
              <a:rPr lang="ru-RU" sz="2000" i="1" dirty="0">
                <a:effectLst/>
                <a:latin typeface="Times New Roman" panose="02020603050405020304" pitchFamily="18" charset="0"/>
                <a:ea typeface="Times New Roman" panose="02020603050405020304" pitchFamily="18" charset="0"/>
              </a:rPr>
              <a:t>адекватных </a:t>
            </a:r>
            <a:r>
              <a:rPr lang="ru-RU" sz="2000" dirty="0">
                <a:effectLst/>
                <a:latin typeface="Times New Roman" panose="02020603050405020304" pitchFamily="18" charset="0"/>
                <a:ea typeface="Times New Roman" panose="02020603050405020304" pitchFamily="18" charset="0"/>
              </a:rPr>
              <a:t>новым обстоятельствам.</a:t>
            </a:r>
          </a:p>
        </p:txBody>
      </p:sp>
    </p:spTree>
    <p:extLst>
      <p:ext uri="{BB962C8B-B14F-4D97-AF65-F5344CB8AC3E}">
        <p14:creationId xmlns:p14="http://schemas.microsoft.com/office/powerpoint/2010/main" val="3451325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BBB7499-3C9A-4DA8-B48F-981F3D8441DD}"/>
              </a:ext>
            </a:extLst>
          </p:cNvPr>
          <p:cNvSpPr txBox="1"/>
          <p:nvPr/>
        </p:nvSpPr>
        <p:spPr>
          <a:xfrm>
            <a:off x="-12826" y="1154895"/>
            <a:ext cx="12204826" cy="5355312"/>
          </a:xfrm>
          <a:prstGeom prst="rect">
            <a:avLst/>
          </a:prstGeom>
          <a:noFill/>
        </p:spPr>
        <p:txBody>
          <a:bodyPr wrap="square">
            <a:spAutoFit/>
          </a:bodyPr>
          <a:lstStyle/>
          <a:p>
            <a:pPr indent="457200" algn="just"/>
            <a:r>
              <a:rPr lang="ru-RU" dirty="0">
                <a:effectLst/>
                <a:latin typeface="Times New Roman" panose="02020603050405020304" pitchFamily="18" charset="0"/>
                <a:ea typeface="Times New Roman" panose="02020603050405020304" pitchFamily="18" charset="0"/>
              </a:rPr>
              <a:t>С позиций проводимых рассуждений становится наглядной мысль о возможности управления не только посредством получения нового знания на базе текущих обстоятельств и </a:t>
            </a:r>
            <a:r>
              <a:rPr lang="ru-RU" u="sng" dirty="0">
                <a:effectLst/>
                <a:latin typeface="Times New Roman" panose="02020603050405020304" pitchFamily="18" charset="0"/>
                <a:ea typeface="Times New Roman" panose="02020603050405020304" pitchFamily="18" charset="0"/>
              </a:rPr>
              <a:t>«операций» с прошлым</a:t>
            </a:r>
            <a:r>
              <a:rPr lang="ru-RU" dirty="0">
                <a:effectLst/>
                <a:latin typeface="Times New Roman" panose="02020603050405020304" pitchFamily="18" charset="0"/>
                <a:ea typeface="Times New Roman" panose="02020603050405020304" pitchFamily="18" charset="0"/>
              </a:rPr>
              <a:t> опытом, как это принято в традиционном управлении и прогнозировании, а посредством </a:t>
            </a:r>
            <a:r>
              <a:rPr lang="ru-RU" i="1" dirty="0">
                <a:effectLst/>
                <a:latin typeface="Times New Roman" panose="02020603050405020304" pitchFamily="18" charset="0"/>
                <a:ea typeface="Times New Roman" panose="02020603050405020304" pitchFamily="18" charset="0"/>
              </a:rPr>
              <a:t>повторения прошлого опыта</a:t>
            </a:r>
            <a:r>
              <a:rPr lang="ru-RU" dirty="0">
                <a:effectLst/>
                <a:latin typeface="Times New Roman" panose="02020603050405020304" pitchFamily="18" charset="0"/>
                <a:ea typeface="Times New Roman" panose="02020603050405020304" pitchFamily="18" charset="0"/>
              </a:rPr>
              <a:t>, посредством выбора тех знаний из прошлого (опыта), которые </a:t>
            </a:r>
            <a:r>
              <a:rPr lang="ru-RU" i="1" dirty="0">
                <a:effectLst/>
                <a:latin typeface="Times New Roman" panose="02020603050405020304" pitchFamily="18" charset="0"/>
                <a:ea typeface="Times New Roman" panose="02020603050405020304" pitchFamily="18" charset="0"/>
              </a:rPr>
              <a:t>напоминают</a:t>
            </a:r>
            <a:r>
              <a:rPr lang="ru-RU" dirty="0">
                <a:effectLst/>
                <a:latin typeface="Times New Roman" panose="02020603050405020304" pitchFamily="18" charset="0"/>
                <a:ea typeface="Times New Roman" panose="02020603050405020304" pitchFamily="18" charset="0"/>
              </a:rPr>
              <a:t> текущие обстоятельства, которые похожи или идентичны им. </a:t>
            </a:r>
          </a:p>
          <a:p>
            <a:pPr indent="457200" algn="just"/>
            <a:r>
              <a:rPr lang="ru-RU" dirty="0">
                <a:effectLst/>
                <a:latin typeface="Times New Roman" panose="02020603050405020304" pitchFamily="18" charset="0"/>
                <a:ea typeface="Times New Roman" panose="02020603050405020304" pitchFamily="18" charset="0"/>
              </a:rPr>
              <a:t>Исследование роли опыта позволяет утверждать, что </a:t>
            </a:r>
            <a:r>
              <a:rPr lang="ru-RU" i="1" dirty="0">
                <a:effectLst/>
                <a:latin typeface="Times New Roman" panose="02020603050405020304" pitchFamily="18" charset="0"/>
                <a:ea typeface="Times New Roman" panose="02020603050405020304" pitchFamily="18" charset="0"/>
              </a:rPr>
              <a:t>опыт</a:t>
            </a:r>
            <a:r>
              <a:rPr lang="ru-RU" dirty="0">
                <a:effectLst/>
                <a:latin typeface="Times New Roman" panose="02020603050405020304" pitchFamily="18" charset="0"/>
                <a:ea typeface="Times New Roman" panose="02020603050405020304" pitchFamily="18" charset="0"/>
              </a:rPr>
              <a:t> человека может поставить под сомнение многие обстоятельства, породив множество сложных ситуаций и в процессах функционирования сложной системы, и в процессах управления на соответствующих элементах структуры, и в восприятии среды обитания, и в адекватности (правильности, соответствии) и, наконец, в </a:t>
            </a:r>
            <a:r>
              <a:rPr lang="ru-RU" i="1" dirty="0">
                <a:effectLst/>
                <a:latin typeface="Times New Roman" panose="02020603050405020304" pitchFamily="18" charset="0"/>
                <a:ea typeface="Times New Roman" panose="02020603050405020304" pitchFamily="18" charset="0"/>
              </a:rPr>
              <a:t>самом полученном опыте.</a:t>
            </a:r>
            <a:r>
              <a:rPr lang="ru-RU" dirty="0">
                <a:effectLst/>
                <a:latin typeface="Times New Roman" panose="02020603050405020304" pitchFamily="18" charset="0"/>
                <a:ea typeface="Times New Roman" panose="02020603050405020304" pitchFamily="18" charset="0"/>
              </a:rPr>
              <a:t> Очевидно, в свою очередь, всё это может привести к важным заключениям по поводу:</a:t>
            </a:r>
          </a:p>
          <a:p>
            <a:pPr indent="457200" algn="just"/>
            <a:r>
              <a:rPr lang="ru-RU" dirty="0">
                <a:effectLst/>
                <a:latin typeface="Times New Roman" panose="02020603050405020304" pitchFamily="18" charset="0"/>
                <a:ea typeface="Times New Roman" panose="02020603050405020304" pitchFamily="18" charset="0"/>
              </a:rPr>
              <a:t>- несоответствия организационной структуры структуре сложного объекта,</a:t>
            </a:r>
          </a:p>
          <a:p>
            <a:pPr indent="457200" algn="just"/>
            <a:r>
              <a:rPr lang="ru-RU" dirty="0">
                <a:effectLst/>
                <a:latin typeface="Times New Roman" panose="02020603050405020304" pitchFamily="18" charset="0"/>
                <a:ea typeface="Times New Roman" panose="02020603050405020304" pitchFamily="18" charset="0"/>
              </a:rPr>
              <a:t>- несоответствия структуры сложного объекта «структуре» локально организованной среды,</a:t>
            </a:r>
          </a:p>
          <a:p>
            <a:pPr indent="457200" algn="just"/>
            <a:r>
              <a:rPr lang="ru-RU" dirty="0">
                <a:effectLst/>
                <a:latin typeface="Times New Roman" panose="02020603050405020304" pitchFamily="18" charset="0"/>
                <a:ea typeface="Times New Roman" panose="02020603050405020304" pitchFamily="18" charset="0"/>
              </a:rPr>
              <a:t>- несоответствия организационной  структуры «структуре» локально организованной среды,</a:t>
            </a:r>
          </a:p>
          <a:p>
            <a:pPr indent="457200" algn="just"/>
            <a:r>
              <a:rPr lang="ru-RU" dirty="0">
                <a:effectLst/>
                <a:latin typeface="Times New Roman" panose="02020603050405020304" pitchFamily="18" charset="0"/>
                <a:ea typeface="Times New Roman" panose="02020603050405020304" pitchFamily="18" charset="0"/>
              </a:rPr>
              <a:t>- несоответствия структуры сложной системы самой себе, то есть своему предназначению, своему смыслу деятельности и т.д.</a:t>
            </a:r>
          </a:p>
          <a:p>
            <a:pPr indent="457200" algn="just"/>
            <a:r>
              <a:rPr lang="ru-RU" dirty="0">
                <a:effectLst/>
                <a:latin typeface="Times New Roman" panose="02020603050405020304" pitchFamily="18" charset="0"/>
                <a:ea typeface="Times New Roman" panose="02020603050405020304" pitchFamily="18" charset="0"/>
              </a:rPr>
              <a:t>В общем, можно говорить о том, что существо методологических основ системного анализа раскрывается тремя группами вопросов:</a:t>
            </a:r>
          </a:p>
          <a:p>
            <a:pPr indent="457200" algn="just"/>
            <a:r>
              <a:rPr lang="ru-RU" dirty="0">
                <a:effectLst/>
                <a:latin typeface="Times New Roman" panose="02020603050405020304" pitchFamily="18" charset="0"/>
                <a:ea typeface="Times New Roman" panose="02020603050405020304" pitchFamily="18" charset="0"/>
              </a:rPr>
              <a:t>- формирования и исследования концептуальных моделей,</a:t>
            </a:r>
          </a:p>
          <a:p>
            <a:pPr indent="457200" algn="just"/>
            <a:r>
              <a:rPr lang="ru-RU" dirty="0">
                <a:effectLst/>
                <a:latin typeface="Times New Roman" panose="02020603050405020304" pitchFamily="18" charset="0"/>
                <a:ea typeface="Times New Roman" panose="02020603050405020304" pitchFamily="18" charset="0"/>
              </a:rPr>
              <a:t>- исследования роли локально организованной среды,</a:t>
            </a:r>
          </a:p>
          <a:p>
            <a:pPr indent="457200" algn="just"/>
            <a:r>
              <a:rPr lang="ru-RU" dirty="0">
                <a:effectLst/>
                <a:latin typeface="Times New Roman" panose="02020603050405020304" pitchFamily="18" charset="0"/>
                <a:ea typeface="Times New Roman" panose="02020603050405020304" pitchFamily="18" charset="0"/>
              </a:rPr>
              <a:t>- изучения опыта для организации эффективного регулирования деятельности сложной системы.</a:t>
            </a:r>
          </a:p>
        </p:txBody>
      </p:sp>
    </p:spTree>
    <p:extLst>
      <p:ext uri="{BB962C8B-B14F-4D97-AF65-F5344CB8AC3E}">
        <p14:creationId xmlns:p14="http://schemas.microsoft.com/office/powerpoint/2010/main" val="227975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C4119CDE-3CD3-4624-ADB1-9043DC25FADE}"/>
              </a:ext>
            </a:extLst>
          </p:cNvPr>
          <p:cNvSpPr txBox="1"/>
          <p:nvPr/>
        </p:nvSpPr>
        <p:spPr>
          <a:xfrm>
            <a:off x="-12826" y="1154894"/>
            <a:ext cx="12204826" cy="4093428"/>
          </a:xfrm>
          <a:prstGeom prst="rect">
            <a:avLst/>
          </a:prstGeom>
          <a:noFill/>
        </p:spPr>
        <p:txBody>
          <a:bodyPr wrap="square">
            <a:spAutoFit/>
          </a:bodyPr>
          <a:lstStyle/>
          <a:p>
            <a:pPr indent="450000" algn="just"/>
            <a:r>
              <a:rPr lang="ru-RU" sz="2000" b="1" dirty="0">
                <a:effectLst/>
                <a:latin typeface="Times New Roman" panose="02020603050405020304" pitchFamily="18" charset="0"/>
                <a:ea typeface="Times New Roman" panose="02020603050405020304" pitchFamily="18" charset="0"/>
              </a:rPr>
              <a:t>Концептуальная основа «проблемности»</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Проблемные обстоятельства – это осознаваемое или «ощущаемое» </a:t>
            </a:r>
            <a:r>
              <a:rPr lang="ru-RU" sz="2000" i="1" dirty="0">
                <a:effectLst/>
                <a:latin typeface="Times New Roman" panose="02020603050405020304" pitchFamily="18" charset="0"/>
                <a:ea typeface="Times New Roman" panose="02020603050405020304" pitchFamily="18" charset="0"/>
              </a:rPr>
              <a:t>несоответствие</a:t>
            </a:r>
            <a:r>
              <a:rPr lang="ru-RU" sz="2000" dirty="0">
                <a:effectLst/>
                <a:latin typeface="Times New Roman" panose="02020603050405020304" pitchFamily="18" charset="0"/>
                <a:ea typeface="Times New Roman" panose="02020603050405020304" pitchFamily="18" charset="0"/>
              </a:rPr>
              <a:t> текущего </a:t>
            </a:r>
            <a:r>
              <a:rPr lang="ru-RU" sz="2000" i="1" dirty="0">
                <a:effectLst/>
                <a:latin typeface="Times New Roman" panose="02020603050405020304" pitchFamily="18" charset="0"/>
                <a:ea typeface="Times New Roman" panose="02020603050405020304" pitchFamily="18" charset="0"/>
              </a:rPr>
              <a:t>образа</a:t>
            </a:r>
            <a:r>
              <a:rPr lang="ru-RU" sz="2000" dirty="0">
                <a:effectLst/>
                <a:latin typeface="Times New Roman" panose="02020603050405020304" pitchFamily="18" charset="0"/>
                <a:ea typeface="Times New Roman" panose="02020603050405020304" pitchFamily="18" charset="0"/>
              </a:rPr>
              <a:t> функционирующей системы некоторому другому </a:t>
            </a:r>
            <a:r>
              <a:rPr lang="ru-RU" sz="2000" i="1" dirty="0">
                <a:effectLst/>
                <a:latin typeface="Times New Roman" panose="02020603050405020304" pitchFamily="18" charset="0"/>
                <a:ea typeface="Times New Roman" panose="02020603050405020304" pitchFamily="18" charset="0"/>
              </a:rPr>
              <a:t>ожидаемому</a:t>
            </a:r>
            <a:r>
              <a:rPr lang="ru-RU" sz="2000" dirty="0">
                <a:effectLst/>
                <a:latin typeface="Times New Roman" panose="02020603050405020304" pitchFamily="18" charset="0"/>
                <a:ea typeface="Times New Roman" panose="02020603050405020304" pitchFamily="18" charset="0"/>
              </a:rPr>
              <a:t> образу функционирования системы в этот </a:t>
            </a:r>
            <a:r>
              <a:rPr lang="ru-RU" sz="2000" i="1" dirty="0">
                <a:effectLst/>
                <a:latin typeface="Times New Roman" panose="02020603050405020304" pitchFamily="18" charset="0"/>
                <a:ea typeface="Times New Roman" panose="02020603050405020304" pitchFamily="18" charset="0"/>
              </a:rPr>
              <a:t>текущий момент</a:t>
            </a:r>
            <a:r>
              <a:rPr lang="ru-RU" sz="2000" dirty="0">
                <a:effectLst/>
                <a:latin typeface="Times New Roman" panose="02020603050405020304" pitchFamily="18" charset="0"/>
                <a:ea typeface="Times New Roman" panose="02020603050405020304" pitchFamily="18" charset="0"/>
              </a:rPr>
              <a:t>. Безусловно, и </a:t>
            </a:r>
            <a:r>
              <a:rPr lang="ru-RU" sz="2000" i="1" dirty="0">
                <a:effectLst/>
                <a:latin typeface="Times New Roman" panose="02020603050405020304" pitchFamily="18" charset="0"/>
                <a:ea typeface="Times New Roman" panose="02020603050405020304" pitchFamily="18" charset="0"/>
              </a:rPr>
              <a:t>образы</a:t>
            </a:r>
            <a:r>
              <a:rPr lang="ru-RU" sz="2000" dirty="0">
                <a:effectLst/>
                <a:latin typeface="Times New Roman" panose="02020603050405020304" pitchFamily="18" charset="0"/>
                <a:ea typeface="Times New Roman" panose="02020603050405020304" pitchFamily="18" charset="0"/>
              </a:rPr>
              <a:t> и </a:t>
            </a:r>
            <a:r>
              <a:rPr lang="ru-RU" sz="2000" i="1" dirty="0" err="1">
                <a:effectLst/>
                <a:latin typeface="Times New Roman" panose="02020603050405020304" pitchFamily="18" charset="0"/>
                <a:ea typeface="Times New Roman" panose="02020603050405020304" pitchFamily="18" charset="0"/>
              </a:rPr>
              <a:t>ожидаемость</a:t>
            </a:r>
            <a:r>
              <a:rPr lang="ru-RU" sz="2000" dirty="0">
                <a:effectLst/>
                <a:latin typeface="Times New Roman" panose="02020603050405020304" pitchFamily="18" charset="0"/>
                <a:ea typeface="Times New Roman" panose="02020603050405020304" pitchFamily="18" charset="0"/>
              </a:rPr>
              <a:t> имеют отношение к человеку, организующему требуемое функционирование сложной системы. Эти образы есть (психические) продукты его </a:t>
            </a:r>
            <a:r>
              <a:rPr lang="ru-RU" sz="2000" i="1" dirty="0">
                <a:effectLst/>
                <a:latin typeface="Times New Roman" panose="02020603050405020304" pitchFamily="18" charset="0"/>
                <a:ea typeface="Times New Roman" panose="02020603050405020304" pitchFamily="18" charset="0"/>
              </a:rPr>
              <a:t>восприятия</a:t>
            </a:r>
            <a:r>
              <a:rPr lang="ru-RU" sz="2000" dirty="0">
                <a:effectLst/>
                <a:latin typeface="Times New Roman" panose="02020603050405020304" pitchFamily="18" charset="0"/>
                <a:ea typeface="Times New Roman" panose="02020603050405020304" pitchFamily="18" charset="0"/>
              </a:rPr>
              <a:t> поведения системы, самой системы и того окружения, в котором протекает и процесс </a:t>
            </a:r>
            <a:r>
              <a:rPr lang="ru-RU" sz="2000" i="1" dirty="0">
                <a:effectLst/>
                <a:latin typeface="Times New Roman" panose="02020603050405020304" pitchFamily="18" charset="0"/>
                <a:ea typeface="Times New Roman" panose="02020603050405020304" pitchFamily="18" charset="0"/>
              </a:rPr>
              <a:t>жизнедеятельности системы</a:t>
            </a:r>
            <a:r>
              <a:rPr lang="ru-RU" sz="2000" dirty="0">
                <a:effectLst/>
                <a:latin typeface="Times New Roman" panose="02020603050405020304" pitchFamily="18" charset="0"/>
                <a:ea typeface="Times New Roman" panose="02020603050405020304" pitchFamily="18" charset="0"/>
              </a:rPr>
              <a:t>, и процесс </a:t>
            </a:r>
            <a:r>
              <a:rPr lang="ru-RU" sz="2000" i="1" dirty="0">
                <a:effectLst/>
                <a:latin typeface="Times New Roman" panose="02020603050405020304" pitchFamily="18" charset="0"/>
                <a:ea typeface="Times New Roman" panose="02020603050405020304" pitchFamily="18" charset="0"/>
              </a:rPr>
              <a:t>восприятия человека</a:t>
            </a:r>
            <a:r>
              <a:rPr lang="ru-RU" sz="2000" dirty="0">
                <a:effectLst/>
                <a:latin typeface="Times New Roman" panose="02020603050405020304" pitchFamily="18" charset="0"/>
                <a:ea typeface="Times New Roman" panose="02020603050405020304" pitchFamily="18" charset="0"/>
              </a:rPr>
              <a:t>.</a:t>
            </a:r>
          </a:p>
          <a:p>
            <a:pPr indent="450000" algn="just"/>
            <a:r>
              <a:rPr lang="ru-RU" sz="2000" dirty="0">
                <a:effectLst/>
                <a:latin typeface="Times New Roman" panose="02020603050405020304" pitchFamily="18" charset="0"/>
                <a:ea typeface="Times New Roman" panose="02020603050405020304" pitchFamily="18" charset="0"/>
              </a:rPr>
              <a:t>При организации различных процессов управления значение принимаемых решений существенно определяется последствиями их исполнения или их воздействия на процесс функционирования сложного объекта. В общем, будущие ситуации (в функционировании сложного объекта) являются достаточно неопределенными, поэтому не представляется возможным точно предугадать последующие обстоятельства. Но, как правило, не это является актуальной задачей при организации требуемого функционирования сложного объекта. </a:t>
            </a:r>
          </a:p>
        </p:txBody>
      </p:sp>
    </p:spTree>
    <p:extLst>
      <p:ext uri="{BB962C8B-B14F-4D97-AF65-F5344CB8AC3E}">
        <p14:creationId xmlns:p14="http://schemas.microsoft.com/office/powerpoint/2010/main" val="325692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E252274-6B24-4707-B56B-2637D8489B12}"/>
              </a:ext>
            </a:extLst>
          </p:cNvPr>
          <p:cNvSpPr txBox="1"/>
          <p:nvPr/>
        </p:nvSpPr>
        <p:spPr>
          <a:xfrm>
            <a:off x="-12826" y="1154894"/>
            <a:ext cx="12204826" cy="5016758"/>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Более важной является потребность установления тенденции, то есть некой логики развития процесса функционирования, или процесса изменения параметров системы, или изменения состояний отдельных компонент структуры и пр. в том окружении, в котором протекает процесс жизнедеятельности системы. Конкретное состояние системы в конкретный интервал времени может не иметь такого важного значения и для системы управления, и для процесса организации её функционирования, сколько фиксируемая (регистрируемая) положительная или отрицательная </a:t>
            </a:r>
            <a:r>
              <a:rPr lang="ru-RU" sz="2000" i="1" dirty="0">
                <a:effectLst/>
                <a:latin typeface="Times New Roman" panose="02020603050405020304" pitchFamily="18" charset="0"/>
                <a:ea typeface="Times New Roman" panose="02020603050405020304" pitchFamily="18" charset="0"/>
              </a:rPr>
              <a:t>динамика изменения</a:t>
            </a:r>
            <a:r>
              <a:rPr lang="ru-RU" sz="2000" dirty="0">
                <a:effectLst/>
                <a:latin typeface="Times New Roman" panose="02020603050405020304" pitchFamily="18" charset="0"/>
                <a:ea typeface="Times New Roman" panose="02020603050405020304" pitchFamily="18" charset="0"/>
              </a:rPr>
              <a:t> этого состояния. Тенденции могут оформляться в закономерности функционирования или развития в некоторых пространственно-временных границах (системы) или границах, обусловленных средой обитания (человека).</a:t>
            </a:r>
          </a:p>
          <a:p>
            <a:pPr indent="360000" algn="just"/>
            <a:r>
              <a:rPr lang="ru-RU" sz="2000" dirty="0">
                <a:effectLst/>
                <a:latin typeface="Times New Roman" panose="02020603050405020304" pitchFamily="18" charset="0"/>
                <a:ea typeface="Times New Roman" panose="02020603050405020304" pitchFamily="18" charset="0"/>
              </a:rPr>
              <a:t>Поскольку при организации требуемого функционирования системы процессы управления могут охватывать разные структурные композиции, то </a:t>
            </a:r>
            <a:r>
              <a:rPr lang="ru-RU" sz="2000" i="1" dirty="0">
                <a:effectLst/>
                <a:latin typeface="Times New Roman" panose="02020603050405020304" pitchFamily="18" charset="0"/>
                <a:ea typeface="Times New Roman" panose="02020603050405020304" pitchFamily="18" charset="0"/>
              </a:rPr>
              <a:t>тенденции и закономерности могут относиться к разным характеристикам базового набора объекта</a:t>
            </a:r>
            <a:r>
              <a:rPr lang="ru-RU" sz="2000" dirty="0">
                <a:effectLst/>
                <a:latin typeface="Times New Roman" panose="02020603050405020304" pitchFamily="18" charset="0"/>
                <a:ea typeface="Times New Roman" panose="02020603050405020304" pitchFamily="18" charset="0"/>
              </a:rPr>
              <a:t> [см. раздел 1], в том числе к элементной базе; внутренним взаимоотношениям, внешним взаимоотношениям и взаимоотношениям различных «типов» отношений в объекте; к языкам имитации целостности (функционирования) объекта и языкам информационно-энергетического взаимодействия объекта с внешним миром; к видам энергий, развивающихся внутри объекта и взаимодействующих с внешним миром, в определенном языковом представлении; к условиям, при которых реализуются законы развития и функционирования. </a:t>
            </a:r>
          </a:p>
        </p:txBody>
      </p:sp>
    </p:spTree>
    <p:extLst>
      <p:ext uri="{BB962C8B-B14F-4D97-AF65-F5344CB8AC3E}">
        <p14:creationId xmlns:p14="http://schemas.microsoft.com/office/powerpoint/2010/main" val="408522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2283EF5-F603-4FCE-B774-55A3163ACF66}"/>
              </a:ext>
            </a:extLst>
          </p:cNvPr>
          <p:cNvSpPr txBox="1"/>
          <p:nvPr/>
        </p:nvSpPr>
        <p:spPr>
          <a:xfrm>
            <a:off x="0" y="1154894"/>
            <a:ext cx="12204826" cy="4093428"/>
          </a:xfrm>
          <a:prstGeom prst="rect">
            <a:avLst/>
          </a:prstGeom>
          <a:noFill/>
        </p:spPr>
        <p:txBody>
          <a:bodyPr wrap="square">
            <a:spAutoFit/>
          </a:bodyPr>
          <a:lstStyle/>
          <a:p>
            <a:pPr indent="252095" algn="just"/>
            <a:r>
              <a:rPr lang="ru-RU" sz="2000" dirty="0">
                <a:effectLst/>
                <a:latin typeface="Times New Roman" panose="02020603050405020304" pitchFamily="18" charset="0"/>
                <a:ea typeface="Times New Roman" panose="02020603050405020304" pitchFamily="18" charset="0"/>
              </a:rPr>
              <a:t>Поэтому при любой детализации понятия </a:t>
            </a:r>
            <a:r>
              <a:rPr lang="ru-RU" sz="2000" i="1" dirty="0">
                <a:effectLst/>
                <a:latin typeface="Times New Roman" panose="02020603050405020304" pitchFamily="18" charset="0"/>
                <a:ea typeface="Times New Roman" panose="02020603050405020304" pitchFamily="18" charset="0"/>
              </a:rPr>
              <a:t>проблемных (конфликтных) обстоятельств</a:t>
            </a:r>
            <a:r>
              <a:rPr lang="ru-RU" sz="2000" dirty="0">
                <a:effectLst/>
                <a:latin typeface="Times New Roman" panose="02020603050405020304" pitchFamily="18" charset="0"/>
                <a:ea typeface="Times New Roman" panose="02020603050405020304" pitchFamily="18" charset="0"/>
              </a:rPr>
              <a:t> целесообразно под текущим </a:t>
            </a:r>
            <a:r>
              <a:rPr lang="ru-RU" sz="2000" i="1" dirty="0">
                <a:effectLst/>
                <a:latin typeface="Times New Roman" panose="02020603050405020304" pitchFamily="18" charset="0"/>
                <a:ea typeface="Times New Roman" panose="02020603050405020304" pitchFamily="18" charset="0"/>
              </a:rPr>
              <a:t>образом</a:t>
            </a:r>
            <a:r>
              <a:rPr lang="ru-RU" sz="2000" dirty="0">
                <a:effectLst/>
                <a:latin typeface="Times New Roman" panose="02020603050405020304" pitchFamily="18" charset="0"/>
                <a:ea typeface="Times New Roman" panose="02020603050405020304" pitchFamily="18" charset="0"/>
              </a:rPr>
              <a:t> функционирующей системы понимать не только образы, материализующиеся в содержательность таких фундаментальных понятий, как признаки, состояния, ситуации или события системы, но и те образы, которые </a:t>
            </a:r>
            <a:r>
              <a:rPr lang="ru-RU" sz="2000" i="1" dirty="0">
                <a:effectLst/>
                <a:latin typeface="Times New Roman" panose="02020603050405020304" pitchFamily="18" charset="0"/>
                <a:ea typeface="Times New Roman" panose="02020603050405020304" pitchFamily="18" charset="0"/>
              </a:rPr>
              <a:t>материализуются в тенденции или закономерности</a:t>
            </a:r>
            <a:r>
              <a:rPr lang="ru-RU" sz="2000" dirty="0">
                <a:effectLst/>
                <a:latin typeface="Times New Roman" panose="02020603050405020304" pitchFamily="18" charset="0"/>
                <a:ea typeface="Times New Roman" panose="02020603050405020304" pitchFamily="18" charset="0"/>
              </a:rPr>
              <a:t>, присущие произвольным структурным конфигурациям конкретной сложной системы (объекта). </a:t>
            </a:r>
          </a:p>
          <a:p>
            <a:pPr indent="252095" algn="just"/>
            <a:r>
              <a:rPr lang="ru-RU" sz="2000" dirty="0">
                <a:effectLst/>
                <a:latin typeface="Times New Roman" panose="02020603050405020304" pitchFamily="18" charset="0"/>
                <a:ea typeface="Times New Roman" panose="02020603050405020304" pitchFamily="18" charset="0"/>
              </a:rPr>
              <a:t>Однако, углубляя понятие </a:t>
            </a:r>
            <a:r>
              <a:rPr lang="ru-RU" sz="2000" i="1" dirty="0">
                <a:effectLst/>
                <a:latin typeface="Times New Roman" panose="02020603050405020304" pitchFamily="18" charset="0"/>
                <a:ea typeface="Times New Roman" panose="02020603050405020304" pitchFamily="18" charset="0"/>
              </a:rPr>
              <a:t>текущего</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образа</a:t>
            </a:r>
            <a:r>
              <a:rPr lang="ru-RU" sz="2000" dirty="0">
                <a:effectLst/>
                <a:latin typeface="Times New Roman" panose="02020603050405020304" pitchFamily="18" charset="0"/>
                <a:ea typeface="Times New Roman" panose="02020603050405020304" pitchFamily="18" charset="0"/>
              </a:rPr>
              <a:t> функционирующей системы и оценивая возможную содержательность понятия </a:t>
            </a:r>
            <a:r>
              <a:rPr lang="ru-RU" sz="2000" i="1" dirty="0">
                <a:effectLst/>
                <a:latin typeface="Times New Roman" panose="02020603050405020304" pitchFamily="18" charset="0"/>
                <a:ea typeface="Times New Roman" panose="02020603050405020304" pitchFamily="18" charset="0"/>
              </a:rPr>
              <a:t>несоответствия </a:t>
            </a:r>
            <a:r>
              <a:rPr lang="ru-RU" sz="2000" dirty="0">
                <a:effectLst/>
                <a:latin typeface="Times New Roman" panose="02020603050405020304" pitchFamily="18" charset="0"/>
                <a:ea typeface="Times New Roman" panose="02020603050405020304" pitchFamily="18" charset="0"/>
              </a:rPr>
              <a:t>текущего и ожидаемого, становится очевиднее то, что «проблемность», всё-таки, больше, чем несоответствие </a:t>
            </a:r>
            <a:r>
              <a:rPr lang="ru-RU" sz="2000" i="1" dirty="0">
                <a:effectLst/>
                <a:latin typeface="Times New Roman" panose="02020603050405020304" pitchFamily="18" charset="0"/>
                <a:ea typeface="Times New Roman" panose="02020603050405020304" pitchFamily="18" charset="0"/>
              </a:rPr>
              <a:t>текущих</a:t>
            </a:r>
            <a:r>
              <a:rPr lang="ru-RU" sz="2000" dirty="0">
                <a:effectLst/>
                <a:latin typeface="Times New Roman" panose="02020603050405020304" pitchFamily="18" charset="0"/>
                <a:ea typeface="Times New Roman" panose="02020603050405020304" pitchFamily="18" charset="0"/>
              </a:rPr>
              <a:t> признаков, ситуаций, состояний, событий или тенденций и закономерностей неким </a:t>
            </a:r>
            <a:r>
              <a:rPr lang="ru-RU" sz="2000" i="1" dirty="0">
                <a:effectLst/>
                <a:latin typeface="Times New Roman" panose="02020603050405020304" pitchFamily="18" charset="0"/>
                <a:ea typeface="Times New Roman" panose="02020603050405020304" pitchFamily="18" charset="0"/>
              </a:rPr>
              <a:t>ожидаемым</a:t>
            </a:r>
            <a:r>
              <a:rPr lang="ru-RU" sz="2000" dirty="0">
                <a:effectLst/>
                <a:latin typeface="Times New Roman" panose="02020603050405020304" pitchFamily="18" charset="0"/>
                <a:ea typeface="Times New Roman" panose="02020603050405020304" pitchFamily="18" charset="0"/>
              </a:rPr>
              <a:t> явлениям. </a:t>
            </a:r>
          </a:p>
          <a:p>
            <a:pPr indent="252095" algn="just"/>
            <a:r>
              <a:rPr lang="ru-RU" sz="2000" dirty="0">
                <a:effectLst/>
                <a:latin typeface="Times New Roman" panose="02020603050405020304" pitchFamily="18" charset="0"/>
                <a:ea typeface="Times New Roman" panose="02020603050405020304" pitchFamily="18" charset="0"/>
              </a:rPr>
              <a:t>Проблемные обстоятельства - это нарушение </a:t>
            </a:r>
            <a:r>
              <a:rPr lang="ru-RU" sz="2000" i="1" dirty="0">
                <a:effectLst/>
                <a:latin typeface="Times New Roman" panose="02020603050405020304" pitchFamily="18" charset="0"/>
                <a:ea typeface="Times New Roman" panose="02020603050405020304" pitchFamily="18" charset="0"/>
              </a:rPr>
              <a:t>всего того, что образует</a:t>
            </a:r>
            <a:r>
              <a:rPr lang="ru-RU" sz="2000" dirty="0">
                <a:effectLst/>
                <a:latin typeface="Times New Roman" panose="02020603050405020304" pitchFamily="18" charset="0"/>
                <a:ea typeface="Times New Roman" panose="02020603050405020304" pitchFamily="18" charset="0"/>
              </a:rPr>
              <a:t> те </a:t>
            </a:r>
            <a:r>
              <a:rPr lang="ru-RU" sz="2000" u="sng" dirty="0">
                <a:effectLst/>
                <a:latin typeface="Times New Roman" panose="02020603050405020304" pitchFamily="18" charset="0"/>
                <a:ea typeface="Times New Roman" panose="02020603050405020304" pitchFamily="18" charset="0"/>
              </a:rPr>
              <a:t>духовные компоненты, которые формируют представления, образующие некий понятийный аппарат человека, посредством чего он выстраивает и своё восприятие явления, и свою логику формирования и преобразования образов этого явления, и своё соотнесение этих (психических) образов конкретности реального мира</a:t>
            </a:r>
            <a:r>
              <a:rPr lang="ru-RU" sz="20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22013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130148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7F8E83E-211E-412F-87D5-A34ED28FB2D9}"/>
              </a:ext>
            </a:extLst>
          </p:cNvPr>
          <p:cNvSpPr txBox="1"/>
          <p:nvPr/>
        </p:nvSpPr>
        <p:spPr>
          <a:xfrm>
            <a:off x="0" y="1154894"/>
            <a:ext cx="12192000" cy="4401205"/>
          </a:xfrm>
          <a:prstGeom prst="rect">
            <a:avLst/>
          </a:prstGeom>
          <a:noFill/>
        </p:spPr>
        <p:txBody>
          <a:bodyPr wrap="square">
            <a:spAutoFit/>
          </a:bodyPr>
          <a:lstStyle/>
          <a:p>
            <a:pPr indent="252095" algn="just"/>
            <a:r>
              <a:rPr lang="ru-RU" sz="2000" dirty="0">
                <a:effectLst/>
                <a:latin typeface="Times New Roman" panose="02020603050405020304" pitchFamily="18" charset="0"/>
                <a:ea typeface="Times New Roman" panose="02020603050405020304" pitchFamily="18" charset="0"/>
              </a:rPr>
              <a:t>Можно предположить, что и здесь аналогично «проблеме начала» проф. И.Т. Исаева [см. раздел 1] существенная роль отводится неким «духовным компонентам», определяющим </a:t>
            </a:r>
            <a:r>
              <a:rPr lang="ru-RU" sz="2000" i="1" dirty="0">
                <a:effectLst/>
                <a:latin typeface="Times New Roman" panose="02020603050405020304" pitchFamily="18" charset="0"/>
                <a:ea typeface="Times New Roman" panose="02020603050405020304" pitchFamily="18" charset="0"/>
              </a:rPr>
              <a:t>начальные</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представления</a:t>
            </a:r>
            <a:r>
              <a:rPr lang="ru-RU" sz="2000" dirty="0">
                <a:effectLst/>
                <a:latin typeface="Times New Roman" panose="02020603050405020304" pitchFamily="18" charset="0"/>
                <a:ea typeface="Times New Roman" panose="02020603050405020304" pitchFamily="18" charset="0"/>
              </a:rPr>
              <a:t> о том, </a:t>
            </a:r>
            <a:r>
              <a:rPr lang="ru-RU" sz="2000" i="1" dirty="0">
                <a:effectLst/>
                <a:latin typeface="Times New Roman" panose="02020603050405020304" pitchFamily="18" charset="0"/>
                <a:ea typeface="Times New Roman" panose="02020603050405020304" pitchFamily="18" charset="0"/>
              </a:rPr>
              <a:t>как понимать</a:t>
            </a:r>
            <a:r>
              <a:rPr lang="ru-RU" sz="2000" dirty="0">
                <a:effectLst/>
                <a:latin typeface="Times New Roman" panose="02020603050405020304" pitchFamily="18" charset="0"/>
                <a:ea typeface="Times New Roman" panose="02020603050405020304" pitchFamily="18" charset="0"/>
              </a:rPr>
              <a:t> и </a:t>
            </a:r>
            <a:r>
              <a:rPr lang="ru-RU" sz="2000" i="1" dirty="0">
                <a:effectLst/>
                <a:latin typeface="Times New Roman" panose="02020603050405020304" pitchFamily="18" charset="0"/>
                <a:ea typeface="Times New Roman" panose="02020603050405020304" pitchFamily="18" charset="0"/>
              </a:rPr>
              <a:t>как трактовать</a:t>
            </a:r>
            <a:r>
              <a:rPr lang="ru-RU" sz="2000" dirty="0">
                <a:effectLst/>
                <a:latin typeface="Times New Roman" panose="02020603050405020304" pitchFamily="18" charset="0"/>
                <a:ea typeface="Times New Roman" panose="02020603050405020304" pitchFamily="18" charset="0"/>
              </a:rPr>
              <a:t>, и важное значение имеют акты адекватного выбора </a:t>
            </a:r>
            <a:r>
              <a:rPr lang="ru-RU" sz="2000" i="1" dirty="0">
                <a:effectLst/>
                <a:latin typeface="Times New Roman" panose="02020603050405020304" pitchFamily="18" charset="0"/>
                <a:ea typeface="Times New Roman" panose="02020603050405020304" pitchFamily="18" charset="0"/>
              </a:rPr>
              <a:t>начального образа </a:t>
            </a:r>
            <a:r>
              <a:rPr lang="ru-RU" sz="2000" dirty="0">
                <a:effectLst/>
                <a:latin typeface="Times New Roman" panose="02020603050405020304" pitchFamily="18" charset="0"/>
                <a:ea typeface="Times New Roman" panose="02020603050405020304" pitchFamily="18" charset="0"/>
              </a:rPr>
              <a:t>исследуемой</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сложной системы, включая её организационную структуру. Естественно полагать, что в процессе функционирования сложной системы </a:t>
            </a:r>
            <a:r>
              <a:rPr lang="ru-RU" sz="2000" i="1" dirty="0">
                <a:effectLst/>
                <a:latin typeface="Times New Roman" panose="02020603050405020304" pitchFamily="18" charset="0"/>
                <a:ea typeface="Times New Roman" panose="02020603050405020304" pitchFamily="18" charset="0"/>
              </a:rPr>
              <a:t>начальные представления</a:t>
            </a:r>
            <a:r>
              <a:rPr lang="ru-RU" sz="2000" dirty="0">
                <a:effectLst/>
                <a:latin typeface="Times New Roman" panose="02020603050405020304" pitchFamily="18" charset="0"/>
                <a:ea typeface="Times New Roman" panose="02020603050405020304" pitchFamily="18" charset="0"/>
              </a:rPr>
              <a:t> и </a:t>
            </a:r>
            <a:r>
              <a:rPr lang="ru-RU" sz="2000" i="1" dirty="0">
                <a:effectLst/>
                <a:latin typeface="Times New Roman" panose="02020603050405020304" pitchFamily="18" charset="0"/>
                <a:ea typeface="Times New Roman" panose="02020603050405020304" pitchFamily="18" charset="0"/>
              </a:rPr>
              <a:t>начальные образы</a:t>
            </a:r>
            <a:r>
              <a:rPr lang="ru-RU" sz="2000" dirty="0">
                <a:effectLst/>
                <a:latin typeface="Times New Roman" panose="02020603050405020304" pitchFamily="18" charset="0"/>
                <a:ea typeface="Times New Roman" panose="02020603050405020304" pitchFamily="18" charset="0"/>
              </a:rPr>
              <a:t> будут видоизменяться согласно текущей «логики» реальных обстоятельств («истина в движении»). Поэтому проблемность – это ещё и нарушение </a:t>
            </a:r>
            <a:r>
              <a:rPr lang="ru-RU" sz="2000" i="1" dirty="0">
                <a:effectLst/>
                <a:latin typeface="Times New Roman" panose="02020603050405020304" pitchFamily="18" charset="0"/>
                <a:ea typeface="Times New Roman" panose="02020603050405020304" pitchFamily="18" charset="0"/>
              </a:rPr>
              <a:t>начального представления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начальных образов</a:t>
            </a:r>
            <a:r>
              <a:rPr lang="ru-RU" sz="2000" dirty="0">
                <a:effectLst/>
                <a:latin typeface="Times New Roman" panose="02020603050405020304" pitchFamily="18" charset="0"/>
                <a:ea typeface="Times New Roman" panose="02020603050405020304" pitchFamily="18" charset="0"/>
              </a:rPr>
              <a:t> и логики их трансформации. </a:t>
            </a:r>
          </a:p>
          <a:p>
            <a:pPr indent="252095" algn="just"/>
            <a:r>
              <a:rPr lang="ru-RU" sz="2000" dirty="0">
                <a:effectLst/>
                <a:latin typeface="Times New Roman" panose="02020603050405020304" pitchFamily="18" charset="0"/>
                <a:ea typeface="Times New Roman" panose="02020603050405020304" pitchFamily="18" charset="0"/>
              </a:rPr>
              <a:t>Именно в этом аспекте рассуждения </a:t>
            </a:r>
            <a:r>
              <a:rPr lang="ru-RU" sz="2000" i="1" dirty="0">
                <a:effectLst/>
                <a:latin typeface="Times New Roman" panose="02020603050405020304" pitchFamily="18" charset="0"/>
                <a:ea typeface="Times New Roman" panose="02020603050405020304" pitchFamily="18" charset="0"/>
              </a:rPr>
              <a:t>проблемность</a:t>
            </a:r>
            <a:r>
              <a:rPr lang="ru-RU" sz="2000" dirty="0">
                <a:effectLst/>
                <a:latin typeface="Times New Roman" panose="02020603050405020304" pitchFamily="18" charset="0"/>
                <a:ea typeface="Times New Roman" panose="02020603050405020304" pitchFamily="18" charset="0"/>
              </a:rPr>
              <a:t> не всегда может иметь негативный характер и, возможно, её разрешение не всегда должно вести к восстановлению привычного порядка функционирования системы, а напротив - осуществлять переход к новым реалиям без осложнения возврата в рамки «старого» порядка деятельности. Более того, возникшая проблемность, возможно, не всегда должна квалифицироваться как проблемная (конфликтная) ситуация и, возможно, не всегда должна проявляться потребность к её разрешению.</a:t>
            </a:r>
          </a:p>
        </p:txBody>
      </p:sp>
    </p:spTree>
    <p:extLst>
      <p:ext uri="{BB962C8B-B14F-4D97-AF65-F5344CB8AC3E}">
        <p14:creationId xmlns:p14="http://schemas.microsoft.com/office/powerpoint/2010/main" val="141809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AEF0903-0A08-4637-B70C-5E1BA6657604}"/>
              </a:ext>
            </a:extLst>
          </p:cNvPr>
          <p:cNvSpPr txBox="1"/>
          <p:nvPr/>
        </p:nvSpPr>
        <p:spPr>
          <a:xfrm>
            <a:off x="-12826" y="1712068"/>
            <a:ext cx="12204826" cy="3416320"/>
          </a:xfrm>
          <a:prstGeom prst="rect">
            <a:avLst/>
          </a:prstGeom>
          <a:noFill/>
        </p:spPr>
        <p:txBody>
          <a:bodyPr wrap="square">
            <a:spAutoFit/>
          </a:bodyPr>
          <a:lstStyle/>
          <a:p>
            <a:pPr indent="252095" algn="just"/>
            <a:r>
              <a:rPr lang="ru-RU" sz="2400" dirty="0">
                <a:effectLst/>
                <a:latin typeface="Times New Roman" panose="02020603050405020304" pitchFamily="18" charset="0"/>
                <a:ea typeface="Times New Roman" panose="02020603050405020304" pitchFamily="18" charset="0"/>
              </a:rPr>
              <a:t>Исходя из того, что проблемные (конфликтные) обстоятельства – это осознаваемое или «ощущаемое» </a:t>
            </a:r>
            <a:r>
              <a:rPr lang="ru-RU" sz="2400" i="1" dirty="0">
                <a:effectLst/>
                <a:latin typeface="Times New Roman" panose="02020603050405020304" pitchFamily="18" charset="0"/>
                <a:ea typeface="Times New Roman" panose="02020603050405020304" pitchFamily="18" charset="0"/>
              </a:rPr>
              <a:t>несоответствие</a:t>
            </a:r>
            <a:r>
              <a:rPr lang="ru-RU" sz="2400" dirty="0">
                <a:effectLst/>
                <a:latin typeface="Times New Roman" panose="02020603050405020304" pitchFamily="18" charset="0"/>
                <a:ea typeface="Times New Roman" panose="02020603050405020304" pitchFamily="18" charset="0"/>
              </a:rPr>
              <a:t> текущего </a:t>
            </a:r>
            <a:r>
              <a:rPr lang="ru-RU" sz="2400" i="1" dirty="0">
                <a:effectLst/>
                <a:latin typeface="Times New Roman" panose="02020603050405020304" pitchFamily="18" charset="0"/>
                <a:ea typeface="Times New Roman" panose="02020603050405020304" pitchFamily="18" charset="0"/>
              </a:rPr>
              <a:t>образа</a:t>
            </a:r>
            <a:r>
              <a:rPr lang="ru-RU" sz="2400" dirty="0">
                <a:effectLst/>
                <a:latin typeface="Times New Roman" panose="02020603050405020304" pitchFamily="18" charset="0"/>
                <a:ea typeface="Times New Roman" panose="02020603050405020304" pitchFamily="18" charset="0"/>
              </a:rPr>
              <a:t> функционирующей системы некоторому другому </a:t>
            </a:r>
            <a:r>
              <a:rPr lang="ru-RU" sz="2400" i="1" dirty="0">
                <a:effectLst/>
                <a:latin typeface="Times New Roman" panose="02020603050405020304" pitchFamily="18" charset="0"/>
                <a:ea typeface="Times New Roman" panose="02020603050405020304" pitchFamily="18" charset="0"/>
              </a:rPr>
              <a:t>ожидаемому</a:t>
            </a:r>
            <a:r>
              <a:rPr lang="ru-RU" sz="2400" dirty="0">
                <a:effectLst/>
                <a:latin typeface="Times New Roman" panose="02020603050405020304" pitchFamily="18" charset="0"/>
                <a:ea typeface="Times New Roman" panose="02020603050405020304" pitchFamily="18" charset="0"/>
              </a:rPr>
              <a:t> образу функционирования системы в этот </a:t>
            </a:r>
            <a:r>
              <a:rPr lang="ru-RU" sz="2400" i="1" dirty="0">
                <a:effectLst/>
                <a:latin typeface="Times New Roman" panose="02020603050405020304" pitchFamily="18" charset="0"/>
                <a:ea typeface="Times New Roman" panose="02020603050405020304" pitchFamily="18" charset="0"/>
              </a:rPr>
              <a:t>текущий момент</a:t>
            </a:r>
            <a:r>
              <a:rPr lang="ru-RU" sz="2400" dirty="0">
                <a:effectLst/>
                <a:latin typeface="Times New Roman" panose="02020603050405020304" pitchFamily="18" charset="0"/>
                <a:ea typeface="Times New Roman" panose="02020603050405020304" pitchFamily="18" charset="0"/>
              </a:rPr>
              <a:t>, безусловно, можно говорить о том, что проблемность – это ещё и нарушение представлений об «</a:t>
            </a:r>
            <a:r>
              <a:rPr lang="ru-RU" sz="2400" dirty="0" err="1">
                <a:effectLst/>
                <a:latin typeface="Times New Roman" panose="02020603050405020304" pitchFamily="18" charset="0"/>
                <a:ea typeface="Times New Roman" panose="02020603050405020304" pitchFamily="18" charset="0"/>
              </a:rPr>
              <a:t>осознаваемости</a:t>
            </a:r>
            <a:r>
              <a:rPr lang="ru-RU" sz="2400" dirty="0">
                <a:effectLst/>
                <a:latin typeface="Times New Roman" panose="02020603050405020304" pitchFamily="18" charset="0"/>
                <a:ea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rPr>
              <a:t>ощущаемости</a:t>
            </a:r>
            <a:r>
              <a:rPr lang="ru-RU" sz="2400" dirty="0">
                <a:effectLst/>
                <a:latin typeface="Times New Roman" panose="02020603050405020304" pitchFamily="18" charset="0"/>
                <a:ea typeface="Times New Roman" panose="02020603050405020304" pitchFamily="18" charset="0"/>
              </a:rPr>
              <a:t>», «несоответствии», «</a:t>
            </a:r>
            <a:r>
              <a:rPr lang="ru-RU" sz="2400" dirty="0" err="1">
                <a:effectLst/>
                <a:latin typeface="Times New Roman" panose="02020603050405020304" pitchFamily="18" charset="0"/>
                <a:ea typeface="Times New Roman" panose="02020603050405020304" pitchFamily="18" charset="0"/>
              </a:rPr>
              <a:t>ожидаемости</a:t>
            </a:r>
            <a:r>
              <a:rPr lang="ru-RU" sz="2400" dirty="0">
                <a:effectLst/>
                <a:latin typeface="Times New Roman" panose="02020603050405020304" pitchFamily="18" charset="0"/>
                <a:ea typeface="Times New Roman" panose="02020603050405020304" pitchFamily="18" charset="0"/>
              </a:rPr>
              <a:t>», о содержательности «текущего момента» и т.п. </a:t>
            </a:r>
          </a:p>
          <a:p>
            <a:pPr indent="252095" algn="just"/>
            <a:r>
              <a:rPr lang="ru-RU" sz="2400" dirty="0">
                <a:effectLst/>
                <a:latin typeface="Times New Roman" panose="02020603050405020304" pitchFamily="18" charset="0"/>
                <a:ea typeface="Times New Roman" panose="02020603050405020304" pitchFamily="18" charset="0"/>
              </a:rPr>
              <a:t>В целом проблемные обстоятельства – это нарушение всего того, что вкладывается в понятие </a:t>
            </a:r>
            <a:r>
              <a:rPr lang="ru-RU" sz="2400" i="1" dirty="0">
                <a:effectLst/>
                <a:latin typeface="Times New Roman" panose="02020603050405020304" pitchFamily="18" charset="0"/>
                <a:ea typeface="Times New Roman" panose="02020603050405020304" pitchFamily="18" charset="0"/>
              </a:rPr>
              <a:t>концептуальности</a:t>
            </a:r>
            <a:r>
              <a:rPr lang="ru-RU" sz="2400" dirty="0">
                <a:effectLst/>
                <a:latin typeface="Times New Roman" panose="02020603050405020304" pitchFamily="18" charset="0"/>
                <a:ea typeface="Times New Roman" panose="02020603050405020304" pitchFamily="18" charset="0"/>
              </a:rPr>
              <a:t> и, соответственно, в содержательность её разнообразных форм, выраженных в конкретных </a:t>
            </a:r>
            <a:r>
              <a:rPr lang="ru-RU" sz="2400" i="1" dirty="0">
                <a:effectLst/>
                <a:latin typeface="Times New Roman" panose="02020603050405020304" pitchFamily="18" charset="0"/>
                <a:ea typeface="Times New Roman" panose="02020603050405020304" pitchFamily="18" charset="0"/>
              </a:rPr>
              <a:t>концептуальных моделях</a:t>
            </a:r>
            <a:r>
              <a:rPr lang="ru-RU" sz="2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46817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16E21D0-643D-44EA-B576-71F72B353470}"/>
              </a:ext>
            </a:extLst>
          </p:cNvPr>
          <p:cNvSpPr txBox="1"/>
          <p:nvPr/>
        </p:nvSpPr>
        <p:spPr>
          <a:xfrm>
            <a:off x="0" y="1154894"/>
            <a:ext cx="12204826" cy="4832092"/>
          </a:xfrm>
          <a:prstGeom prst="rect">
            <a:avLst/>
          </a:prstGeom>
          <a:noFill/>
        </p:spPr>
        <p:txBody>
          <a:bodyPr wrap="square">
            <a:spAutoFit/>
          </a:bodyPr>
          <a:lstStyle/>
          <a:p>
            <a:pPr indent="457200" algn="ctr"/>
            <a:r>
              <a:rPr lang="ru-RU" sz="2800" b="1" dirty="0">
                <a:effectLst/>
                <a:latin typeface="Times New Roman" panose="02020603050405020304" pitchFamily="18" charset="0"/>
                <a:ea typeface="Times New Roman" panose="02020603050405020304" pitchFamily="18" charset="0"/>
              </a:rPr>
              <a:t>Объективная основа «проблемности»</a:t>
            </a:r>
          </a:p>
          <a:p>
            <a:pPr indent="457200" algn="ctr"/>
            <a:endParaRPr lang="ru-RU" sz="2000" dirty="0">
              <a:effectLst/>
              <a:latin typeface="Times New Roman" panose="02020603050405020304" pitchFamily="18" charset="0"/>
              <a:ea typeface="Times New Roman" panose="02020603050405020304" pitchFamily="18" charset="0"/>
            </a:endParaRPr>
          </a:p>
          <a:p>
            <a:pPr indent="457200" algn="just"/>
            <a:r>
              <a:rPr lang="ru-RU" sz="2000" dirty="0">
                <a:effectLst/>
                <a:latin typeface="Times New Roman" panose="02020603050405020304" pitchFamily="18" charset="0"/>
                <a:ea typeface="Times New Roman" panose="02020603050405020304" pitchFamily="18" charset="0"/>
              </a:rPr>
              <a:t>Следуя Эшби, Биру, Винеру, </a:t>
            </a:r>
            <a:r>
              <a:rPr lang="ru-RU" sz="2000" dirty="0" err="1">
                <a:effectLst/>
                <a:latin typeface="Times New Roman" panose="02020603050405020304" pitchFamily="18" charset="0"/>
                <a:ea typeface="Times New Roman" panose="02020603050405020304" pitchFamily="18" charset="0"/>
              </a:rPr>
              <a:t>Квейду</a:t>
            </a:r>
            <a:r>
              <a:rPr lang="ru-RU" sz="2000" dirty="0">
                <a:effectLst/>
                <a:latin typeface="Times New Roman" panose="02020603050405020304" pitchFamily="18" charset="0"/>
                <a:ea typeface="Times New Roman" panose="02020603050405020304" pitchFamily="18" charset="0"/>
              </a:rPr>
              <a:t>, Автономову, Поспелову и другим основателям и исследователям кибернетики, будем базироваться на трёх равноправных объективно существующих партнерах сложного объекта: собственно сложном объекте, его системе управления как всего того, что обеспечивает его требуемое функционирование, и на внешней среде, в которой и с которой взаимодействуют и объект, и система управления. </a:t>
            </a:r>
          </a:p>
          <a:p>
            <a:pPr indent="457200" algn="just"/>
            <a:r>
              <a:rPr lang="ru-RU" sz="2000" dirty="0">
                <a:effectLst/>
                <a:latin typeface="Times New Roman" panose="02020603050405020304" pitchFamily="18" charset="0"/>
                <a:ea typeface="Times New Roman" panose="02020603050405020304" pitchFamily="18" charset="0"/>
              </a:rPr>
              <a:t>Любые оценки качества функционирования каждого из партнеров могут основываться на степени:</a:t>
            </a:r>
          </a:p>
          <a:p>
            <a:pPr indent="457200" algn="just"/>
            <a:r>
              <a:rPr lang="ru-RU" sz="2000" dirty="0">
                <a:effectLst/>
                <a:latin typeface="Times New Roman" panose="02020603050405020304" pitchFamily="18" charset="0"/>
                <a:ea typeface="Times New Roman" panose="02020603050405020304" pitchFamily="18" charset="0"/>
              </a:rPr>
              <a:t>- соответствия ожидаемых закономерностей функционирования партнеров их реальному поведению по конкретному критерию; </a:t>
            </a:r>
          </a:p>
          <a:p>
            <a:pPr indent="457200" algn="just"/>
            <a:r>
              <a:rPr lang="ru-RU" sz="2000" dirty="0">
                <a:effectLst/>
                <a:latin typeface="Times New Roman" panose="02020603050405020304" pitchFamily="18" charset="0"/>
                <a:ea typeface="Times New Roman" panose="02020603050405020304" pitchFamily="18" charset="0"/>
              </a:rPr>
              <a:t>- полноты восприятия сигналов от партнеров для того, чтобы правильно представить возможные результаты своего воздействия на партнера согласно выбранному критерию полноты;</a:t>
            </a:r>
          </a:p>
          <a:p>
            <a:pPr indent="457200" algn="just"/>
            <a:r>
              <a:rPr lang="ru-RU" sz="2000" dirty="0">
                <a:effectLst/>
                <a:latin typeface="Times New Roman" panose="02020603050405020304" pitchFamily="18" charset="0"/>
                <a:ea typeface="Times New Roman" panose="02020603050405020304" pitchFamily="18" charset="0"/>
              </a:rPr>
              <a:t>- адекватности формирования сигнала для воздействия на партнера, по результатам превентивной оценки своих действий;</a:t>
            </a:r>
          </a:p>
          <a:p>
            <a:pPr indent="457200" algn="just"/>
            <a:r>
              <a:rPr lang="ru-RU" sz="2000" dirty="0">
                <a:effectLst/>
                <a:latin typeface="Times New Roman" panose="02020603050405020304" pitchFamily="18" charset="0"/>
                <a:ea typeface="Times New Roman" panose="02020603050405020304" pitchFamily="18" charset="0"/>
              </a:rPr>
              <a:t>- адекватности моделей партнёров, адекватности моделей их функционирования и других соответствий. </a:t>
            </a:r>
          </a:p>
        </p:txBody>
      </p:sp>
    </p:spTree>
    <p:extLst>
      <p:ext uri="{BB962C8B-B14F-4D97-AF65-F5344CB8AC3E}">
        <p14:creationId xmlns:p14="http://schemas.microsoft.com/office/powerpoint/2010/main" val="22130271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3589</Words>
  <Application>Microsoft Office PowerPoint</Application>
  <PresentationFormat>Широкоэкранный</PresentationFormat>
  <Paragraphs>86</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Times New Roman</vt:lpstr>
      <vt:lpstr>Тема Office</vt:lpstr>
      <vt:lpstr>Презентация   по дисциплине «Теория систем и системный анализ» на тему «Проблемные обстоятельства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27</cp:revision>
  <dcterms:created xsi:type="dcterms:W3CDTF">2020-11-19T19:29:07Z</dcterms:created>
  <dcterms:modified xsi:type="dcterms:W3CDTF">2020-11-21T16:04:38Z</dcterms:modified>
</cp:coreProperties>
</file>