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5A174-0BA9-4979-B635-A89D5072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77E288-F5C7-49E8-9287-85421378C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774C85-D2AD-440A-97B3-4D3DE529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D87-80CC-4906-AA6D-C428D2B0E93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0632F-05E0-4A3F-B3D9-B763CEBF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6A9B5-5AD2-4B3F-9365-60467880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1199-4A6D-438B-9CCC-743B9914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15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07250-7435-47D1-A234-2DF6F5B2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FA580B-2D20-4B01-B06A-3C121D3E3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B5577-AB71-4106-94FE-E2C3A952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D87-80CC-4906-AA6D-C428D2B0E93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A18BA-E797-429F-A254-D05A8032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AEBC01-6300-4C98-800E-11A1AC99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1199-4A6D-438B-9CCC-743B9914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71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50C0B8-2D8C-4ED0-8E48-F47215846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26559B-4E74-4EE6-8030-6DDE62DF0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1BFE28-E447-4E8F-AFE9-AA945CBF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D87-80CC-4906-AA6D-C428D2B0E93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18A342-C161-43B0-9D87-C53D0510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1F57E5-EFCC-4694-A601-F3EA2179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1199-4A6D-438B-9CCC-743B9914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3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B900C-F04D-409E-9DBD-EA499729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69A320-6DD6-4B7B-B8D0-74F54C6D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988ABA-B4A5-42E1-9EE1-99F04ED3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D87-80CC-4906-AA6D-C428D2B0E93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80B58-E97C-45DA-A29B-95C92F18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2935E-BA71-4301-A762-E60CA71F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1199-4A6D-438B-9CCC-743B9914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71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0BF78-82C4-4C85-B788-86D3FEF3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B04B61-6212-45DF-AC70-E9C98810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203E53-AAA3-444A-A877-2066DAB2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D87-80CC-4906-AA6D-C428D2B0E93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A19578-C321-421B-AD7B-92C1DAC0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042B61-8AB2-41B9-A01B-E1B50692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1199-4A6D-438B-9CCC-743B9914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27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84491-023C-4DF7-A08A-F96CF99F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111638-34AD-4B2A-856C-59B9780FD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4F8B28-69E6-4DC3-B60C-8496186CC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46CEFA-3F7D-42E1-A1C6-F7D17086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D87-80CC-4906-AA6D-C428D2B0E93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ABE0F0-016A-4A6A-9C8B-A909C0D9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830FC9-CEDF-4A53-877A-FD5186EC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1199-4A6D-438B-9CCC-743B9914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44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7D551-776C-466A-BAF4-E10F5E37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3CBDF6-583F-48CD-B58B-F6466EB9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8A2958-F802-4C4F-AEE2-8190AC729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039870-F66B-4979-9C23-C3E05BF31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399DF4-2B39-4732-AEEB-276CC858D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A6BB30-7816-4057-A003-A9C23C01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D87-80CC-4906-AA6D-C428D2B0E93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A5FC17-5B2C-4E27-8318-F78109BB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90E9A5-A196-4806-8D9A-1E69A686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1199-4A6D-438B-9CCC-743B9914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13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C6949-C3C4-480E-BD82-A52D3740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5EA763-0E5C-4155-80C7-A62FE4AF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D87-80CC-4906-AA6D-C428D2B0E93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8F810C-A45D-4C23-9A55-7133446A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6F8C2F-E6D3-4835-9A3C-57E0C9DA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1199-4A6D-438B-9CCC-743B9914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22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BE6441-A0EF-4274-954E-7A47DC87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D87-80CC-4906-AA6D-C428D2B0E93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DAF812-D9C4-476E-AAA5-0599F2EF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C30F62-FFDA-4FC5-9640-0731B589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1199-4A6D-438B-9CCC-743B9914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AC989-C9AB-4B6E-877F-BB8B9761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AD70E8-4614-4D16-8204-2608EA99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DFA003-DD4B-473B-AF0D-32603C22C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F801F1-99DF-4CCB-9FFE-CD6E3226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D87-80CC-4906-AA6D-C428D2B0E93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B800F8-0D44-4CDF-B9A4-F4323ACD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29F99-8D76-44BE-9A51-F9A213C6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1199-4A6D-438B-9CCC-743B9914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34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D5A37-BF85-44AF-A635-013B3F31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E52B36-A220-478E-A8D8-AA8701430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08CE75-4169-4BD6-9F84-27B29D2EC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FB7366-3ED6-44B6-9456-DF97DC64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2D87-80CC-4906-AA6D-C428D2B0E93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CBF3FA-E7A0-4ECA-98A4-30E8DC19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0C864E-A6F1-42E9-980E-B62B7A56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1199-4A6D-438B-9CCC-743B9914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2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5ACDA-03E2-4226-8A62-F4598BA7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52374D-6E49-435A-BB5D-FEADD725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C4B523-4B05-48B3-9322-5B308A672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42D87-80CC-4906-AA6D-C428D2B0E939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2E2F77-B001-405A-B70B-E6B747239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1698E1-2F1A-42A1-9E3A-0C2335B31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1199-4A6D-438B-9CCC-743B9914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59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D19CD-68D7-4A6C-A8C3-760074127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9504"/>
            <a:ext cx="9144000" cy="1154894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«Теория систем и системный анализ»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«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Научное исследование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D96FFB-8A78-4F1D-A602-0175CD1FE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5549" y="4419161"/>
            <a:ext cx="5246451" cy="2438839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Шорин В.Д.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09.03.04 Программная инженерия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71ПГ 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8476580C-AB59-474E-9E68-072461D0F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29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E9408F-89F3-4963-B0C0-71337EE2CE08}"/>
              </a:ext>
            </a:extLst>
          </p:cNvPr>
          <p:cNvSpPr txBox="1"/>
          <p:nvPr/>
        </p:nvSpPr>
        <p:spPr>
          <a:xfrm>
            <a:off x="0" y="1154894"/>
            <a:ext cx="12192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Условия появления необходимости в системной анализе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Эти условия обуславливаются: </a:t>
            </a:r>
          </a:p>
          <a:p>
            <a:pPr indent="457200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представлениями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 усложнении процессов организации производства: </a:t>
            </a:r>
          </a:p>
          <a:p>
            <a:pPr indent="457200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 увеличение выпуска промышленной продукции, расширение её номенклатуры и ассортимента; </a:t>
            </a:r>
          </a:p>
          <a:p>
            <a:pPr indent="457200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усложнение выпускаемых изделий и технологии их производства; </a:t>
            </a:r>
          </a:p>
          <a:p>
            <a:pPr indent="457200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 увеличение частоты сменяемости выпускаемых изделий и технологий; 4) возрастание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наукоёмкости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продукции; </a:t>
            </a:r>
          </a:p>
          <a:p>
            <a:pPr indent="457200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5) развитие специализации и кооперирования производства, 6) необходимость экономии ресурсов и охраны окружающей среды;</a:t>
            </a:r>
          </a:p>
          <a:p>
            <a:pPr marL="0" marR="0" lvl="0" indent="4572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представлениями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 усложнении процессов управления в связи с возрастанием роли информации в процессах управления. Здесь выделяются так называемые информационные барьеры: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Первый информационный барьер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(тысячелетия тому назад) – сложность задач управления коллективом стала превосходить способности одного человека. Произошло о</a:t>
            </a:r>
            <a:r>
              <a:rPr kumimoji="0" lang="ru-RU" altLang="ru-RU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ткрытие идей распараллеливания решения задач управления: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механизм иерархической (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ярусной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системы управления (руководитель берёт себе помощников, а помощники – для себя помощников и т.д.);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механизм товарно-денежных (рыночных) отношений, которые организуют не только распределение товаров, но и являются регулятором производства (производства, распределения, обмена и потребления);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8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7FC8DE-E782-495E-8A1E-D4F394ECE72A}"/>
              </a:ext>
            </a:extLst>
          </p:cNvPr>
          <p:cNvSpPr txBox="1"/>
          <p:nvPr/>
        </p:nvSpPr>
        <p:spPr>
          <a:xfrm>
            <a:off x="0" y="1622253"/>
            <a:ext cx="12204826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информационный барьер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ограниченная способность к переработке информации у всего населения страны. </a:t>
            </a:r>
            <a:r>
              <a:rPr lang="ru-RU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Открытие идеи о потребности изменения технологии сбора и обработки экономической информации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связи с тем, что сложность задач управления экономикой растёт быстрее числа занятых в ней людей и без изменения методов обработки информации возможна опасность занятости в сфере управления всего населения страны;</a:t>
            </a:r>
          </a:p>
          <a:p>
            <a:pPr marL="179705" indent="450215" algn="just">
              <a:spcAft>
                <a:spcPts val="6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открытие идеи создания АСУ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разработки методов организации процессов (коллективного) принятия управленческих решений;</a:t>
            </a:r>
          </a:p>
          <a:p>
            <a:pPr marL="179705" indent="450215" algn="just">
              <a:spcAft>
                <a:spcPts val="6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открытие идеи управления ходом научно-технического прогресса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прогнозирования его социально-экономических последствий в любой стране независимо от её политической ориентации;</a:t>
            </a:r>
          </a:p>
          <a:p>
            <a:pPr marL="179705" indent="450215" algn="just">
              <a:spcAft>
                <a:spcPts val="6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существом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особенностей экономических объектов, связанных с наличием человека как активного элемента в контурах их функционирования;</a:t>
            </a:r>
          </a:p>
          <a:p>
            <a:pPr marL="179705" indent="450215" algn="just">
              <a:spcAft>
                <a:spcPts val="6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сложностями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формализации процессов анализа обстоятельств, акций по организации процессов принятия решений и собственно процессов принятия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266547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4B46A-46C6-477C-BE0E-A65BB416167D}"/>
              </a:ext>
            </a:extLst>
          </p:cNvPr>
          <p:cNvSpPr txBox="1"/>
          <p:nvPr/>
        </p:nvSpPr>
        <p:spPr>
          <a:xfrm>
            <a:off x="71120" y="1154894"/>
            <a:ext cx="12120880" cy="5346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705" indent="457200" algn="just">
              <a:lnSpc>
                <a:spcPct val="150000"/>
              </a:lnSpc>
              <a:spcAft>
                <a:spcPts val="600"/>
              </a:spcAft>
            </a:pPr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направление человеческой деятельности, связанное с поиском, формулированием и исполнением управленческих решений в организационно-технических системах независимо от того, в какой отрасли народного хозяйства эти системы используются. </a:t>
            </a:r>
          </a:p>
          <a:p>
            <a:pPr marL="179705" indent="457200" algn="just">
              <a:lnSpc>
                <a:spcPct val="150000"/>
              </a:lnSpc>
              <a:spcAft>
                <a:spcPts val="600"/>
              </a:spcAft>
            </a:pPr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научная дисциплина, в которой раскрываются механизмы и предлагаются конструктивные средства организации процессов принятия решений в сложных системах, взаимодействующих и существующих в динамически развивающихся средах. </a:t>
            </a:r>
          </a:p>
          <a:p>
            <a:pPr marL="179705" indent="457200" algn="just">
              <a:lnSpc>
                <a:spcPct val="150000"/>
              </a:lnSpc>
              <a:spcAft>
                <a:spcPts val="6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Поэтому особенно важным является начальное представление предмета, выработка системного подхода к изучению технических, производственных или социальных процессов и, самое главное, формирование системного мышления, которое в конечном счете и обеспечивает успех решении самых сложных задач жизнедеятельности человека.</a:t>
            </a:r>
          </a:p>
          <a:p>
            <a:pPr indent="457200" algn="just">
              <a:lnSpc>
                <a:spcPct val="150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0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FB719-8CF8-4A6E-A258-20D6CCA4A551}"/>
              </a:ext>
            </a:extLst>
          </p:cNvPr>
          <p:cNvSpPr txBox="1"/>
          <p:nvPr/>
        </p:nvSpPr>
        <p:spPr>
          <a:xfrm>
            <a:off x="0" y="205913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Место и роль системного анализа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Надо понимать объекты и процессы (вместе ‒явления) в природе: для их оценки влияния (воздействия) на жизнедеятельность человека и применимости в обеспечения благополучия. Таким образом общая цель ‒ это понимание явлений. </a:t>
            </a:r>
          </a:p>
          <a:p>
            <a:pPr indent="457200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Воздействие не всегда явно выражено. Но есть возможность всегда почувствовать его наличие как результат изменения поведения (функционирования) объекта в среде (в частности, его взаимодействия со средой, с человеком, его деятельностью или результатами его деятельности ‒ другими рукотворными системами). </a:t>
            </a:r>
          </a:p>
          <a:p>
            <a:pPr indent="457200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Поэтому понимание явления ‒ это фактически представление того, как объект функционирует, или представление того, как процесс влияет на свою среду во всём многообразии своего проявления.</a:t>
            </a:r>
          </a:p>
          <a:p>
            <a:pPr indent="457200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Вся практика человеческой деятельности показала, что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основной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путь к пониманию - это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организация исследования явления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(объекта, процесса), а важнейшим инструментом исследования является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явления.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9556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3CD9FD-A469-4CEA-AEC6-F990E7AFBF46}"/>
              </a:ext>
            </a:extLst>
          </p:cNvPr>
          <p:cNvSpPr txBox="1"/>
          <p:nvPr/>
        </p:nvSpPr>
        <p:spPr>
          <a:xfrm>
            <a:off x="-12826" y="1154894"/>
            <a:ext cx="1220482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 исследования распадается на два компонента.</a:t>
            </a:r>
          </a:p>
          <a:p>
            <a:pPr indent="457200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Во-первых,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получают знание и, во-вторых,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следует использовать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полученное знание. Первый вопрос – это вопрос о методе, второй – об этике и предпочтении.</a:t>
            </a:r>
          </a:p>
          <a:p>
            <a:pPr indent="457200" algn="just"/>
            <a:r>
              <a:rPr lang="ru-RU" sz="20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В первом случае 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нас интересует приобретение и организация знания; </a:t>
            </a:r>
          </a:p>
          <a:p>
            <a:pPr indent="457200" algn="just"/>
            <a:r>
              <a:rPr lang="ru-RU" sz="20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В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о втором 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– мы имеем дело с неразрывно связанными с этим процессом моральными обязательствами. </a:t>
            </a:r>
          </a:p>
          <a:p>
            <a:pPr indent="457200" algn="just"/>
            <a:r>
              <a:rPr lang="ru-RU" sz="20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И в том и другом случае необходимы оценки, основанные на нашем опыте и требующие разных интеллектуальных усилий.</a:t>
            </a:r>
          </a:p>
          <a:p>
            <a:pPr indent="457200" algn="just"/>
            <a:r>
              <a:rPr lang="ru-RU" sz="20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В первом случае, когда речь идет о том, как мы получаем знания и что мы знаем, употребляется термин “</a:t>
            </a:r>
            <a:r>
              <a:rPr lang="ru-RU" sz="2000" b="1" i="1" u="none" strike="noStrike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эмпирический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анализ”. Во втором случае, когда речь идет о том, как следует использовать наши знания, употребляется термин “</a:t>
            </a:r>
            <a:r>
              <a:rPr lang="ru-RU" sz="2000" b="1" i="1" u="none" strike="noStrike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нормативный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анализ”. </a:t>
            </a:r>
          </a:p>
          <a:p>
            <a:pPr indent="457200" algn="just"/>
            <a:r>
              <a:rPr lang="ru-RU" sz="2000" u="sng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Эмпирический анализ – это разработка и использование общего для всех, объективного языка для описания предметной (конкретной) реальности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. Язык может быть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количественным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 основанным на статистическом сравнении характеристик различных объектов или случаев; или может быть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качественным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 основанным на понимании тех же самых объектов или случаев исследователем, владеющим информацией (сведениями). Нормативный анализ – это разработка и изучение субъективных целей, ценностей и этических норм, которыми мы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руководствуемся</a:t>
            </a:r>
            <a:r>
              <a:rPr lang="ru-RU" sz="2000" dirty="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при использовании наших знаний о реальности.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71542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899A0F-4E2E-4B4D-A4F5-FCA67FD6DF81}"/>
              </a:ext>
            </a:extLst>
          </p:cNvPr>
          <p:cNvSpPr txBox="1"/>
          <p:nvPr/>
        </p:nvSpPr>
        <p:spPr>
          <a:xfrm>
            <a:off x="0" y="1154894"/>
            <a:ext cx="1219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По-видимому, возможны различные реализации </a:t>
            </a:r>
            <a:r>
              <a:rPr lang="ru-RU" sz="20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эмпирического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анализа. Выделяется три его основных разновидности: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классический анализ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традиционный подход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организации исследования и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подход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организации функционирования объектов (систем). </a:t>
            </a:r>
          </a:p>
          <a:p>
            <a:pPr indent="450215" algn="just"/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классическом анализе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professor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Michael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Beaney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2014) проводится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разбиение объекта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исследование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его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частей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произвольным </a:t>
            </a:r>
            <a:r>
              <a:rPr lang="ru-RU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целеназначением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Несмотря на всю широту классической схемы анализа, в нём отсутствует императив проведения заключительного объективно ориентированного вывода об исследуемом объекте. Это связывает умозаключение о поведении объекта не столько с объективными обстоятельствами, сколько с субъективными представлениями исследователя.</a:t>
            </a:r>
          </a:p>
          <a:p>
            <a:pPr indent="450215" algn="just"/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Традиционный подход</a:t>
            </a:r>
            <a:r>
              <a:rPr lang="ru-RU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организации исследования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профессор П.В. Попов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1972)</a:t>
            </a:r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 сужение</a:t>
            </a:r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классической схемы анализа предусматривает, как и в классическом анализе,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расчленение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изучаемого объекта на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составные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части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но требует определить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поведение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сложного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как результат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объединения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входящих в него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компонентов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Однако использование традиционного подхода может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исключить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из рассмотрения широкий класс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присущих ему как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целому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отсутствующих у его частей, что может не способствовать полноценному формированию закономерностей исследуемого явления.</a:t>
            </a:r>
          </a:p>
        </p:txBody>
      </p:sp>
    </p:spTree>
    <p:extLst>
      <p:ext uri="{BB962C8B-B14F-4D97-AF65-F5344CB8AC3E}">
        <p14:creationId xmlns:p14="http://schemas.microsoft.com/office/powerpoint/2010/main" val="270268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CD447A-B5F2-48B0-AF04-B5EB672EC2F3}"/>
              </a:ext>
            </a:extLst>
          </p:cNvPr>
          <p:cNvSpPr txBox="1"/>
          <p:nvPr/>
        </p:nvSpPr>
        <p:spPr>
          <a:xfrm>
            <a:off x="0" y="2028654"/>
            <a:ext cx="122048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подход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 организации функционирования объектов (систем) (</a:t>
            </a:r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кратко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образуется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системным методом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теорией систем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трансакционным анализом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7200" algn="just"/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метод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исследования (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профессор И.Т. Исаев,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1972</a:t>
            </a:r>
            <a:r>
              <a:rPr lang="ru-RU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сводится к: </a:t>
            </a:r>
          </a:p>
          <a:p>
            <a:pPr marL="457200" indent="457200" algn="just"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формированию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руководящей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идеи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проведения выбора организованности создаваемой системы посредством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интерпретации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принципов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организованности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известных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</a:p>
          <a:p>
            <a:pPr marL="457200" indent="457200" algn="just"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осуществлению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или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формирования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той «формы движения материи», которая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станет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материальным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носителем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структуры создаваемой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будь то вещественная (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субстанционная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энергетическая, организационная структурообразующие компоненты или определенные их композиции; </a:t>
            </a:r>
          </a:p>
          <a:p>
            <a:pPr marL="457200" indent="457200" algn="just"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формулированию решения «проблемы начала», то есть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определению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первичных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или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относительно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первичных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(то есть исходных)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элементов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из которых будет формироваться целостная система; </a:t>
            </a:r>
          </a:p>
          <a:p>
            <a:pPr marL="457200" indent="457200" algn="just">
              <a:buAutoNum type="arabicParenR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определению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границы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предметной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реальности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то есть той локально-организованной среды, без уч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ё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связей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отношений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которой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теряет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своё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предназначение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55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10825D-301B-4639-866D-46D472BF90F7}"/>
              </a:ext>
            </a:extLst>
          </p:cNvPr>
          <p:cNvSpPr txBox="1"/>
          <p:nvPr/>
        </p:nvSpPr>
        <p:spPr>
          <a:xfrm>
            <a:off x="-12826" y="2333455"/>
            <a:ext cx="1220482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Теория систем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научная и методологическая концепция (система взглядов; по академику В.Н. Автономову – метод понимания действительности и ее трактовка) исследования объектов, представляющих собой </a:t>
            </a:r>
            <a:r>
              <a:rPr lang="ru-RU" sz="2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0215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замыслу профессора </a:t>
            </a:r>
            <a:r>
              <a:rPr lang="ru-RU" sz="2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Людвига фон </a:t>
            </a:r>
            <a:r>
              <a:rPr lang="ru-RU" sz="2000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Берталанфи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основная идея теории состоит в признании </a:t>
            </a:r>
            <a:r>
              <a:rPr lang="ru-RU" sz="2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изоморфизм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(заданное </a:t>
            </a:r>
            <a:r>
              <a:rPr lang="ru-RU" sz="2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отношение эквивалентности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законов, управляющих функционированием системных объектов. </a:t>
            </a:r>
          </a:p>
          <a:p>
            <a:pPr indent="450215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частности, по словам профессора Михайло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Месаровича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«теория систем представляет собой научную дисциплину, которая изучает различные явления, отвлекаясь от их конкретной природы, и основывается лишь на формальных взаимосвязях между различными составляющими их факторами и на характере их изменений под влиянием внешних условий».</a:t>
            </a:r>
          </a:p>
        </p:txBody>
      </p:sp>
    </p:spTree>
    <p:extLst>
      <p:ext uri="{BB962C8B-B14F-4D97-AF65-F5344CB8AC3E}">
        <p14:creationId xmlns:p14="http://schemas.microsoft.com/office/powerpoint/2010/main" val="182879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81D3ED-00EC-49D4-A1A4-33535EE5175B}"/>
              </a:ext>
            </a:extLst>
          </p:cNvPr>
          <p:cNvSpPr txBox="1"/>
          <p:nvPr/>
        </p:nvSpPr>
        <p:spPr>
          <a:xfrm>
            <a:off x="0" y="1056639"/>
            <a:ext cx="120091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Трансакционный анализ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(профессор Я. </a:t>
            </a:r>
            <a:r>
              <a:rPr lang="ru-RU" sz="2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Стюарт,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1996, профессор Э. Берн, 2004) оперирует со сценариями возможного функционирования объекта («жизненными» сценариями) и направлен на такое изменение процесса функционирования объекта, которое исключило бы факторы, мешающие его «эффективной» работе или «полноценной» коммуникации. Предназначение трансакционного анализа – это коррекция «жизненного» сценария. Исходят из того, что трансакции как </a:t>
            </a:r>
            <a:r>
              <a:rPr lang="ru-RU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единицы общения, состоящие из стимула и реакции, изначально формируют строго заданное количество состояний объекта, в одном из которых он может находиться в каждый момент времени и взаимодействовать с соответствующими состояниями других объектов. </a:t>
            </a:r>
          </a:p>
          <a:p>
            <a:pPr indent="450215" algn="just"/>
            <a:r>
              <a:rPr lang="ru-RU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Основу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трансакционного</a:t>
            </a:r>
            <a:r>
              <a:rPr lang="ru-RU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анализа составляют сформированные на базе системного метода: </a:t>
            </a:r>
          </a:p>
          <a:p>
            <a:pPr indent="450215" algn="just"/>
            <a:r>
              <a:rPr lang="ru-RU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а) исходный план функционирования («план жизни») или просто </a:t>
            </a:r>
            <a:r>
              <a:rPr lang="ru-RU" sz="20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сценария</a:t>
            </a:r>
            <a:r>
              <a:rPr lang="ru-RU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 которому начинается функционирование объекта; </a:t>
            </a:r>
          </a:p>
          <a:p>
            <a:pPr indent="450215" algn="just"/>
            <a:r>
              <a:rPr lang="ru-RU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б) последовательность действий, приводящих к изменению сценария вплоть до «избавления» от него (наличие «</a:t>
            </a:r>
            <a:r>
              <a:rPr lang="ru-RU" sz="200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контрсценария</a:t>
            </a:r>
            <a:r>
              <a:rPr lang="ru-RU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»); </a:t>
            </a:r>
          </a:p>
          <a:p>
            <a:pPr indent="450215" algn="just"/>
            <a:r>
              <a:rPr lang="ru-RU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в) «системный механизм», который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фактически </a:t>
            </a:r>
            <a:r>
              <a:rPr lang="ru-RU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обусловит, инициирует и определит процесс построения «сценария наоборот» («</a:t>
            </a:r>
            <a:r>
              <a:rPr lang="ru-RU" sz="200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антисценарий</a:t>
            </a:r>
            <a:r>
              <a:rPr lang="ru-RU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») при невозможности действовать согласно сценарию (например, осуществление возврата к исполнению предыдущих мероприятий (состояний) после выполнения действий «</a:t>
            </a:r>
            <a:r>
              <a:rPr lang="ru-RU" sz="20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</a:t>
            </a:r>
            <a:r>
              <a:rPr lang="ru-RU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»- или «</a:t>
            </a:r>
            <a:r>
              <a:rPr lang="ru-RU" sz="200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антисценария</a:t>
            </a:r>
            <a:r>
              <a:rPr lang="ru-RU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9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64E8DA-6B01-4A4F-AEC5-FB6B73068350}"/>
              </a:ext>
            </a:extLst>
          </p:cNvPr>
          <p:cNvSpPr txBox="1"/>
          <p:nvPr/>
        </p:nvSpPr>
        <p:spPr>
          <a:xfrm>
            <a:off x="0" y="1154895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Таким образом в 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системном подходе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непосредственное использование системного метода и теории систем определяет </a:t>
            </a: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«топологию» обстоятельств, а использование трансакционного анализа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его основе определяет </a:t>
            </a: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динамику</a:t>
            </a: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их формирования и изменения.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целом, в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системном подходе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организации функционирования объектов (систем) считают, что:</a:t>
            </a:r>
          </a:p>
          <a:p>
            <a:pPr indent="450215"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целое обладает качествами, отсутствующими у его частей; </a:t>
            </a:r>
          </a:p>
          <a:p>
            <a:pPr indent="450215"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прерогативой организации исследования является непрерывная интеграция различных представлений о системе на каждом этапе её создания;</a:t>
            </a:r>
          </a:p>
          <a:p>
            <a:pPr indent="450215"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частные цели её составляющих компонентов подчиняются общей цели функционирования системы;</a:t>
            </a:r>
          </a:p>
          <a:p>
            <a:pPr indent="450215"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при организации функционирования систем целостность определяется принципом;</a:t>
            </a:r>
          </a:p>
          <a:p>
            <a:pPr indent="450215"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многократность разбиений объекта и его локально организованной среды декларируется «механизмом», предопределяющий формирование углублённых и всесторонних представлений об объекте в динамически меняющейся среде применения;</a:t>
            </a:r>
          </a:p>
          <a:p>
            <a:pPr indent="450215"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сценария, определяющего структуру процесса функционирования объекта, и «</a:t>
            </a:r>
            <a:r>
              <a:rPr lang="ru-RU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контрсценария</a:t>
            </a: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для изменения текущего функционирования обеспечивают возможности корректирования нежелательной динамики действующего объекта;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формулирование </a:t>
            </a: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«системного механизма» для формирования «</a:t>
            </a:r>
            <a:r>
              <a:rPr lang="ru-RU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антисценария</a:t>
            </a: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обуславливает возможности организации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корректирования процесса функционирования 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различных временных участках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функционирования.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96745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B6296221-4B9F-4578-A2E5-243D55CC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26" y="0"/>
            <a:ext cx="12204826" cy="115489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AEB41-83BB-4664-960A-EA4E912C7FA4}"/>
              </a:ext>
            </a:extLst>
          </p:cNvPr>
          <p:cNvSpPr txBox="1"/>
          <p:nvPr/>
        </p:nvSpPr>
        <p:spPr>
          <a:xfrm>
            <a:off x="-12826" y="2230924"/>
            <a:ext cx="117551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Становится очевидным, что системный подход охватывает все варианты анализа и актуальным является изучение именно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системного подхода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 организации функционирования объектов (систем)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indent="450215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характеристик отмеченных основных реализаций </a:t>
            </a:r>
            <a:r>
              <a:rPr lang="ru-RU" sz="2400" b="1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эмпирического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анализа показывает, что системный подход (</a:t>
            </a:r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системный анализ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охватывает все варианты анализа и актуальным является изучение именно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системного подхода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 организации функционирования объектов (систем)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839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1684</Words>
  <Application>Microsoft Office PowerPoint</Application>
  <PresentationFormat>Широкоэкранный</PresentationFormat>
  <Paragraphs>66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  по дисциплине «Теория систем и системный анализ» на тему «Научное исследование»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 по дисциплине «Теория систем и системный анализ» на тему «Системное мышление»</dc:title>
  <dc:creator>Vlad Shorin</dc:creator>
  <cp:lastModifiedBy>Vlad Shorin</cp:lastModifiedBy>
  <cp:revision>28</cp:revision>
  <dcterms:created xsi:type="dcterms:W3CDTF">2020-11-19T19:29:07Z</dcterms:created>
  <dcterms:modified xsi:type="dcterms:W3CDTF">2020-11-21T16:20:51Z</dcterms:modified>
</cp:coreProperties>
</file>