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4" r:id="rId26"/>
    <p:sldId id="295" r:id="rId27"/>
    <p:sldId id="296" r:id="rId28"/>
    <p:sldId id="298" r:id="rId29"/>
    <p:sldId id="299" r:id="rId30"/>
    <p:sldId id="300" r:id="rId31"/>
    <p:sldId id="301" r:id="rId32"/>
    <p:sldId id="297" r:id="rId33"/>
    <p:sldId id="292" r:id="rId34"/>
    <p:sldId id="302" r:id="rId35"/>
    <p:sldId id="303" r:id="rId36"/>
    <p:sldId id="305" r:id="rId37"/>
    <p:sldId id="304" r:id="rId38"/>
    <p:sldId id="30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56950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Введение в теорию систем</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677BF9E-AB28-43F2-9C1C-C2D0AC9F5E8A}"/>
              </a:ext>
            </a:extLst>
          </p:cNvPr>
          <p:cNvSpPr txBox="1"/>
          <p:nvPr/>
        </p:nvSpPr>
        <p:spPr>
          <a:xfrm>
            <a:off x="101600" y="1154894"/>
            <a:ext cx="12090400" cy="5632311"/>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Иными словами, </a:t>
            </a:r>
            <a:r>
              <a:rPr lang="ru-RU" sz="2000" u="sng" dirty="0">
                <a:solidFill>
                  <a:srgbClr val="000000"/>
                </a:solidFill>
                <a:effectLst/>
                <a:latin typeface="Times New Roman" panose="02020603050405020304" pitchFamily="18" charset="0"/>
                <a:ea typeface="Times New Roman" panose="02020603050405020304" pitchFamily="18" charset="0"/>
              </a:rPr>
              <a:t>модель становится как бы своеобразным «механизмом» развития системы</a:t>
            </a:r>
            <a:r>
              <a:rPr lang="ru-RU" sz="2000" dirty="0">
                <a:solidFill>
                  <a:srgbClr val="000000"/>
                </a:solidFill>
                <a:effectLst/>
                <a:latin typeface="Times New Roman" panose="02020603050405020304" pitchFamily="18" charset="0"/>
                <a:ea typeface="Times New Roman" panose="02020603050405020304" pitchFamily="18" charset="0"/>
              </a:rPr>
              <a:t>, который может «выключаться» в периоды относительной стабильности условий ее существования и «включаться» в периоды происходящих изменений в среде и внутри системы. Практическая реализация такого «механизма» связана с необходимостью разработки языка проектирования (автоматизации проектирования), языка моделирования процесса принятия решения. В основу такого языка (знаковой системы) может быть положен один из методов моделирования систем (например, теория множеств, математическая логика, математическая лингвистика, имитационное моделирование и т. п.), но по мере развития модели методы могут изменяться. При моделировании наиболее сложных процессов (например, процессов </a:t>
            </a:r>
            <a:r>
              <a:rPr lang="ru-RU" sz="2000" dirty="0" err="1">
                <a:solidFill>
                  <a:srgbClr val="000000"/>
                </a:solidFill>
                <a:effectLst/>
                <a:latin typeface="Times New Roman" panose="02020603050405020304" pitchFamily="18" charset="0"/>
                <a:ea typeface="Times New Roman" panose="02020603050405020304" pitchFamily="18" charset="0"/>
              </a:rPr>
              <a:t>целеобразования</a:t>
            </a:r>
            <a:r>
              <a:rPr lang="ru-RU" sz="2000" dirty="0">
                <a:solidFill>
                  <a:srgbClr val="000000"/>
                </a:solidFill>
                <a:effectLst/>
                <a:latin typeface="Times New Roman" panose="02020603050405020304" pitchFamily="18" charset="0"/>
                <a:ea typeface="Times New Roman" panose="02020603050405020304" pitchFamily="18" charset="0"/>
              </a:rPr>
              <a:t>, совершенствования орга­низационных структур систем управления) «механизм» развития (самоорганизации) может реализовываться в форме соответствующей методики системного анализа.</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Иногда рассматриваемый класс систем разбивают на подклассы, выделяя адаптивные или самоприспосабливающиеся системы, самообучающиеся, самовосстанавливающиеся, самовоспроизводящиеся и другие классы, соответствующие различным свойствам развивающейся системы.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При представлении отображаемого объекта в виде самоорганизующейся системы задачи определения целей и выбора средств, как правило, разделяются. При этом задача выбора целей, в свою очередь, может быть описана в виде самоорганизующейся системы, т. е. структура основных направлений, плана, структура функциональной части АСУ может развиваться так же (и даже здесь чаще нужно включать «механизм» развития), как и структура обеспечивающей части АСУ, организационная структура системы управления.</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235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2A41C0B-66AF-4E79-A154-51F6ACEED724}"/>
              </a:ext>
            </a:extLst>
          </p:cNvPr>
          <p:cNvSpPr txBox="1"/>
          <p:nvPr/>
        </p:nvSpPr>
        <p:spPr>
          <a:xfrm>
            <a:off x="-12826" y="1154894"/>
            <a:ext cx="12204826" cy="4401205"/>
          </a:xfrm>
          <a:prstGeom prst="rect">
            <a:avLst/>
          </a:prstGeom>
          <a:noFill/>
        </p:spPr>
        <p:txBody>
          <a:bodyPr wrap="square">
            <a:spAutoFit/>
          </a:bodyPr>
          <a:lstStyle/>
          <a:p>
            <a:pPr indent="450000" algn="ctr"/>
            <a:r>
              <a:rPr lang="ru-RU" sz="2000" b="1" dirty="0">
                <a:solidFill>
                  <a:srgbClr val="000000"/>
                </a:solidFill>
                <a:effectLst/>
                <a:latin typeface="Times New Roman" panose="02020603050405020304" pitchFamily="18" charset="0"/>
                <a:ea typeface="Times New Roman" panose="02020603050405020304" pitchFamily="18" charset="0"/>
              </a:rPr>
              <a:t>Закономерности систем</a:t>
            </a:r>
            <a:endParaRPr lang="ru-RU" sz="2000" b="1" dirty="0">
              <a:solidFill>
                <a:srgbClr val="000000"/>
              </a:solidFill>
              <a:latin typeface="Times New Roman" panose="02020603050405020304" pitchFamily="18" charset="0"/>
              <a:ea typeface="Times New Roman" panose="02020603050405020304" pitchFamily="18" charset="0"/>
            </a:endParaRPr>
          </a:p>
          <a:p>
            <a:pPr indent="450000" algn="ctr"/>
            <a:endParaRPr lang="ru-RU" sz="2000" dirty="0">
              <a:effectLst/>
              <a:latin typeface="Times New Roman" panose="02020603050405020304" pitchFamily="18" charset="0"/>
              <a:ea typeface="Times New Roman" panose="02020603050405020304" pitchFamily="18" charset="0"/>
            </a:endParaRPr>
          </a:p>
          <a:p>
            <a:pPr indent="450000" algn="just"/>
            <a:r>
              <a:rPr lang="ru-RU" sz="2000" b="1" i="1" dirty="0">
                <a:solidFill>
                  <a:srgbClr val="000000"/>
                </a:solidFill>
                <a:effectLst/>
                <a:latin typeface="Times New Roman" panose="02020603050405020304" pitchFamily="18" charset="0"/>
                <a:ea typeface="Times New Roman" panose="02020603050405020304" pitchFamily="18" charset="0"/>
              </a:rPr>
              <a:t>Закономерности взаимодействия части и целого</a:t>
            </a:r>
            <a:r>
              <a:rPr lang="ru-RU" sz="2000" dirty="0">
                <a:solidFill>
                  <a:srgbClr val="000000"/>
                </a:solidFill>
                <a:effectLst/>
                <a:latin typeface="Times New Roman" panose="02020603050405020304" pitchFamily="18" charset="0"/>
                <a:ea typeface="Times New Roman" panose="02020603050405020304" pitchFamily="18" charset="0"/>
              </a:rPr>
              <a:t>.</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 В процессе изучения особенностей функционирования и развития сложных систем с активными элементами был выявлен ряд закономерностей, помогающих глубже понять диалектику части и целого в системе и формировать более адекватные модели принятия решений: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а) </a:t>
            </a:r>
            <a:r>
              <a:rPr lang="ru-RU" sz="2000" i="1" dirty="0">
                <a:solidFill>
                  <a:srgbClr val="000000"/>
                </a:solidFill>
                <a:effectLst/>
                <a:latin typeface="Times New Roman" panose="02020603050405020304" pitchFamily="18" charset="0"/>
                <a:ea typeface="Times New Roman" panose="02020603050405020304" pitchFamily="18" charset="0"/>
              </a:rPr>
              <a:t>целостность</a:t>
            </a:r>
            <a:r>
              <a:rPr lang="ru-RU" sz="2000" dirty="0">
                <a:solidFill>
                  <a:srgbClr val="000000"/>
                </a:solidFill>
                <a:effectLst/>
                <a:latin typeface="Times New Roman" panose="02020603050405020304" pitchFamily="18" charset="0"/>
                <a:ea typeface="Times New Roman" panose="02020603050405020304" pitchFamily="18" charset="0"/>
              </a:rPr>
              <a:t>. Закономерность </a:t>
            </a:r>
            <a:r>
              <a:rPr lang="ru-RU" sz="2000" i="1" dirty="0">
                <a:solidFill>
                  <a:srgbClr val="000000"/>
                </a:solidFill>
                <a:effectLst/>
                <a:latin typeface="Times New Roman" panose="02020603050405020304" pitchFamily="18" charset="0"/>
                <a:ea typeface="Times New Roman" panose="02020603050405020304" pitchFamily="18" charset="0"/>
              </a:rPr>
              <a:t>целостности (</a:t>
            </a:r>
            <a:r>
              <a:rPr lang="ru-RU" sz="2000" i="1" dirty="0" err="1">
                <a:solidFill>
                  <a:srgbClr val="000000"/>
                </a:solidFill>
                <a:effectLst/>
                <a:latin typeface="Times New Roman" panose="02020603050405020304" pitchFamily="18" charset="0"/>
                <a:ea typeface="Times New Roman" panose="02020603050405020304" pitchFamily="18" charset="0"/>
              </a:rPr>
              <a:t>эмерджентность</a:t>
            </a:r>
            <a:r>
              <a:rPr lang="ru-RU" sz="2000" i="1"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проявляется в системе в возникновении у нее «новых интегративных качеств, не свойственных ее компонентам».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Для того, чтобы глубже понять закономерность целостности, необходимо учитывать две ее стороны: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1) свойства системы (целого)        не являются суммой свойств элементов (частей)       :</a:t>
            </a:r>
            <a:r>
              <a:rPr lang="ru-RU" sz="2000" dirty="0">
                <a:solidFill>
                  <a:srgbClr val="000000"/>
                </a:solidFill>
                <a:latin typeface="Times New Roman" panose="02020603050405020304" pitchFamily="18" charset="0"/>
                <a:ea typeface="Times New Roman" panose="02020603050405020304" pitchFamily="18" charset="0"/>
              </a:rPr>
              <a:t>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2) свойства системы (целого) зависят от свойств элементов (частей):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Кроме этих двух сторон, следует иметь в виду, что объединенные в систему элементы могут терять ряд свойств, присущих им вне системы, т. е. система как бы подавляет некоторые свойства своих элементов.</a:t>
            </a:r>
            <a:endParaRPr lang="ru-RU" sz="2000" dirty="0">
              <a:effectLst/>
              <a:latin typeface="Times New Roman" panose="02020603050405020304" pitchFamily="18" charset="0"/>
              <a:ea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endParaRPr>
          </a:p>
        </p:txBody>
      </p:sp>
      <p:pic>
        <p:nvPicPr>
          <p:cNvPr id="2050" name="Picture 2">
            <a:extLst>
              <a:ext uri="{FF2B5EF4-FFF2-40B4-BE49-F238E27FC236}">
                <a16:creationId xmlns:a16="http://schemas.microsoft.com/office/drawing/2014/main" id="{312BA398-53FD-475A-B316-42584B1C536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6881" y="3911089"/>
            <a:ext cx="300596" cy="34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453553A-F680-476E-AB3D-09BFA6B09AC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8018" y="3917948"/>
            <a:ext cx="2508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D0598DD5-C977-41B6-B828-7B85FE24C31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92043" y="3972049"/>
            <a:ext cx="1232846" cy="28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933C6BFD-D17D-4F2D-B4D3-D6D5E2A6824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54525" y="4211126"/>
            <a:ext cx="1377819" cy="36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15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95E3EB1-F75E-43B2-AB1D-8447378559D1}"/>
              </a:ext>
            </a:extLst>
          </p:cNvPr>
          <p:cNvSpPr txBox="1"/>
          <p:nvPr/>
        </p:nvSpPr>
        <p:spPr>
          <a:xfrm>
            <a:off x="0" y="1154894"/>
            <a:ext cx="12204826" cy="5632311"/>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Таким образом, первая сторона закономерности целостности характеризует изменение взаимоотношений системы как целого со средой (по сравнению с взаимодействием с ней отдельно взятых элементов) и утрату элементами некоторых свойств, когда они становятся элементами системы. Эти изменения бывают настолько разительны, что может показаться, будто свойства системы вообще не зависят от свойств элементов. Поэтому необходимо обращать внимание и на вторую сторону закономерности целостности.</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Свойство целостности связано с целью, для выполнения кото­рой создается система. При этом, если цель не задана в явном виде, а у отображаемого объекта наблюдаются целостные свойства, то можно попытаться определить цель или выражение, связывающее цель со средствами ее достижения (целевую функцию, системообразующий критерий), путем изучения причин </a:t>
            </a:r>
            <a:r>
              <a:rPr lang="ru-RU" sz="2000" i="1" dirty="0">
                <a:solidFill>
                  <a:srgbClr val="000000"/>
                </a:solidFill>
                <a:effectLst/>
                <a:latin typeface="Times New Roman" panose="02020603050405020304" pitchFamily="18" charset="0"/>
                <a:ea typeface="Times New Roman" panose="02020603050405020304" pitchFamily="18" charset="0"/>
              </a:rPr>
              <a:t>появления закономерности целостности</a:t>
            </a:r>
            <a:r>
              <a:rPr lang="ru-RU" sz="2000" dirty="0">
                <a:solidFill>
                  <a:srgbClr val="000000"/>
                </a:solidFill>
                <a:effectLst/>
                <a:latin typeface="Times New Roman" panose="02020603050405020304" pitchFamily="18" charset="0"/>
                <a:ea typeface="Times New Roman" panose="02020603050405020304" pitchFamily="18" charset="0"/>
              </a:rPr>
              <a:t>.</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Исследованию причин возникновения целостных свойств в тео­рии систем уделяется много внимания. Однако в ряде реальных ситуаций не удается выявить факторы, обуслов­ливающие возникновение целостности. Тогда системное представление становится средством исследования: благодаря тому, что отображение объекта в виде системы подразумевает в силу закономерности целостности качественные изменения при переходе от системы к элементам и при объединении элементов в систему (и эти изменения проявляются на любом уровне расчленения системы), можно хотя бы структурой представить объект или процесс, для изучения которого не может быть сразу определена математическая модель, требующая выявления точных взаимоотношений между элементами системы. </a:t>
            </a:r>
            <a:endParaRPr lang="ru-RU" sz="2000" dirty="0">
              <a:effectLst/>
              <a:latin typeface="Times New Roman" panose="02020603050405020304" pitchFamily="18" charset="0"/>
              <a:ea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649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CCDD937-AE29-4BB4-9A32-DDF949CA46A2}"/>
              </a:ext>
            </a:extLst>
          </p:cNvPr>
          <p:cNvSpPr txBox="1"/>
          <p:nvPr/>
        </p:nvSpPr>
        <p:spPr>
          <a:xfrm>
            <a:off x="0" y="1154894"/>
            <a:ext cx="12192000" cy="5647700"/>
          </a:xfrm>
          <a:prstGeom prst="rect">
            <a:avLst/>
          </a:prstGeom>
          <a:noFill/>
        </p:spPr>
        <p:txBody>
          <a:bodyPr wrap="square">
            <a:spAutoFit/>
          </a:bodyPr>
          <a:lstStyle/>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Иными словами, с помощью понятий </a:t>
            </a:r>
            <a:r>
              <a:rPr lang="ru-RU" sz="1900" i="1" dirty="0">
                <a:solidFill>
                  <a:srgbClr val="000000"/>
                </a:solidFill>
                <a:effectLst/>
                <a:latin typeface="Times New Roman" panose="02020603050405020304" pitchFamily="18" charset="0"/>
                <a:ea typeface="Times New Roman" panose="02020603050405020304" pitchFamily="18" charset="0"/>
              </a:rPr>
              <a:t>система </a:t>
            </a:r>
            <a:r>
              <a:rPr lang="ru-RU" sz="1900" dirty="0">
                <a:solidFill>
                  <a:srgbClr val="000000"/>
                </a:solidFill>
                <a:effectLst/>
                <a:latin typeface="Times New Roman" panose="02020603050405020304" pitchFamily="18" charset="0"/>
                <a:ea typeface="Times New Roman" panose="02020603050405020304" pitchFamily="18" charset="0"/>
              </a:rPr>
              <a:t>и </a:t>
            </a:r>
            <a:r>
              <a:rPr lang="ru-RU" sz="1900" i="1" dirty="0">
                <a:solidFill>
                  <a:srgbClr val="000000"/>
                </a:solidFill>
                <a:effectLst/>
                <a:latin typeface="Times New Roman" panose="02020603050405020304" pitchFamily="18" charset="0"/>
                <a:ea typeface="Times New Roman" panose="02020603050405020304" pitchFamily="18" charset="0"/>
              </a:rPr>
              <a:t>структура </a:t>
            </a:r>
            <a:r>
              <a:rPr lang="ru-RU" sz="1900" dirty="0">
                <a:solidFill>
                  <a:srgbClr val="000000"/>
                </a:solidFill>
                <a:effectLst/>
                <a:latin typeface="Times New Roman" panose="02020603050405020304" pitchFamily="18" charset="0"/>
                <a:ea typeface="Times New Roman" panose="02020603050405020304" pitchFamily="18" charset="0"/>
              </a:rPr>
              <a:t>можно отображать проблемные ситуации с неопределенностью, при этом как бы </a:t>
            </a:r>
            <a:r>
              <a:rPr lang="ru-RU" sz="1900" u="sng" dirty="0">
                <a:solidFill>
                  <a:srgbClr val="000000"/>
                </a:solidFill>
                <a:effectLst/>
                <a:latin typeface="Times New Roman" panose="02020603050405020304" pitchFamily="18" charset="0"/>
                <a:ea typeface="Times New Roman" panose="02020603050405020304" pitchFamily="18" charset="0"/>
              </a:rPr>
              <a:t>разделяя «большую» неопределенность на более «мелкие», которые в ряде случаев легче поддаются изучению, что помогает выявить причины качественных изменений при формировании целого из частей</a:t>
            </a:r>
            <a:r>
              <a:rPr lang="ru-RU" sz="1900" dirty="0">
                <a:solidFill>
                  <a:srgbClr val="000000"/>
                </a:solidFill>
                <a:effectLst/>
                <a:latin typeface="Times New Roman" panose="02020603050405020304" pitchFamily="18" charset="0"/>
                <a:ea typeface="Times New Roman" panose="02020603050405020304" pitchFamily="18" charset="0"/>
              </a:rPr>
              <a:t>. </a:t>
            </a:r>
            <a:endParaRPr lang="ru-RU" sz="1900" dirty="0">
              <a:effectLst/>
              <a:latin typeface="Times New Roman" panose="02020603050405020304" pitchFamily="18" charset="0"/>
              <a:ea typeface="Times New Roman" panose="02020603050405020304" pitchFamily="18" charset="0"/>
            </a:endParaRPr>
          </a:p>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Расчленяя систему, можно анализировать причины возникновения целостности на основе установления причинно-следственных связей различной природы между частями, частью и целым, выявления причинно-следственной обусловленности целого его средой.</a:t>
            </a:r>
            <a:endParaRPr lang="ru-RU" sz="1900" dirty="0">
              <a:effectLst/>
              <a:latin typeface="Times New Roman" panose="02020603050405020304" pitchFamily="18" charset="0"/>
              <a:ea typeface="Times New Roman" panose="02020603050405020304" pitchFamily="18" charset="0"/>
            </a:endParaRPr>
          </a:p>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Наряду с изучением причин возникновения целостности, можно получать полезные для практики результаты путем сравнительной оценки степени целостности систем (и их структур) при неизвестных причинах ее возникновения. В связи с этим интересна закономерность, двойственная по отношению к закономерности целостности. Ее называют </a:t>
            </a:r>
            <a:r>
              <a:rPr lang="ru-RU" sz="1900" i="1" dirty="0">
                <a:solidFill>
                  <a:srgbClr val="000000"/>
                </a:solidFill>
                <a:effectLst/>
                <a:latin typeface="Times New Roman" panose="02020603050405020304" pitchFamily="18" charset="0"/>
                <a:ea typeface="Times New Roman" panose="02020603050405020304" pitchFamily="18" charset="0"/>
              </a:rPr>
              <a:t>физической аддитивностью, независимостью, </a:t>
            </a:r>
            <a:r>
              <a:rPr lang="ru-RU" sz="1900" i="1" dirty="0" err="1">
                <a:solidFill>
                  <a:srgbClr val="000000"/>
                </a:solidFill>
                <a:effectLst/>
                <a:latin typeface="Times New Roman" panose="02020603050405020304" pitchFamily="18" charset="0"/>
                <a:ea typeface="Times New Roman" panose="02020603050405020304" pitchFamily="18" charset="0"/>
              </a:rPr>
              <a:t>суммативностью</a:t>
            </a:r>
            <a:r>
              <a:rPr lang="ru-RU" sz="1900" i="1" dirty="0">
                <a:solidFill>
                  <a:srgbClr val="000000"/>
                </a:solidFill>
                <a:effectLst/>
                <a:latin typeface="Times New Roman" panose="02020603050405020304" pitchFamily="18" charset="0"/>
                <a:ea typeface="Times New Roman" panose="02020603050405020304" pitchFamily="18" charset="0"/>
              </a:rPr>
              <a:t>, обособленностью. </a:t>
            </a:r>
            <a:r>
              <a:rPr lang="ru-RU" sz="1900" dirty="0">
                <a:solidFill>
                  <a:srgbClr val="000000"/>
                </a:solidFill>
                <a:effectLst/>
                <a:latin typeface="Times New Roman" panose="02020603050405020304" pitchFamily="18" charset="0"/>
                <a:ea typeface="Times New Roman" panose="02020603050405020304" pitchFamily="18" charset="0"/>
              </a:rPr>
              <a:t>Свойства физической аддитивности проявляются у системы, как бы распавшейся на независимые элементы; тогда становится справедливым соотношение</a:t>
            </a:r>
            <a:endParaRPr lang="ru-RU" sz="1900" dirty="0">
              <a:solidFill>
                <a:srgbClr val="000000"/>
              </a:solidFill>
              <a:latin typeface="Times New Roman" panose="02020603050405020304" pitchFamily="18" charset="0"/>
              <a:ea typeface="Times New Roman" panose="02020603050405020304" pitchFamily="18" charset="0"/>
            </a:endParaRPr>
          </a:p>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В этом крайнем случае трудно вообще говорить о системе. Но, к сожалению, на практике существует опасность искусственного разложения системы на независимые элементы, даже когда при внешнем графическом изображении они кажутся элементами системы.</a:t>
            </a:r>
            <a:endParaRPr lang="ru-RU" sz="1900" dirty="0">
              <a:effectLst/>
              <a:latin typeface="Times New Roman" panose="02020603050405020304" pitchFamily="18" charset="0"/>
              <a:ea typeface="Times New Roman" panose="02020603050405020304" pitchFamily="18" charset="0"/>
            </a:endParaRPr>
          </a:p>
          <a:p>
            <a:pPr indent="457200" algn="just"/>
            <a:r>
              <a:rPr lang="ru-RU" sz="1900" dirty="0">
                <a:solidFill>
                  <a:srgbClr val="000000"/>
                </a:solidFill>
                <a:effectLst/>
                <a:latin typeface="Times New Roman" panose="02020603050405020304" pitchFamily="18" charset="0"/>
                <a:ea typeface="Times New Roman" panose="02020603050405020304" pitchFamily="18" charset="0"/>
              </a:rPr>
              <a:t>Строго говоря, любая система находится всегда между крайними состояниями абсолютной целостности и абсолютной аддитивности, и выделяемое из развивающейся системы состояние (ее «срез») можно охарактеризовать степенью проявления одного из этих свойств или тенденций к его нарастанию или уменьшению. 	</a:t>
            </a:r>
            <a:endParaRPr lang="ru-RU" sz="1900" dirty="0"/>
          </a:p>
        </p:txBody>
      </p:sp>
      <p:pic>
        <p:nvPicPr>
          <p:cNvPr id="3075" name="Picture 3">
            <a:extLst>
              <a:ext uri="{FF2B5EF4-FFF2-40B4-BE49-F238E27FC236}">
                <a16:creationId xmlns:a16="http://schemas.microsoft.com/office/drawing/2014/main" id="{0BBE4C2C-B948-4320-B948-D954C36D142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3083" y="4615815"/>
            <a:ext cx="1573878" cy="35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937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7FA0EE5-DEB3-490E-B7F0-4A48A80CCC44}"/>
              </a:ext>
            </a:extLst>
          </p:cNvPr>
          <p:cNvSpPr txBox="1"/>
          <p:nvPr/>
        </p:nvSpPr>
        <p:spPr>
          <a:xfrm>
            <a:off x="71120" y="1154894"/>
            <a:ext cx="11917680" cy="5324535"/>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Для оценки этих тенденций А. Холл ввел две сопряженные закономерности, которые он назвал: </a:t>
            </a:r>
            <a:r>
              <a:rPr lang="ru-RU" sz="2000" i="1" dirty="0">
                <a:solidFill>
                  <a:srgbClr val="000000"/>
                </a:solidFill>
                <a:effectLst/>
                <a:latin typeface="Times New Roman" panose="02020603050405020304" pitchFamily="18" charset="0"/>
                <a:ea typeface="Times New Roman" panose="02020603050405020304" pitchFamily="18" charset="0"/>
              </a:rPr>
              <a:t>прогрессирующей</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факторизацией — </a:t>
            </a:r>
            <a:r>
              <a:rPr lang="ru-RU" sz="2000" dirty="0">
                <a:solidFill>
                  <a:srgbClr val="000000"/>
                </a:solidFill>
                <a:effectLst/>
                <a:latin typeface="Times New Roman" panose="02020603050405020304" pitchFamily="18" charset="0"/>
                <a:ea typeface="Times New Roman" panose="02020603050405020304" pitchFamily="18" charset="0"/>
              </a:rPr>
              <a:t>стремлением системы к состоянию со все более независимыми элементами, и </a:t>
            </a:r>
            <a:r>
              <a:rPr lang="ru-RU" sz="2000" i="1" dirty="0">
                <a:solidFill>
                  <a:srgbClr val="000000"/>
                </a:solidFill>
                <a:effectLst/>
                <a:latin typeface="Times New Roman" panose="02020603050405020304" pitchFamily="18" charset="0"/>
                <a:ea typeface="Times New Roman" panose="02020603050405020304" pitchFamily="18" charset="0"/>
              </a:rPr>
              <a:t>прогрессирующей систематизацией</a:t>
            </a:r>
            <a:r>
              <a:rPr lang="ru-RU" sz="2000" dirty="0">
                <a:solidFill>
                  <a:srgbClr val="000000"/>
                </a:solidFill>
                <a:effectLst/>
                <a:latin typeface="Times New Roman" panose="02020603050405020304" pitchFamily="18" charset="0"/>
                <a:ea typeface="Times New Roman" panose="02020603050405020304" pitchFamily="18" charset="0"/>
              </a:rPr>
              <a:t> — стремлением системы к уменьшению самостоятельности элементов, т. е. к большей целостности,</a:t>
            </a:r>
            <a:endParaRPr lang="ru-RU" sz="2000" dirty="0">
              <a:latin typeface="Times New Roman" panose="02020603050405020304" pitchFamily="18" charset="0"/>
              <a:ea typeface="Times New Roman" panose="02020603050405020304" pitchFamily="18" charset="0"/>
            </a:endParaRPr>
          </a:p>
          <a:p>
            <a:pPr indent="450000" algn="just"/>
            <a:r>
              <a:rPr lang="ru-RU" sz="2000" dirty="0">
                <a:solidFill>
                  <a:srgbClr val="000000"/>
                </a:solidFill>
                <a:latin typeface="Times New Roman" panose="02020603050405020304" pitchFamily="18" charset="0"/>
                <a:ea typeface="Times New Roman" panose="02020603050405020304" pitchFamily="18" charset="0"/>
              </a:rPr>
              <a:t>б) </a:t>
            </a:r>
            <a:r>
              <a:rPr lang="ru-RU" sz="2000" b="1" i="1" dirty="0" err="1">
                <a:solidFill>
                  <a:srgbClr val="000000"/>
                </a:solidFill>
                <a:latin typeface="Times New Roman" panose="02020603050405020304" pitchFamily="18" charset="0"/>
                <a:ea typeface="Times New Roman" panose="02020603050405020304" pitchFamily="18" charset="0"/>
              </a:rPr>
              <a:t>интегративность</a:t>
            </a:r>
            <a:r>
              <a:rPr lang="ru-RU" sz="2000" dirty="0">
                <a:solidFill>
                  <a:srgbClr val="000000"/>
                </a:solidFill>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Этот термин часто употребляется как синоним целостности. Однако некоторые исследователи систем выделяют эту закономерность как самостоятельную, стремясь подчеркнуть интерес не к внешним факторам проявления целостности, а к более глубоким причинам, обусловливающим возникновения этого свойства, к факторам, обеспечивающим сохра­нение целостности.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Интегративными называют системообразующие, </a:t>
            </a:r>
            <a:r>
              <a:rPr lang="ru-RU" sz="2000" dirty="0" err="1">
                <a:solidFill>
                  <a:srgbClr val="000000"/>
                </a:solidFill>
                <a:effectLst/>
                <a:latin typeface="Times New Roman" panose="02020603050405020304" pitchFamily="18" charset="0"/>
                <a:ea typeface="Times New Roman" panose="02020603050405020304" pitchFamily="18" charset="0"/>
              </a:rPr>
              <a:t>системосохраняющие</a:t>
            </a:r>
            <a:r>
              <a:rPr lang="ru-RU" sz="2000" dirty="0">
                <a:solidFill>
                  <a:srgbClr val="000000"/>
                </a:solidFill>
                <a:effectLst/>
                <a:latin typeface="Times New Roman" panose="02020603050405020304" pitchFamily="18" charset="0"/>
                <a:ea typeface="Times New Roman" panose="02020603050405020304" pitchFamily="18" charset="0"/>
              </a:rPr>
              <a:t> факторы, в числе которых важную роль играют неоднородность и противоречивость элементов, с од­ной стороны, и стремление их вступать в коалиции, с другой</a:t>
            </a:r>
            <a:r>
              <a:rPr lang="ru-RU" sz="2000" dirty="0">
                <a:solidFill>
                  <a:srgbClr val="000000"/>
                </a:solidFill>
                <a:latin typeface="Times New Roman" panose="02020603050405020304" pitchFamily="18" charset="0"/>
                <a:ea typeface="Times New Roman" panose="02020603050405020304" pitchFamily="18" charset="0"/>
              </a:rPr>
              <a:t>.</a:t>
            </a:r>
            <a:endParaRPr lang="ru-RU" sz="2000" dirty="0">
              <a:solidFill>
                <a:srgbClr val="000000"/>
              </a:solidFill>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в) </a:t>
            </a:r>
            <a:r>
              <a:rPr lang="ru-RU" sz="2000" b="1" i="1" dirty="0">
                <a:solidFill>
                  <a:srgbClr val="000000"/>
                </a:solidFill>
                <a:effectLst/>
                <a:latin typeface="Times New Roman" panose="02020603050405020304" pitchFamily="18" charset="0"/>
                <a:ea typeface="Times New Roman" panose="02020603050405020304" pitchFamily="18" charset="0"/>
              </a:rPr>
              <a:t>коммуникативность</a:t>
            </a:r>
            <a:r>
              <a:rPr lang="ru-RU" sz="2000" i="1"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Эта закономерность составляет основу представлений о том, что система не изолирована от других систем, она связана множе­ством коммуникаций со средой, представляющей собой, в свою очередь, сложное и неоднородное образование, содержащее подсистему (систему более высокого порядка), задающую требования и ограничения исследуемой системе, подсистемы (нижележащие, подведомственные системы) и системы одного уровня с рассматриваемой (проф. </a:t>
            </a:r>
            <a:r>
              <a:rPr lang="ru-RU" sz="2000" dirty="0" err="1">
                <a:solidFill>
                  <a:srgbClr val="000000"/>
                </a:solidFill>
                <a:effectLst/>
                <a:latin typeface="Times New Roman" panose="02020603050405020304" pitchFamily="18" charset="0"/>
                <a:ea typeface="Times New Roman" panose="02020603050405020304" pitchFamily="18" charset="0"/>
              </a:rPr>
              <a:t>В.Н.Садовский</a:t>
            </a:r>
            <a:r>
              <a:rPr lang="ru-RU" sz="2000" dirty="0">
                <a:solidFill>
                  <a:srgbClr val="000000"/>
                </a:solidFill>
                <a:effectLst/>
                <a:latin typeface="Times New Roman" panose="02020603050405020304" pitchFamily="18" charset="0"/>
                <a:ea typeface="Times New Roman" panose="02020603050405020304" pitchFamily="18" charset="0"/>
              </a:rPr>
              <a:t> и </a:t>
            </a:r>
            <a:r>
              <a:rPr lang="ru-RU" sz="2000" dirty="0" err="1">
                <a:solidFill>
                  <a:srgbClr val="000000"/>
                </a:solidFill>
                <a:effectLst/>
                <a:latin typeface="Times New Roman" panose="02020603050405020304" pitchFamily="18" charset="0"/>
                <a:ea typeface="Times New Roman" panose="02020603050405020304" pitchFamily="18" charset="0"/>
              </a:rPr>
              <a:t>Э.Г.Юдин</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044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A868D82-82A8-4773-9451-638343761C36}"/>
              </a:ext>
            </a:extLst>
          </p:cNvPr>
          <p:cNvSpPr txBox="1"/>
          <p:nvPr/>
        </p:nvSpPr>
        <p:spPr>
          <a:xfrm>
            <a:off x="203200" y="2041158"/>
            <a:ext cx="11887200" cy="2677656"/>
          </a:xfrm>
          <a:prstGeom prst="rect">
            <a:avLst/>
          </a:prstGeom>
          <a:noFill/>
        </p:spPr>
        <p:txBody>
          <a:bodyPr wrap="square">
            <a:spAutoFit/>
          </a:bodyPr>
          <a:lstStyle/>
          <a:p>
            <a:pPr indent="342900" algn="just"/>
            <a:r>
              <a:rPr lang="ru-RU" sz="2800" dirty="0">
                <a:solidFill>
                  <a:srgbClr val="000000"/>
                </a:solidFill>
                <a:effectLst/>
                <a:latin typeface="Times New Roman" panose="02020603050405020304" pitchFamily="18" charset="0"/>
                <a:ea typeface="Times New Roman" panose="02020603050405020304" pitchFamily="18" charset="0"/>
              </a:rPr>
              <a:t>Такое сложное единство со средой было охарактеризовано как закономерность коммуникативности, которая, в свою очередь, помогает легко перейти к иерархичности как закономерности построения всего мира и любой выделенной из него системы,</a:t>
            </a:r>
            <a:endParaRPr lang="ru-RU" sz="2800" dirty="0">
              <a:effectLst/>
              <a:latin typeface="Times New Roman" panose="02020603050405020304" pitchFamily="18" charset="0"/>
              <a:ea typeface="Times New Roman" panose="02020603050405020304" pitchFamily="18" charset="0"/>
            </a:endParaRPr>
          </a:p>
          <a:p>
            <a:pPr indent="449580" algn="just"/>
            <a:r>
              <a:rPr lang="ru-RU" sz="2800" dirty="0">
                <a:solidFill>
                  <a:srgbClr val="000000"/>
                </a:solidFill>
                <a:effectLst/>
                <a:latin typeface="Times New Roman" panose="02020603050405020304" pitchFamily="18" charset="0"/>
                <a:ea typeface="Times New Roman" panose="02020603050405020304" pitchFamily="18" charset="0"/>
              </a:rPr>
              <a:t>г) и</a:t>
            </a:r>
            <a:r>
              <a:rPr lang="ru-RU" sz="2800" spc="300" dirty="0">
                <a:solidFill>
                  <a:srgbClr val="000000"/>
                </a:solidFill>
                <a:effectLst/>
                <a:latin typeface="Times New Roman" panose="02020603050405020304" pitchFamily="18" charset="0"/>
                <a:ea typeface="Times New Roman" panose="02020603050405020304" pitchFamily="18" charset="0"/>
              </a:rPr>
              <a:t>ерархичность</a:t>
            </a:r>
            <a:r>
              <a:rPr lang="ru-RU" sz="2800" dirty="0">
                <a:solidFill>
                  <a:srgbClr val="000000"/>
                </a:solidFill>
                <a:effectLst/>
                <a:latin typeface="Times New Roman" panose="02020603050405020304" pitchFamily="18" charset="0"/>
                <a:ea typeface="Times New Roman" panose="02020603050405020304" pitchFamily="18" charset="0"/>
              </a:rPr>
              <a:t>. Иерархические представления, помогающие лучше понять и исследовать феномен сложности, охватывают три раздела: </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830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067CF29-EBB6-4BF4-85E5-EB49E825F126}"/>
              </a:ext>
            </a:extLst>
          </p:cNvPr>
          <p:cNvSpPr txBox="1"/>
          <p:nvPr/>
        </p:nvSpPr>
        <p:spPr>
          <a:xfrm>
            <a:off x="81280" y="1229360"/>
            <a:ext cx="12110720" cy="5016758"/>
          </a:xfrm>
          <a:prstGeom prst="rect">
            <a:avLst/>
          </a:prstGeom>
          <a:noFill/>
        </p:spPr>
        <p:txBody>
          <a:bodyPr wrap="square">
            <a:spAutoFit/>
          </a:bodyPr>
          <a:lstStyle/>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1) в силу закономерности коммуникативности, которая проявляется не только между выделенной системой и ее окружением, но и между уровнями иерархии исследуемой системы, каждый уровень иерархической упорядоченности имеет сложные взаимоотношения с вышележащим и нижележащим уровнями.</a:t>
            </a: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По метафорической формулировке, используемой </a:t>
            </a:r>
            <a:r>
              <a:rPr lang="ru-RU" sz="2000" dirty="0" err="1">
                <a:solidFill>
                  <a:srgbClr val="000000"/>
                </a:solidFill>
                <a:effectLst/>
                <a:latin typeface="Times New Roman" panose="02020603050405020304" pitchFamily="18" charset="0"/>
                <a:ea typeface="Times New Roman" panose="02020603050405020304" pitchFamily="18" charset="0"/>
              </a:rPr>
              <a:t>Кестлером</a:t>
            </a:r>
            <a:r>
              <a:rPr lang="ru-RU" sz="2000" dirty="0">
                <a:solidFill>
                  <a:srgbClr val="000000"/>
                </a:solidFill>
                <a:effectLst/>
                <a:latin typeface="Times New Roman" panose="02020603050405020304" pitchFamily="18" charset="0"/>
                <a:ea typeface="Times New Roman" panose="02020603050405020304" pitchFamily="18" charset="0"/>
              </a:rPr>
              <a:t> каждый уровень иерархии обладает свойством «двуликого Януса»: «лик», направленный в сторону нижележащего уровня, имеет характер автономного целого (системы), а «лик», направленный к узлу (вершине) вышележащего уровня, проявляет свойства зависимой части (элемента вышестоящей системы, каковой является для него составляющая вышележащего уровня, которой он подчинен). </a:t>
            </a: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Эта конкретизация закономерности иерархичности объясняет неоднородность использования в сложных организационных системах понятий «цель» и «средства», «система» и «подсистема», что часто наблюдается в реальных условиях и приводит к некорректным спорам типа: считать ли какую-либо функцию подцелью или она является средством достижения цели вышележащего уровня; как правильно называть подсистемы АСУ по мере их развития — по-прежнему подсистемами (подсистема «Управления качеством», подсистема «Управление кадрами» и т. п.) или, как часто устанавливается на практике, переводить их в ранг систем («АСУ — качество», «АСУ — кадры» и т. п.),</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5187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F979EA6-47A7-467C-ABC2-11417AE3D717}"/>
              </a:ext>
            </a:extLst>
          </p:cNvPr>
          <p:cNvSpPr txBox="1"/>
          <p:nvPr/>
        </p:nvSpPr>
        <p:spPr>
          <a:xfrm>
            <a:off x="-12826" y="1320800"/>
            <a:ext cx="12204826" cy="4708981"/>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2) важнейшая особенность иерархичности как закономерности заключается в том, что закономерность целостности, качественные изменения свойств компонентов более высокого уровня иерархии по сравнению с объединяемыми компонентами нижележащего уровня проявляются на каждом уровне иерархии.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При этом объединение компонентов в каждом узле иерархии приводит не только к появлению новых свойств у узла и утрате компонентами некоторых свойств, которые были у них до объединения, но и к тому, что каждый подчиненный член иерархии приобретает новые свойства, отсутствующие у него в изолированном состоянии.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Благодаря этой особенности с помощью иерархических представлений можно исследовать системы и проблемы с неопределенностью,</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3) при использовании иерархических представлений как сред­ства исследования систем с неопределенностью происходит как бы расчленение «большой» неопределенности на более «мелкие», лучше поддающиеся исследованию. </a:t>
            </a: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При этом даже если эти «мелкие» неопределенности не удается полностью раскрыть и объяснить, то все же иерархическое упорядочение частично снимает общую неопределенность, обеспечивает, по крайней мере, управляемый контроль над принятием решения, для которого используется иерархическое представление.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417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18ABFEF-D8A4-4F31-9044-792AE47DEAA9}"/>
              </a:ext>
            </a:extLst>
          </p:cNvPr>
          <p:cNvSpPr txBox="1"/>
          <p:nvPr/>
        </p:nvSpPr>
        <p:spPr>
          <a:xfrm>
            <a:off x="579120" y="2690336"/>
            <a:ext cx="10972800" cy="2246769"/>
          </a:xfrm>
          <a:prstGeom prst="rect">
            <a:avLst/>
          </a:prstGeom>
          <a:noFill/>
        </p:spPr>
        <p:txBody>
          <a:bodyPr wrap="square">
            <a:spAutoFit/>
          </a:bodyPr>
          <a:lstStyle/>
          <a:p>
            <a:pPr indent="342900" algn="just"/>
            <a:r>
              <a:rPr lang="ru-RU" sz="2800" dirty="0">
                <a:solidFill>
                  <a:srgbClr val="000000"/>
                </a:solidFill>
                <a:effectLst/>
                <a:latin typeface="Times New Roman" panose="02020603050405020304" pitchFamily="18" charset="0"/>
                <a:ea typeface="Times New Roman" panose="02020603050405020304" pitchFamily="18" charset="0"/>
              </a:rPr>
              <a:t>Однако следует иметь в виду, что в силу закономерности целостности одна и та же система может быть представлена разными иерархическими структурами в зависимости от лиц, формирующих структуры: от их предшествующего опыта, квалификации и знания объекта исследования и т.п. </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838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74F7A6C-8806-40E9-A0EE-300D5CB49E3A}"/>
              </a:ext>
            </a:extLst>
          </p:cNvPr>
          <p:cNvSpPr txBox="1"/>
          <p:nvPr/>
        </p:nvSpPr>
        <p:spPr>
          <a:xfrm>
            <a:off x="0" y="1154892"/>
            <a:ext cx="12192000" cy="5324535"/>
          </a:xfrm>
          <a:prstGeom prst="rect">
            <a:avLst/>
          </a:prstGeom>
          <a:noFill/>
        </p:spPr>
        <p:txBody>
          <a:bodyPr wrap="square">
            <a:spAutoFit/>
          </a:bodyPr>
          <a:lstStyle/>
          <a:p>
            <a:pPr indent="457200" algn="ctr"/>
            <a:r>
              <a:rPr lang="ru-RU" sz="2000" b="1" i="1" dirty="0">
                <a:solidFill>
                  <a:srgbClr val="000000"/>
                </a:solidFill>
                <a:effectLst/>
                <a:latin typeface="Times New Roman" panose="02020603050405020304" pitchFamily="18" charset="0"/>
                <a:ea typeface="Times New Roman" panose="02020603050405020304" pitchFamily="18" charset="0"/>
              </a:rPr>
              <a:t>Закономерности осуществимости систем</a:t>
            </a:r>
          </a:p>
          <a:p>
            <a:pPr indent="457200" algn="ctr"/>
            <a:endParaRPr lang="ru-RU" sz="2000" dirty="0">
              <a:solidFill>
                <a:srgbClr val="000000"/>
              </a:solidFill>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 Проблема осуще­ствимости систем является наименее исследованной. Отмечаются некоторые из закономерностей, помогающие понять эту проблему и учитывать ее при определении принципов организации систем управления.</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b="1" spc="300" dirty="0" err="1">
                <a:solidFill>
                  <a:srgbClr val="000000"/>
                </a:solidFill>
                <a:effectLst/>
                <a:latin typeface="Times New Roman" panose="02020603050405020304" pitchFamily="18" charset="0"/>
                <a:ea typeface="Times New Roman" panose="02020603050405020304" pitchFamily="18" charset="0"/>
              </a:rPr>
              <a:t>Эквифинальность</a:t>
            </a:r>
            <a:r>
              <a:rPr lang="ru-RU" sz="2000" spc="300"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Эта закономерность, характеризующая предельные возможности систем, представляется способностью достигать не зависящего от времени состояния, которое не зависит от ее исходных условий и определяется исключительно параметрами системы (Л. фон </a:t>
            </a:r>
            <a:r>
              <a:rPr lang="ru-RU" sz="2000" dirty="0" err="1">
                <a:solidFill>
                  <a:srgbClr val="000000"/>
                </a:solidFill>
                <a:effectLst/>
                <a:latin typeface="Times New Roman" panose="02020603050405020304" pitchFamily="18" charset="0"/>
                <a:ea typeface="Times New Roman" panose="02020603050405020304" pitchFamily="18" charset="0"/>
              </a:rPr>
              <a:t>Берталанфи</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spc="300" dirty="0">
                <a:solidFill>
                  <a:srgbClr val="000000"/>
                </a:solidFill>
                <a:effectLst/>
                <a:latin typeface="Times New Roman" panose="02020603050405020304" pitchFamily="18" charset="0"/>
                <a:ea typeface="Times New Roman" panose="02020603050405020304" pitchFamily="18" charset="0"/>
              </a:rPr>
              <a:t>«</a:t>
            </a:r>
            <a:r>
              <a:rPr lang="ru-RU" sz="2000" b="1" spc="300" dirty="0">
                <a:solidFill>
                  <a:srgbClr val="000000"/>
                </a:solidFill>
                <a:effectLst/>
                <a:latin typeface="Times New Roman" panose="02020603050405020304" pitchFamily="18" charset="0"/>
                <a:ea typeface="Times New Roman" panose="02020603050405020304" pitchFamily="18" charset="0"/>
              </a:rPr>
              <a:t>Необходимое разнообразие</a:t>
            </a:r>
            <a:r>
              <a:rPr lang="ru-RU" sz="2000" spc="300"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У. Р. Эшби). Когда исследователь или лицо, принимающее решение, сталкивается с проблемой, решение которой для него неочевидно, то имеет место некоторое разнообразие возможных решений</a:t>
            </a:r>
            <a:r>
              <a:rPr lang="ru-RU" sz="2000" dirty="0">
                <a:solidFill>
                  <a:srgbClr val="000000"/>
                </a:solidFill>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 Этому разно­образию противостоит разнообразие мыслей исследователя 	   . Задача исследователя — свести разнообразие 		 к минимуму. Предполагается, если 	 дано постоянное значение, то		может быть уменьшено лишь за счет соответствующего роста 	   .</a:t>
            </a: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Применительно к системам управления закон «необходимого разнообразия» может быть сформулирован следующим образом: </a:t>
            </a:r>
            <a:r>
              <a:rPr lang="ru-RU" sz="2000" i="1" dirty="0">
                <a:solidFill>
                  <a:srgbClr val="000000"/>
                </a:solidFill>
                <a:effectLst/>
                <a:latin typeface="Times New Roman" panose="02020603050405020304" pitchFamily="18" charset="0"/>
                <a:ea typeface="Times New Roman" panose="02020603050405020304" pitchFamily="18" charset="0"/>
              </a:rPr>
              <a:t>разнообразие управляющей системы должно быть больше (или, по крайней мере, равно) разнообразию управляемого процесса или объекта</a:t>
            </a:r>
            <a:endParaRPr lang="ru-RU" sz="2000" dirty="0">
              <a:effectLst/>
              <a:latin typeface="Times New Roman" panose="02020603050405020304"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3CD92648-96F3-4D46-828D-0E547EB973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5003" y="4219575"/>
            <a:ext cx="289877" cy="33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F5C01EFE-4657-49D9-BC6A-B4F213C18E4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2446" y="4549635"/>
            <a:ext cx="300037" cy="34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AED1A207-CFC0-4422-821F-07CD46D97F0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99643" y="4525364"/>
            <a:ext cx="1034789" cy="3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A5B2A3D8-6F60-44ED-BA7A-95136F7B446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285" y="4833945"/>
            <a:ext cx="289877" cy="33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1206E5AE-0DAF-4205-B8C6-4D8E458E698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0240" y="4833945"/>
            <a:ext cx="1034789" cy="37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F511F0DC-9A39-4FD0-A0D5-1D66849F186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2612" y="5164005"/>
            <a:ext cx="300037" cy="34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7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DD1B19F8-60FC-4AFF-A5CF-EC485017A318}"/>
              </a:ext>
            </a:extLst>
          </p:cNvPr>
          <p:cNvSpPr txBox="1"/>
          <p:nvPr/>
        </p:nvSpPr>
        <p:spPr>
          <a:xfrm>
            <a:off x="-12826" y="1154894"/>
            <a:ext cx="12204826" cy="4708981"/>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Проведение анализа в любом случае предполагает его предварительное разбиение. Чтобы разбиение не погубило существенные компоненты, отношения и связи между ними и со средой, надо получить предварительные знания о явлении.</a:t>
            </a:r>
          </a:p>
          <a:p>
            <a:pPr indent="457200"/>
            <a:r>
              <a:rPr lang="ru-RU" sz="2000" dirty="0">
                <a:effectLst/>
                <a:latin typeface="Times New Roman" panose="02020603050405020304" pitchFamily="18" charset="0"/>
                <a:ea typeface="Times New Roman" panose="02020603050405020304" pitchFamily="18" charset="0"/>
              </a:rPr>
              <a:t>Здесь можно предположить, что изначально объект (   ) видится не </a:t>
            </a:r>
            <a:r>
              <a:rPr lang="ru-RU" sz="2000" i="1" dirty="0">
                <a:effectLst/>
                <a:latin typeface="Times New Roman" panose="02020603050405020304" pitchFamily="18" charset="0"/>
                <a:ea typeface="Times New Roman" panose="02020603050405020304" pitchFamily="18" charset="0"/>
              </a:rPr>
              <a:t>сложным</a:t>
            </a:r>
            <a:r>
              <a:rPr lang="ru-RU" sz="2000" dirty="0">
                <a:effectLst/>
                <a:latin typeface="Times New Roman" panose="02020603050405020304" pitchFamily="18" charset="0"/>
                <a:ea typeface="Times New Roman" panose="02020603050405020304" pitchFamily="18" charset="0"/>
              </a:rPr>
              <a:t>, а скорее </a:t>
            </a:r>
            <a:r>
              <a:rPr lang="ru-RU" sz="2000" i="1" dirty="0">
                <a:effectLst/>
                <a:latin typeface="Times New Roman" panose="02020603050405020304" pitchFamily="18" charset="0"/>
                <a:ea typeface="Times New Roman" panose="02020603050405020304" pitchFamily="18" charset="0"/>
              </a:rPr>
              <a:t>цельным</a:t>
            </a:r>
            <a:r>
              <a:rPr lang="ru-RU" sz="2000" dirty="0">
                <a:effectLst/>
                <a:latin typeface="Times New Roman" panose="02020603050405020304" pitchFamily="18" charset="0"/>
                <a:ea typeface="Times New Roman" panose="02020603050405020304" pitchFamily="18" charset="0"/>
              </a:rPr>
              <a:t>, как бы </a:t>
            </a:r>
            <a:r>
              <a:rPr lang="ru-RU" sz="2000" i="1" dirty="0">
                <a:effectLst/>
                <a:latin typeface="Times New Roman" panose="02020603050405020304" pitchFamily="18" charset="0"/>
                <a:ea typeface="Times New Roman" panose="02020603050405020304" pitchFamily="18" charset="0"/>
              </a:rPr>
              <a:t>одноэлементным (     )и изолированным </a:t>
            </a:r>
            <a:r>
              <a:rPr lang="ru-RU" sz="2000" dirty="0">
                <a:effectLst/>
                <a:latin typeface="Times New Roman" panose="02020603050405020304" pitchFamily="18" charset="0"/>
                <a:ea typeface="Times New Roman" panose="02020603050405020304" pitchFamily="18" charset="0"/>
              </a:rPr>
              <a:t>и тем самым </a:t>
            </a:r>
            <a:r>
              <a:rPr lang="ru-RU" sz="2000" i="1" dirty="0">
                <a:effectLst/>
                <a:latin typeface="Times New Roman" panose="02020603050405020304" pitchFamily="18" charset="0"/>
                <a:ea typeface="Times New Roman" panose="02020603050405020304" pitchFamily="18" charset="0"/>
              </a:rPr>
              <a:t>структурно</a:t>
            </a:r>
            <a:r>
              <a:rPr lang="ru-RU" sz="2000" dirty="0">
                <a:effectLst/>
                <a:latin typeface="Times New Roman" panose="02020603050405020304" pitchFamily="18" charset="0"/>
                <a:ea typeface="Times New Roman" panose="02020603050405020304" pitchFamily="18" charset="0"/>
              </a:rPr>
              <a:t> наиболее простым: есть среда, в которой оказывается существует островок (один элемент 	 ) под названием </a:t>
            </a:r>
            <a:r>
              <a:rPr lang="ru-RU" sz="2000" i="1" dirty="0">
                <a:effectLst/>
                <a:latin typeface="Times New Roman" panose="02020603050405020304" pitchFamily="18" charset="0"/>
                <a:ea typeface="Times New Roman" panose="02020603050405020304" pitchFamily="18" charset="0"/>
              </a:rPr>
              <a:t>явление</a:t>
            </a:r>
            <a:r>
              <a:rPr lang="ru-RU" sz="2000" dirty="0">
                <a:effectLst/>
                <a:latin typeface="Times New Roman" panose="02020603050405020304" pitchFamily="18" charset="0"/>
                <a:ea typeface="Times New Roman" panose="02020603050405020304" pitchFamily="18" charset="0"/>
              </a:rPr>
              <a:t> (объект, процесс): </a:t>
            </a:r>
          </a:p>
          <a:p>
            <a:pPr indent="457200"/>
            <a:r>
              <a:rPr lang="ru-RU" sz="2000" dirty="0">
                <a:effectLst/>
                <a:latin typeface="Times New Roman" panose="02020603050405020304" pitchFamily="18" charset="0"/>
                <a:ea typeface="Times New Roman" panose="02020603050405020304" pitchFamily="18" charset="0"/>
              </a:rPr>
              <a:t>Узнавание объекта непременно ведёт к пониманию отличий между подобными явлениями по признакам того как среда воздействует на явление и как явление реагирует на воздействия среды (или наоборот). Здесь не только, по сути, усложняется классификационный признак, но и усложняются представления о структуре изучаемого объекта: в них добавляются некие отношения </a:t>
            </a:r>
            <a:r>
              <a:rPr lang="ru-RU" sz="2000" i="1" dirty="0">
                <a:effectLst/>
                <a:latin typeface="Times New Roman" panose="02020603050405020304" pitchFamily="18" charset="0"/>
                <a:ea typeface="Times New Roman" panose="02020603050405020304" pitchFamily="18" charset="0"/>
              </a:rPr>
              <a:t>среда-объект</a:t>
            </a:r>
            <a:r>
              <a:rPr lang="ru-RU" sz="2000" dirty="0">
                <a:effectLst/>
                <a:latin typeface="Times New Roman" panose="02020603050405020304" pitchFamily="18"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 отношения </a:t>
            </a:r>
            <a:r>
              <a:rPr lang="ru-RU" sz="2000" i="1" dirty="0">
                <a:effectLst/>
                <a:latin typeface="Times New Roman" panose="02020603050405020304" pitchFamily="18" charset="0"/>
                <a:ea typeface="Times New Roman" panose="02020603050405020304" pitchFamily="18" charset="0"/>
              </a:rPr>
              <a:t>объект-среда</a:t>
            </a:r>
            <a:r>
              <a:rPr lang="ru-RU" sz="2000" i="1" dirty="0">
                <a:latin typeface="Times New Roman" panose="02020603050405020304" pitchFamily="18" charset="0"/>
                <a:ea typeface="Times New Roman" panose="02020603050405020304" pitchFamily="18" charset="0"/>
              </a:rPr>
              <a:t>	</a:t>
            </a:r>
          </a:p>
          <a:p>
            <a:pPr indent="457200" algn="just"/>
            <a:r>
              <a:rPr lang="ru-RU" sz="2000" dirty="0">
                <a:effectLst/>
                <a:latin typeface="Times New Roman" panose="02020603050405020304" pitchFamily="18" charset="0"/>
                <a:ea typeface="Times New Roman" panose="02020603050405020304" pitchFamily="18" charset="0"/>
              </a:rPr>
              <a:t>Теперь объект представляется и тем самым классифицируется в среде по многим признакам, отражающим элемент и отношения со средой. </a:t>
            </a:r>
          </a:p>
          <a:p>
            <a:pPr indent="457200" algn="just"/>
            <a:r>
              <a:rPr lang="ru-RU" sz="2000" dirty="0">
                <a:effectLst/>
                <a:latin typeface="Times New Roman" panose="02020603050405020304" pitchFamily="18" charset="0"/>
                <a:ea typeface="Times New Roman" panose="02020603050405020304" pitchFamily="18" charset="0"/>
              </a:rPr>
              <a:t>Возникает ряд структур изучаемого объекта: </a:t>
            </a:r>
          </a:p>
          <a:p>
            <a:pPr indent="457200"/>
            <a:endParaRPr lang="ru-RU" sz="2000" dirty="0"/>
          </a:p>
        </p:txBody>
      </p:sp>
      <p:pic>
        <p:nvPicPr>
          <p:cNvPr id="1029" name="Picture 5">
            <a:extLst>
              <a:ext uri="{FF2B5EF4-FFF2-40B4-BE49-F238E27FC236}">
                <a16:creationId xmlns:a16="http://schemas.microsoft.com/office/drawing/2014/main" id="{A44A0969-C081-44FE-88A1-FF06530ED6D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8240" y="2072455"/>
            <a:ext cx="218757" cy="47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17C28113-3A01-4BA2-AE84-63A267B3A4D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8203" y="2309788"/>
            <a:ext cx="218757" cy="47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a:extLst>
              <a:ext uri="{FF2B5EF4-FFF2-40B4-BE49-F238E27FC236}">
                <a16:creationId xmlns:a16="http://schemas.microsoft.com/office/drawing/2014/main" id="{0EB19BC0-2F4D-4F47-A87B-F02FDA7D08E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9403" y="2645068"/>
            <a:ext cx="218757" cy="47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42B6A9D6-7377-4A04-AAC0-C45854BD66A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5575" y="2711268"/>
            <a:ext cx="913697" cy="34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a:extLst>
              <a:ext uri="{FF2B5EF4-FFF2-40B4-BE49-F238E27FC236}">
                <a16:creationId xmlns:a16="http://schemas.microsoft.com/office/drawing/2014/main" id="{78661F4F-2428-4297-9720-E57ACFAA839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2775" y="3865562"/>
            <a:ext cx="667385" cy="44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9286DDBE-87D5-4742-9858-0CE59A2A2E3C}"/>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5175" y="4141155"/>
            <a:ext cx="667385" cy="49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Рисунок 9">
            <a:extLst>
              <a:ext uri="{FF2B5EF4-FFF2-40B4-BE49-F238E27FC236}">
                <a16:creationId xmlns:a16="http://schemas.microsoft.com/office/drawing/2014/main" id="{08C5DE5F-48B4-482A-B998-AF705F2CDA45}"/>
              </a:ext>
            </a:extLst>
          </p:cNvPr>
          <p:cNvPicPr>
            <a:picLocks noChangeAspect="1"/>
          </p:cNvPicPr>
          <p:nvPr/>
        </p:nvPicPr>
        <p:blipFill rotWithShape="1">
          <a:blip r:embed="rId8"/>
          <a:srcRect t="1" b="8361"/>
          <a:stretch/>
        </p:blipFill>
        <p:spPr>
          <a:xfrm>
            <a:off x="1788160" y="5508629"/>
            <a:ext cx="9677060" cy="434972"/>
          </a:xfrm>
          <a:prstGeom prst="rect">
            <a:avLst/>
          </a:prstGeom>
        </p:spPr>
      </p:pic>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CBA30CB-C247-4E44-A9C3-82693A677F0C}"/>
              </a:ext>
            </a:extLst>
          </p:cNvPr>
          <p:cNvSpPr txBox="1"/>
          <p:nvPr/>
        </p:nvSpPr>
        <p:spPr>
          <a:xfrm>
            <a:off x="182880" y="2365554"/>
            <a:ext cx="11734800" cy="2677656"/>
          </a:xfrm>
          <a:prstGeom prst="rect">
            <a:avLst/>
          </a:prstGeom>
          <a:noFill/>
        </p:spPr>
        <p:txBody>
          <a:bodyPr wrap="square">
            <a:spAutoFit/>
          </a:bodyPr>
          <a:lstStyle/>
          <a:p>
            <a:pPr indent="342900" algn="just"/>
            <a:r>
              <a:rPr lang="ru-RU" sz="2400" b="1" spc="300" dirty="0">
                <a:solidFill>
                  <a:srgbClr val="000000"/>
                </a:solidFill>
                <a:effectLst/>
                <a:latin typeface="Times New Roman" panose="02020603050405020304" pitchFamily="18" charset="0"/>
                <a:ea typeface="Times New Roman" panose="02020603050405020304" pitchFamily="18" charset="0"/>
              </a:rPr>
              <a:t>Потенциальная эффективность</a:t>
            </a:r>
            <a:r>
              <a:rPr lang="ru-RU" sz="2400" dirty="0">
                <a:solidFill>
                  <a:srgbClr val="000000"/>
                </a:solidFill>
                <a:effectLst/>
                <a:latin typeface="Times New Roman" panose="02020603050405020304" pitchFamily="18" charset="0"/>
                <a:ea typeface="Times New Roman" panose="02020603050405020304" pitchFamily="18" charset="0"/>
              </a:rPr>
              <a:t>. Развивая идею А. Котельникова о потенциальной помехоустойчивости систем, Б. С. </a:t>
            </a:r>
            <a:r>
              <a:rPr lang="ru-RU" sz="2400" dirty="0" err="1">
                <a:solidFill>
                  <a:srgbClr val="000000"/>
                </a:solidFill>
                <a:effectLst/>
                <a:latin typeface="Times New Roman" panose="02020603050405020304" pitchFamily="18" charset="0"/>
                <a:ea typeface="Times New Roman" panose="02020603050405020304" pitchFamily="18" charset="0"/>
              </a:rPr>
              <a:t>Флейшман</a:t>
            </a:r>
            <a:r>
              <a:rPr lang="ru-RU" sz="2400" dirty="0">
                <a:solidFill>
                  <a:srgbClr val="000000"/>
                </a:solidFill>
                <a:effectLst/>
                <a:latin typeface="Times New Roman" panose="02020603050405020304" pitchFamily="18" charset="0"/>
                <a:ea typeface="Times New Roman" panose="02020603050405020304" pitchFamily="18" charset="0"/>
              </a:rPr>
              <a:t> связал сложность структуры системы со сложностью ее поведения, пред­ложил количественные выражения предельных законов надежности, помехоустойчивости, управляемости и других качеств системы и показал, что на их основе, можно получить количественные оценки осуществимости систем с точки зрения того или иного качества — предельные оценки жизнеспособности и </a:t>
            </a:r>
            <a:r>
              <a:rPr lang="ru-RU" sz="2400" i="1" dirty="0">
                <a:solidFill>
                  <a:srgbClr val="000000"/>
                </a:solidFill>
                <a:effectLst/>
                <a:latin typeface="Times New Roman" panose="02020603050405020304" pitchFamily="18" charset="0"/>
                <a:ea typeface="Times New Roman" panose="02020603050405020304" pitchFamily="18" charset="0"/>
              </a:rPr>
              <a:t>потенциальной эффективности </a:t>
            </a:r>
            <a:r>
              <a:rPr lang="ru-RU" sz="2400" dirty="0">
                <a:solidFill>
                  <a:srgbClr val="000000"/>
                </a:solidFill>
                <a:effectLst/>
                <a:latin typeface="Times New Roman" panose="02020603050405020304" pitchFamily="18" charset="0"/>
                <a:ea typeface="Times New Roman" panose="02020603050405020304" pitchFamily="18" charset="0"/>
              </a:rPr>
              <a:t>сложных систем.</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97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017D79D-3694-4403-B3EC-9C4C9B4D8699}"/>
              </a:ext>
            </a:extLst>
          </p:cNvPr>
          <p:cNvSpPr txBox="1"/>
          <p:nvPr/>
        </p:nvSpPr>
        <p:spPr>
          <a:xfrm>
            <a:off x="106680" y="1154894"/>
            <a:ext cx="11978640" cy="4832092"/>
          </a:xfrm>
          <a:prstGeom prst="rect">
            <a:avLst/>
          </a:prstGeom>
          <a:noFill/>
        </p:spPr>
        <p:txBody>
          <a:bodyPr wrap="square">
            <a:spAutoFit/>
          </a:bodyPr>
          <a:lstStyle/>
          <a:p>
            <a:pPr indent="457200" algn="ctr"/>
            <a:r>
              <a:rPr lang="ru-RU" sz="2800" b="1" i="1" dirty="0">
                <a:solidFill>
                  <a:srgbClr val="000000"/>
                </a:solidFill>
                <a:effectLst/>
                <a:latin typeface="Times New Roman" panose="02020603050405020304" pitchFamily="18" charset="0"/>
                <a:ea typeface="Times New Roman" panose="02020603050405020304" pitchFamily="18" charset="0"/>
              </a:rPr>
              <a:t>Закономерности функционирования и развития систем</a:t>
            </a:r>
          </a:p>
          <a:p>
            <a:pPr indent="457200" algn="ctr"/>
            <a:endParaRPr lang="ru-RU" sz="2000" dirty="0">
              <a:solidFill>
                <a:srgbClr val="000000"/>
              </a:solidFill>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Продуктивность моделирования систем во многом зависит от учета возможного их развития и здесь важно место отводится пониманию ретроспективы и самоорганизации.</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b="1" spc="300" dirty="0">
                <a:solidFill>
                  <a:srgbClr val="000000"/>
                </a:solidFill>
                <a:effectLst/>
                <a:latin typeface="Times New Roman" panose="02020603050405020304" pitchFamily="18" charset="0"/>
                <a:ea typeface="Times New Roman" panose="02020603050405020304" pitchFamily="18" charset="0"/>
              </a:rPr>
              <a:t>Историчность (ретроспективность)</a:t>
            </a:r>
            <a:r>
              <a:rPr lang="ru-RU" sz="2000" spc="300"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При проектировании предусматривают «жизненные циклы», «очереди» развития автоматизированных систем; при создании сложных техни­ческих комплексов требуется, чтобы уже на стадии проектирования системы рассматривались не только вопросы создания и обеспечения развития системы, но и вопрос о том, когда и как ее нужно уничтожить (возможно, предусмотрев и «механизм» уничтожения системы, подобно тому, как нужно предусматривать «механизмы» ее развития). Эту закономерность нужно стремиться учитывать и в системах организационного управления.</a:t>
            </a:r>
          </a:p>
          <a:p>
            <a:pPr indent="457200" algn="just"/>
            <a:r>
              <a:rPr lang="ru-RU" sz="2000" b="1" spc="300" dirty="0">
                <a:solidFill>
                  <a:srgbClr val="000000"/>
                </a:solidFill>
                <a:effectLst/>
                <a:latin typeface="Times New Roman" panose="02020603050405020304" pitchFamily="18" charset="0"/>
                <a:ea typeface="Times New Roman" panose="02020603050405020304" pitchFamily="18" charset="0"/>
              </a:rPr>
              <a:t>Закономерность самоорганизации</a:t>
            </a:r>
            <a:r>
              <a:rPr lang="ru-RU" sz="2000" spc="300" dirty="0">
                <a:solidFill>
                  <a:srgbClr val="000000"/>
                </a:solidFill>
                <a:effectLst/>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В иерархических системах в зависимости от преобладания </a:t>
            </a:r>
            <a:r>
              <a:rPr lang="ru-RU" sz="2000" i="1" dirty="0">
                <a:solidFill>
                  <a:srgbClr val="000000"/>
                </a:solidFill>
                <a:effectLst/>
                <a:latin typeface="Times New Roman" panose="02020603050405020304" pitchFamily="18" charset="0"/>
                <a:ea typeface="Times New Roman" panose="02020603050405020304" pitchFamily="18" charset="0"/>
              </a:rPr>
              <a:t>энтропийных </a:t>
            </a:r>
            <a:r>
              <a:rPr lang="ru-RU" sz="2000" dirty="0">
                <a:solidFill>
                  <a:srgbClr val="000000"/>
                </a:solidFill>
                <a:effectLst/>
                <a:latin typeface="Times New Roman" panose="02020603050405020304" pitchFamily="18" charset="0"/>
                <a:ea typeface="Times New Roman" panose="02020603050405020304" pitchFamily="18" charset="0"/>
              </a:rPr>
              <a:t>или </a:t>
            </a:r>
            <a:r>
              <a:rPr lang="ru-RU" sz="2000" i="1" dirty="0" err="1">
                <a:solidFill>
                  <a:srgbClr val="000000"/>
                </a:solidFill>
                <a:effectLst/>
                <a:latin typeface="Times New Roman" panose="02020603050405020304" pitchFamily="18" charset="0"/>
                <a:ea typeface="Times New Roman" panose="02020603050405020304" pitchFamily="18" charset="0"/>
              </a:rPr>
              <a:t>негэнтропийных</a:t>
            </a:r>
            <a:r>
              <a:rPr lang="ru-RU" sz="2000" i="1" dirty="0">
                <a:solidFill>
                  <a:srgbClr val="000000"/>
                </a:solidFill>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тенденций система любого уровня иерархии может развиваться в направлении к более высокому уровню (и даже переходить на него), или, напротив, может происходить энтропийный процесс упадка и перехода системы на более низкий уровень развития.</a:t>
            </a:r>
            <a:endParaRPr lang="ru-RU" sz="2000" dirty="0">
              <a:effectLst/>
              <a:latin typeface="Times New Roman" panose="02020603050405020304" pitchFamily="18" charset="0"/>
              <a:ea typeface="Times New Roman" panose="02020603050405020304" pitchFamily="18" charset="0"/>
            </a:endParaRPr>
          </a:p>
          <a:p>
            <a:pPr indent="457200" algn="just"/>
            <a:endParaRPr lang="ru-RU" sz="2000" dirty="0"/>
          </a:p>
        </p:txBody>
      </p:sp>
    </p:spTree>
    <p:extLst>
      <p:ext uri="{BB962C8B-B14F-4D97-AF65-F5344CB8AC3E}">
        <p14:creationId xmlns:p14="http://schemas.microsoft.com/office/powerpoint/2010/main" val="42915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8D85F21-C3AE-4193-84D1-452608D50A37}"/>
              </a:ext>
            </a:extLst>
          </p:cNvPr>
          <p:cNvSpPr txBox="1"/>
          <p:nvPr/>
        </p:nvSpPr>
        <p:spPr>
          <a:xfrm>
            <a:off x="223520" y="1635759"/>
            <a:ext cx="11612880" cy="3416320"/>
          </a:xfrm>
          <a:prstGeom prst="rect">
            <a:avLst/>
          </a:prstGeom>
          <a:noFill/>
        </p:spPr>
        <p:txBody>
          <a:bodyPr wrap="square">
            <a:spAutoFit/>
          </a:bodyPr>
          <a:lstStyle/>
          <a:p>
            <a:pPr indent="450000" algn="just"/>
            <a:r>
              <a:rPr lang="ru-RU" sz="2400" dirty="0">
                <a:solidFill>
                  <a:srgbClr val="000000"/>
                </a:solidFill>
                <a:effectLst/>
                <a:latin typeface="Times New Roman" panose="02020603050405020304" pitchFamily="18" charset="0"/>
                <a:ea typeface="Times New Roman" panose="02020603050405020304" pitchFamily="18" charset="0"/>
              </a:rPr>
              <a:t>При моделировании </a:t>
            </a:r>
            <a:r>
              <a:rPr lang="ru-RU" sz="2400" dirty="0" err="1">
                <a:solidFill>
                  <a:srgbClr val="000000"/>
                </a:solidFill>
                <a:effectLst/>
                <a:latin typeface="Times New Roman" panose="02020603050405020304" pitchFamily="18" charset="0"/>
                <a:ea typeface="Times New Roman" panose="02020603050405020304" pitchFamily="18" charset="0"/>
              </a:rPr>
              <a:t>негэнтропийных</a:t>
            </a:r>
            <a:r>
              <a:rPr lang="ru-RU" sz="2400" dirty="0">
                <a:solidFill>
                  <a:srgbClr val="000000"/>
                </a:solidFill>
                <a:effectLst/>
                <a:latin typeface="Times New Roman" panose="02020603050405020304" pitchFamily="18" charset="0"/>
                <a:ea typeface="Times New Roman" panose="02020603050405020304" pitchFamily="18" charset="0"/>
              </a:rPr>
              <a:t> тенденций в технических системах ввели понятие </a:t>
            </a:r>
            <a:r>
              <a:rPr lang="ru-RU" sz="2400" i="1" dirty="0">
                <a:solidFill>
                  <a:srgbClr val="000000"/>
                </a:solidFill>
                <a:effectLst/>
                <a:latin typeface="Times New Roman" panose="02020603050405020304" pitchFamily="18" charset="0"/>
                <a:ea typeface="Times New Roman" panose="02020603050405020304" pitchFamily="18" charset="0"/>
              </a:rPr>
              <a:t>адаптивности, </a:t>
            </a:r>
            <a:r>
              <a:rPr lang="ru-RU" sz="2400" dirty="0">
                <a:solidFill>
                  <a:srgbClr val="000000"/>
                </a:solidFill>
                <a:effectLst/>
                <a:latin typeface="Times New Roman" panose="02020603050405020304" pitchFamily="18" charset="0"/>
                <a:ea typeface="Times New Roman" panose="02020603050405020304" pitchFamily="18" charset="0"/>
              </a:rPr>
              <a:t>и пытались вначале перенести этот термин и на организационные системы. Однако удобнее оказалось для таких систем ввести термин повышение организо­ванности, порядка и назвать закономерность проявления </a:t>
            </a:r>
            <a:r>
              <a:rPr lang="ru-RU" sz="2400" dirty="0" err="1">
                <a:solidFill>
                  <a:srgbClr val="000000"/>
                </a:solidFill>
                <a:effectLst/>
                <a:latin typeface="Times New Roman" panose="02020603050405020304" pitchFamily="18" charset="0"/>
                <a:ea typeface="Times New Roman" panose="02020603050405020304" pitchFamily="18" charset="0"/>
              </a:rPr>
              <a:t>негэнтропийных</a:t>
            </a:r>
            <a:r>
              <a:rPr lang="ru-RU" sz="2400" dirty="0">
                <a:solidFill>
                  <a:srgbClr val="000000"/>
                </a:solidFill>
                <a:effectLst/>
                <a:latin typeface="Times New Roman" panose="02020603050405020304" pitchFamily="18" charset="0"/>
                <a:ea typeface="Times New Roman" panose="02020603050405020304" pitchFamily="18" charset="0"/>
              </a:rPr>
              <a:t> тенденций закономерностью </a:t>
            </a:r>
            <a:r>
              <a:rPr lang="ru-RU" sz="2400" i="1" dirty="0">
                <a:solidFill>
                  <a:srgbClr val="000000"/>
                </a:solidFill>
                <a:effectLst/>
                <a:latin typeface="Times New Roman" panose="02020603050405020304" pitchFamily="18" charset="0"/>
                <a:ea typeface="Times New Roman" panose="02020603050405020304" pitchFamily="18" charset="0"/>
              </a:rPr>
              <a:t>самоорганизации.</a:t>
            </a:r>
            <a:endParaRPr lang="ru-RU" sz="2400" dirty="0">
              <a:effectLst/>
              <a:latin typeface="Times New Roman" panose="02020603050405020304" pitchFamily="18" charset="0"/>
              <a:ea typeface="Times New Roman" panose="02020603050405020304" pitchFamily="18" charset="0"/>
            </a:endParaRPr>
          </a:p>
          <a:p>
            <a:pPr indent="450000" algn="just"/>
            <a:r>
              <a:rPr lang="ru-RU" sz="2400" dirty="0">
                <a:solidFill>
                  <a:srgbClr val="000000"/>
                </a:solidFill>
                <a:effectLst/>
                <a:latin typeface="Times New Roman" panose="02020603050405020304" pitchFamily="18" charset="0"/>
                <a:ea typeface="Times New Roman" panose="02020603050405020304" pitchFamily="18" charset="0"/>
              </a:rPr>
              <a:t>Исследование глубинных причин самоорганизации, «самодвижения» целостности показывает, что основой рассматриваемой закономерности является диалектика части и целого в системе, которая выше рассматривалась с точки зрения строения системы, отображения ее текущего состояния.</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283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415019D-A701-491C-9362-B1E8D235FC0F}"/>
              </a:ext>
            </a:extLst>
          </p:cNvPr>
          <p:cNvSpPr txBox="1"/>
          <p:nvPr/>
        </p:nvSpPr>
        <p:spPr>
          <a:xfrm>
            <a:off x="101600" y="1229360"/>
            <a:ext cx="11854054" cy="3293209"/>
          </a:xfrm>
          <a:prstGeom prst="rect">
            <a:avLst/>
          </a:prstGeom>
          <a:noFill/>
        </p:spPr>
        <p:txBody>
          <a:bodyPr wrap="square">
            <a:spAutoFit/>
          </a:bodyPr>
          <a:lstStyle/>
          <a:p>
            <a:pPr indent="457200" algn="ctr"/>
            <a:r>
              <a:rPr lang="ru-RU" sz="2800" b="1" dirty="0">
                <a:effectLst/>
                <a:latin typeface="Times New Roman" panose="02020603050405020304" pitchFamily="18" charset="0"/>
                <a:ea typeface="Times New Roman" panose="02020603050405020304" pitchFamily="18" charset="0"/>
              </a:rPr>
              <a:t>Определение системы</a:t>
            </a:r>
          </a:p>
          <a:p>
            <a:pPr indent="457200"/>
            <a:endParaRPr lang="ru-RU" sz="2000" b="1" dirty="0">
              <a:latin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Термин система используют в тех случаях, когда хотят охарактеризовать исследуемый или проектируемый объект как нечто целое (единое), сложное, о котором невозможно сразу дать представление, показав его, изобразив графически или описав математическим выражением (формулой, уравнением и т. п.).</a:t>
            </a:r>
          </a:p>
          <a:p>
            <a:pPr indent="457200" algn="just"/>
            <a:r>
              <a:rPr lang="ru-RU" sz="2000" dirty="0">
                <a:effectLst/>
                <a:latin typeface="Times New Roman" panose="02020603050405020304" pitchFamily="18" charset="0"/>
                <a:ea typeface="Times New Roman" panose="02020603050405020304" pitchFamily="18" charset="0"/>
              </a:rPr>
              <a:t>Существует несколько десятков определений этого понятия. Их анализ показывает, что определения понятия система изменялись не только по форме, но и по содержанию. </a:t>
            </a:r>
          </a:p>
          <a:p>
            <a:pPr indent="457200"/>
            <a:r>
              <a:rPr lang="ru-RU" sz="2000" dirty="0">
                <a:effectLst/>
                <a:latin typeface="Times New Roman" panose="02020603050405020304" pitchFamily="18" charset="0"/>
                <a:ea typeface="Times New Roman" panose="02020603050405020304" pitchFamily="18" charset="0"/>
              </a:rPr>
              <a:t>В первых определениях в той или иной форме говорилось о том, что система — это </a:t>
            </a:r>
            <a:r>
              <a:rPr lang="ru-RU" sz="2000" i="1" dirty="0">
                <a:effectLst/>
                <a:latin typeface="Times New Roman" panose="02020603050405020304" pitchFamily="18" charset="0"/>
                <a:ea typeface="Times New Roman" panose="02020603050405020304" pitchFamily="18" charset="0"/>
              </a:rPr>
              <a:t>элементы </a:t>
            </a:r>
            <a:r>
              <a:rPr lang="ru-RU" sz="2000" dirty="0">
                <a:effectLst/>
                <a:latin typeface="Times New Roman" panose="02020603050405020304" pitchFamily="18" charset="0"/>
                <a:ea typeface="Times New Roman" panose="02020603050405020304" pitchFamily="18" charset="0"/>
              </a:rPr>
              <a:t>(компоненты, части)	 и </a:t>
            </a:r>
            <a:r>
              <a:rPr lang="ru-RU" sz="2000" i="1" dirty="0">
                <a:effectLst/>
                <a:latin typeface="Times New Roman" panose="02020603050405020304" pitchFamily="18" charset="0"/>
                <a:ea typeface="Times New Roman" panose="02020603050405020304" pitchFamily="18" charset="0"/>
              </a:rPr>
              <a:t>связи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отношения</a:t>
            </a:r>
            <a:r>
              <a:rPr lang="ru-RU" sz="2000" dirty="0">
                <a:effectLst/>
                <a:latin typeface="Times New Roman" panose="02020603050405020304" pitchFamily="18" charset="0"/>
                <a:ea typeface="Times New Roman" panose="02020603050405020304" pitchFamily="18" charset="0"/>
              </a:rPr>
              <a:t>) 	 между ними: </a:t>
            </a:r>
            <a:endParaRPr lang="ru-RU" sz="2000" dirty="0"/>
          </a:p>
        </p:txBody>
      </p:sp>
      <p:pic>
        <p:nvPicPr>
          <p:cNvPr id="3" name="Рисунок 2">
            <a:extLst>
              <a:ext uri="{FF2B5EF4-FFF2-40B4-BE49-F238E27FC236}">
                <a16:creationId xmlns:a16="http://schemas.microsoft.com/office/drawing/2014/main" id="{BCD8D1F6-C91F-449F-BB7F-B251BDA30F66}"/>
              </a:ext>
            </a:extLst>
          </p:cNvPr>
          <p:cNvPicPr>
            <a:picLocks noChangeAspect="1"/>
          </p:cNvPicPr>
          <p:nvPr/>
        </p:nvPicPr>
        <p:blipFill>
          <a:blip r:embed="rId3"/>
          <a:stretch>
            <a:fillRect/>
          </a:stretch>
        </p:blipFill>
        <p:spPr>
          <a:xfrm>
            <a:off x="2543175" y="4864075"/>
            <a:ext cx="7627793" cy="1089685"/>
          </a:xfrm>
          <a:prstGeom prst="rect">
            <a:avLst/>
          </a:prstGeom>
        </p:spPr>
      </p:pic>
      <p:pic>
        <p:nvPicPr>
          <p:cNvPr id="5122" name="Picture 2">
            <a:extLst>
              <a:ext uri="{FF2B5EF4-FFF2-40B4-BE49-F238E27FC236}">
                <a16:creationId xmlns:a16="http://schemas.microsoft.com/office/drawing/2014/main" id="{4D3E4149-CE60-420D-B7F0-A646E7D64FA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3175" y="4108696"/>
            <a:ext cx="291465" cy="38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EEC31E05-1998-4E20-A11A-B285D9B6B28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7815" y="4163179"/>
            <a:ext cx="179705" cy="33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465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0BEB2EA-5C3A-4284-A6CF-94D8A4F5CE4C}"/>
              </a:ext>
            </a:extLst>
          </p:cNvPr>
          <p:cNvSpPr txBox="1"/>
          <p:nvPr/>
        </p:nvSpPr>
        <p:spPr>
          <a:xfrm>
            <a:off x="71120" y="1320800"/>
            <a:ext cx="12120880" cy="440120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Проф. Л. фон </a:t>
            </a:r>
            <a:r>
              <a:rPr lang="ru-RU" sz="2000" dirty="0" err="1">
                <a:effectLst/>
                <a:latin typeface="Times New Roman" panose="02020603050405020304" pitchFamily="18" charset="0"/>
                <a:ea typeface="Times New Roman" panose="02020603050405020304" pitchFamily="18" charset="0"/>
              </a:rPr>
              <a:t>Берталанфи</a:t>
            </a:r>
            <a:r>
              <a:rPr lang="ru-RU" sz="2000" dirty="0">
                <a:effectLst/>
                <a:latin typeface="Times New Roman" panose="02020603050405020304" pitchFamily="18" charset="0"/>
                <a:ea typeface="Times New Roman" panose="02020603050405020304" pitchFamily="18" charset="0"/>
              </a:rPr>
              <a:t> определял систему как </a:t>
            </a:r>
            <a:r>
              <a:rPr lang="ru-RU" sz="2000" i="1" dirty="0">
                <a:effectLst/>
                <a:latin typeface="Times New Roman" panose="02020603050405020304" pitchFamily="18" charset="0"/>
                <a:ea typeface="Times New Roman" panose="02020603050405020304" pitchFamily="18" charset="0"/>
              </a:rPr>
              <a:t>комплекс взаимодействующих компонентов, </a:t>
            </a:r>
            <a:r>
              <a:rPr lang="ru-RU" sz="2000" dirty="0">
                <a:effectLst/>
                <a:latin typeface="Times New Roman" panose="02020603050405020304" pitchFamily="18" charset="0"/>
                <a:ea typeface="Times New Roman" panose="02020603050405020304" pitchFamily="18" charset="0"/>
              </a:rPr>
              <a:t>то есть совокупность элементов, находящихся в определенных отношениях друг с другом и со средой.</a:t>
            </a:r>
          </a:p>
          <a:p>
            <a:pPr indent="450000" algn="just"/>
            <a:r>
              <a:rPr lang="ru-RU" sz="2000" dirty="0">
                <a:effectLst/>
                <a:latin typeface="Times New Roman" panose="02020603050405020304" pitchFamily="18" charset="0"/>
                <a:ea typeface="Times New Roman" panose="02020603050405020304" pitchFamily="18" charset="0"/>
              </a:rPr>
              <a:t>В Большой Советской Энциклопедии система определяется (прямым переводом с греческого) как «</a:t>
            </a:r>
            <a:r>
              <a:rPr lang="ru-RU" sz="2000" i="1" dirty="0">
                <a:effectLst/>
                <a:latin typeface="Times New Roman" panose="02020603050405020304" pitchFamily="18" charset="0"/>
                <a:ea typeface="Times New Roman" panose="02020603050405020304" pitchFamily="18" charset="0"/>
              </a:rPr>
              <a:t>состав</a:t>
            </a:r>
            <a:r>
              <a:rPr lang="ru-RU" sz="2000" dirty="0">
                <a:effectLst/>
                <a:latin typeface="Times New Roman" panose="02020603050405020304" pitchFamily="18" charset="0"/>
                <a:ea typeface="Times New Roman" panose="02020603050405020304" pitchFamily="18" charset="0"/>
              </a:rPr>
              <a:t>», т.е. </a:t>
            </a:r>
            <a:r>
              <a:rPr lang="ru-RU" sz="2000" i="1" dirty="0">
                <a:effectLst/>
                <a:latin typeface="Times New Roman" panose="02020603050405020304" pitchFamily="18" charset="0"/>
                <a:ea typeface="Times New Roman" panose="02020603050405020304" pitchFamily="18" charset="0"/>
              </a:rPr>
              <a:t>составленное, соединение из частей.</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Термины «элементы» - «компоненты», «связи» - «отношения» обычно используются как синонимы. Однако, строго говоря, «компоненты» —понятие более общее, чем «элементы», т. е. оно может означать и элемент, и подсистему или другое образование из элементов. </a:t>
            </a:r>
          </a:p>
          <a:p>
            <a:pPr indent="450000" algn="just"/>
            <a:r>
              <a:rPr lang="ru-RU" sz="2000" dirty="0">
                <a:effectLst/>
                <a:latin typeface="Times New Roman" panose="02020603050405020304" pitchFamily="18" charset="0"/>
                <a:ea typeface="Times New Roman" panose="02020603050405020304" pitchFamily="18" charset="0"/>
              </a:rPr>
              <a:t>Относительно понятий «связь» и «отношение» существуют разные точки зрения: одни исследователи считают связь частным случаем отношения, другие — отношение частным случаем связей, третьи —предлагают понятие связь применять к статике системы, к ее структуре, а понятием отношение характеризовать некоторые действия в процессе функционирования (динамики) системы.</a:t>
            </a:r>
          </a:p>
          <a:p>
            <a:pPr indent="450000" algn="just"/>
            <a:r>
              <a:rPr lang="ru-RU" sz="2000" dirty="0">
                <a:effectLst/>
                <a:latin typeface="Times New Roman" panose="02020603050405020304" pitchFamily="18" charset="0"/>
                <a:ea typeface="Times New Roman" panose="02020603050405020304" pitchFamily="18" charset="0"/>
              </a:rPr>
              <a:t> Поэтому в разных определениях и использовались различные термины, помогающие их авторам уточнять конкретные характеристики рассматриваемых ими систем: наличие в них составляющих (компонентов) различной сложности, статику или динамику системы и т. п.</a:t>
            </a:r>
          </a:p>
        </p:txBody>
      </p:sp>
    </p:spTree>
    <p:extLst>
      <p:ext uri="{BB962C8B-B14F-4D97-AF65-F5344CB8AC3E}">
        <p14:creationId xmlns:p14="http://schemas.microsoft.com/office/powerpoint/2010/main" val="299574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091AB59-B434-4F41-AAC9-E3EC13315DB4}"/>
              </a:ext>
            </a:extLst>
          </p:cNvPr>
          <p:cNvSpPr txBox="1"/>
          <p:nvPr/>
        </p:nvSpPr>
        <p:spPr>
          <a:xfrm>
            <a:off x="124460" y="1290934"/>
            <a:ext cx="11986260" cy="532453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Если известно, что элементы принципиально неоднородны, то это можно сразу учесть в определении, выделив множество 	 	и множество 		 тогда система есть </a:t>
            </a:r>
          </a:p>
          <a:p>
            <a:pPr indent="457200" algn="just"/>
            <a:r>
              <a:rPr lang="ru-RU" sz="2000" dirty="0">
                <a:latin typeface="Times New Roman" panose="02020603050405020304" pitchFamily="18" charset="0"/>
                <a:cs typeface="Times New Roman" panose="02020603050405020304" pitchFamily="18" charset="0"/>
              </a:rPr>
              <a:t>												(4)</a:t>
            </a:r>
          </a:p>
          <a:p>
            <a:pPr indent="457200" algn="just"/>
            <a:endParaRPr lang="ru-RU" sz="2000" dirty="0">
              <a:latin typeface="Times New Roman" panose="02020603050405020304" pitchFamily="18" charset="0"/>
              <a:cs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Если отношения	 применяются только к элементам разных групп (множеств) и не должны использоваться внутри множеств 	, если 		 - компоненты системы, образованные из элементов исходных множеств 		 	(форма такого вида называется в лингвистике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синтагмой</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то в символической форме это также несложно отразить в виде системы: </a:t>
            </a:r>
          </a:p>
          <a:p>
            <a:pPr indent="457200" algn="just"/>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В определении М. </a:t>
            </a:r>
            <a:r>
              <a:rPr lang="ru-RU" sz="2000" dirty="0" err="1">
                <a:effectLst/>
                <a:latin typeface="Times New Roman" panose="02020603050405020304" pitchFamily="18" charset="0"/>
                <a:ea typeface="Times New Roman" panose="02020603050405020304" pitchFamily="18" charset="0"/>
              </a:rPr>
              <a:t>Месаровича</a:t>
            </a:r>
            <a:r>
              <a:rPr lang="ru-RU" sz="2000" dirty="0">
                <a:effectLst/>
                <a:latin typeface="Times New Roman" panose="02020603050405020304" pitchFamily="18" charset="0"/>
                <a:ea typeface="Times New Roman" panose="02020603050405020304" pitchFamily="18" charset="0"/>
              </a:rPr>
              <a:t>, например, выделены множество </a:t>
            </a:r>
            <a:r>
              <a:rPr lang="en-US" sz="2000" dirty="0">
                <a:effectLst/>
                <a:latin typeface="Times New Roman" panose="02020603050405020304" pitchFamily="18" charset="0"/>
                <a:ea typeface="Times New Roman" panose="02020603050405020304" pitchFamily="18" charset="0"/>
              </a:rPr>
              <a:t>X </a:t>
            </a:r>
            <a:r>
              <a:rPr lang="ru-RU" sz="2000" dirty="0">
                <a:effectLst/>
                <a:latin typeface="Times New Roman" panose="02020603050405020304" pitchFamily="18" charset="0"/>
                <a:ea typeface="Times New Roman" panose="02020603050405020304" pitchFamily="18" charset="0"/>
              </a:rPr>
              <a:t>входных объектов (воздействующих на систему) и множество </a:t>
            </a:r>
            <a:r>
              <a:rPr lang="en-US" sz="2000" dirty="0">
                <a:effectLst/>
                <a:latin typeface="Times New Roman" panose="02020603050405020304" pitchFamily="18" charset="0"/>
                <a:ea typeface="Times New Roman" panose="02020603050405020304" pitchFamily="18" charset="0"/>
              </a:rPr>
              <a:t>Y </a:t>
            </a:r>
            <a:r>
              <a:rPr lang="ru-RU" sz="2000" dirty="0">
                <a:effectLst/>
                <a:latin typeface="Times New Roman" panose="02020603050405020304" pitchFamily="18" charset="0"/>
                <a:ea typeface="Times New Roman" panose="02020603050405020304" pitchFamily="18" charset="0"/>
              </a:rPr>
              <a:t>выходных объектов (результатов) и между ними установлено обобщающее отношение пересечения:</a:t>
            </a:r>
          </a:p>
          <a:p>
            <a:pPr indent="457200" algn="just"/>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endParaRPr lang="ru-RU" sz="2000" dirty="0">
              <a:latin typeface="Times New Roman" panose="02020603050405020304" pitchFamily="18" charset="0"/>
              <a:cs typeface="Times New Roman" panose="02020603050405020304" pitchFamily="18" charset="0"/>
            </a:endParaRPr>
          </a:p>
          <a:p>
            <a:pPr indent="457200" algn="just"/>
            <a:endParaRPr lang="ru-RU" sz="2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8E131F0C-C646-4FC4-804E-1AA98C5FB7C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7323" y="1669415"/>
            <a:ext cx="98476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791C6575-813E-42CF-97EB-8D1957A9FB6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1323" y="1710055"/>
            <a:ext cx="912410"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80A42234-ED81-4DC0-A508-F4AF0B4BA9D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2746" y="2018389"/>
            <a:ext cx="1509687"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7BE38342-87E7-412C-97A5-08B502EF5C3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7323" y="2543878"/>
            <a:ext cx="178009"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Рисунок 2">
            <a:extLst>
              <a:ext uri="{FF2B5EF4-FFF2-40B4-BE49-F238E27FC236}">
                <a16:creationId xmlns:a16="http://schemas.microsoft.com/office/drawing/2014/main" id="{C5B43931-7194-4EE0-97E4-5E711B343233}"/>
              </a:ext>
            </a:extLst>
          </p:cNvPr>
          <p:cNvPicPr>
            <a:picLocks noChangeAspect="1"/>
          </p:cNvPicPr>
          <p:nvPr/>
        </p:nvPicPr>
        <p:blipFill>
          <a:blip r:embed="rId7"/>
          <a:stretch>
            <a:fillRect/>
          </a:stretch>
        </p:blipFill>
        <p:spPr>
          <a:xfrm>
            <a:off x="3901418" y="2875983"/>
            <a:ext cx="751861" cy="352435"/>
          </a:xfrm>
          <a:prstGeom prst="rect">
            <a:avLst/>
          </a:prstGeom>
        </p:spPr>
      </p:pic>
      <p:pic>
        <p:nvPicPr>
          <p:cNvPr id="6150" name="Picture 6">
            <a:extLst>
              <a:ext uri="{FF2B5EF4-FFF2-40B4-BE49-F238E27FC236}">
                <a16:creationId xmlns:a16="http://schemas.microsoft.com/office/drawing/2014/main" id="{AEA93BD1-A5EB-4ACD-9826-C3ADC83F21E0}"/>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8604" y="2907261"/>
            <a:ext cx="735129" cy="28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a:extLst>
              <a:ext uri="{FF2B5EF4-FFF2-40B4-BE49-F238E27FC236}">
                <a16:creationId xmlns:a16="http://schemas.microsoft.com/office/drawing/2014/main" id="{3D0A721C-0356-4843-A0B9-1165F2460156}"/>
              </a:ext>
            </a:extLst>
          </p:cNvPr>
          <p:cNvPicPr>
            <a:picLocks noChangeAspect="1"/>
          </p:cNvPicPr>
          <p:nvPr/>
        </p:nvPicPr>
        <p:blipFill>
          <a:blip r:embed="rId9"/>
          <a:stretch>
            <a:fillRect/>
          </a:stretch>
        </p:blipFill>
        <p:spPr>
          <a:xfrm>
            <a:off x="3692083" y="3245803"/>
            <a:ext cx="1970483" cy="332104"/>
          </a:xfrm>
          <a:prstGeom prst="rect">
            <a:avLst/>
          </a:prstGeom>
        </p:spPr>
      </p:pic>
      <p:pic>
        <p:nvPicPr>
          <p:cNvPr id="7" name="Рисунок 6">
            <a:extLst>
              <a:ext uri="{FF2B5EF4-FFF2-40B4-BE49-F238E27FC236}">
                <a16:creationId xmlns:a16="http://schemas.microsoft.com/office/drawing/2014/main" id="{F56CDFF6-730C-40D6-8AB4-2878EAFDCCD0}"/>
              </a:ext>
            </a:extLst>
          </p:cNvPr>
          <p:cNvPicPr>
            <a:picLocks noChangeAspect="1"/>
          </p:cNvPicPr>
          <p:nvPr/>
        </p:nvPicPr>
        <p:blipFill>
          <a:blip r:embed="rId10"/>
          <a:stretch>
            <a:fillRect/>
          </a:stretch>
        </p:blipFill>
        <p:spPr>
          <a:xfrm>
            <a:off x="5081578" y="3961468"/>
            <a:ext cx="6582102" cy="518165"/>
          </a:xfrm>
          <a:prstGeom prst="rect">
            <a:avLst/>
          </a:prstGeom>
        </p:spPr>
      </p:pic>
      <p:pic>
        <p:nvPicPr>
          <p:cNvPr id="8" name="Рисунок 7">
            <a:extLst>
              <a:ext uri="{FF2B5EF4-FFF2-40B4-BE49-F238E27FC236}">
                <a16:creationId xmlns:a16="http://schemas.microsoft.com/office/drawing/2014/main" id="{58FB745D-31DD-456A-9871-9C22B09B9316}"/>
              </a:ext>
            </a:extLst>
          </p:cNvPr>
          <p:cNvPicPr>
            <a:picLocks noChangeAspect="1"/>
          </p:cNvPicPr>
          <p:nvPr/>
        </p:nvPicPr>
        <p:blipFill rotWithShape="1">
          <a:blip r:embed="rId11"/>
          <a:srcRect b="15051"/>
          <a:stretch/>
        </p:blipFill>
        <p:spPr>
          <a:xfrm>
            <a:off x="4099626" y="5592738"/>
            <a:ext cx="7564054" cy="406429"/>
          </a:xfrm>
          <a:prstGeom prst="rect">
            <a:avLst/>
          </a:prstGeom>
        </p:spPr>
      </p:pic>
    </p:spTree>
    <p:extLst>
      <p:ext uri="{BB962C8B-B14F-4D97-AF65-F5344CB8AC3E}">
        <p14:creationId xmlns:p14="http://schemas.microsoft.com/office/powerpoint/2010/main" val="4138145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6279DF2F-714B-483D-9BC6-D36C80FDCFB6}"/>
              </a:ext>
            </a:extLst>
          </p:cNvPr>
          <p:cNvSpPr txBox="1"/>
          <p:nvPr/>
        </p:nvSpPr>
        <p:spPr>
          <a:xfrm>
            <a:off x="81280" y="1154894"/>
            <a:ext cx="11998960" cy="5632311"/>
          </a:xfrm>
          <a:prstGeom prst="rect">
            <a:avLst/>
          </a:prstGeom>
          <a:noFill/>
        </p:spPr>
        <p:txBody>
          <a:bodyPr wrap="square">
            <a:spAutoFit/>
          </a:bodyPr>
          <a:lstStyle/>
          <a:p>
            <a:pPr indent="457200"/>
            <a:r>
              <a:rPr lang="ru-RU" sz="2000" dirty="0">
                <a:effectLst/>
                <a:latin typeface="Times New Roman" panose="02020603050405020304" pitchFamily="18" charset="0"/>
                <a:ea typeface="Times New Roman" panose="02020603050405020304" pitchFamily="18" charset="0"/>
              </a:rPr>
              <a:t>Для уточнения элементов и связей в определениях упоминают о свойствах. Так, в определении А. Холла свойства (атрибуты</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дополняют понятие элемента (предмета)</a:t>
            </a:r>
            <a:endParaRPr lang="en-US" sz="2000" dirty="0">
              <a:effectLst/>
              <a:latin typeface="Times New Roman" panose="02020603050405020304" pitchFamily="18" charset="0"/>
              <a:ea typeface="Times New Roman" panose="02020603050405020304" pitchFamily="18" charset="0"/>
            </a:endParaRPr>
          </a:p>
          <a:p>
            <a:pPr indent="457200"/>
            <a:endParaRPr lang="en-US" sz="2000" dirty="0">
              <a:latin typeface="Times New Roman" panose="02020603050405020304" pitchFamily="18" charset="0"/>
              <a:ea typeface="Times New Roman" panose="02020603050405020304" pitchFamily="18" charset="0"/>
            </a:endParaRPr>
          </a:p>
          <a:p>
            <a:pPr indent="457200"/>
            <a:endParaRPr lang="en-US" sz="2000" dirty="0">
              <a:effectLst/>
              <a:latin typeface="Times New Roman" panose="02020603050405020304" pitchFamily="18" charset="0"/>
              <a:ea typeface="Times New Roman" panose="02020603050405020304" pitchFamily="18" charset="0"/>
            </a:endParaRPr>
          </a:p>
          <a:p>
            <a:pPr indent="457200"/>
            <a:r>
              <a:rPr lang="ru-RU" sz="2000" dirty="0">
                <a:effectLst/>
                <a:latin typeface="Times New Roman" panose="02020603050405020304" pitchFamily="18" charset="0"/>
                <a:ea typeface="Times New Roman" panose="02020603050405020304" pitchFamily="18" charset="0"/>
              </a:rPr>
              <a:t>а </a:t>
            </a:r>
            <a:r>
              <a:rPr lang="ru-RU" sz="2000" dirty="0" err="1">
                <a:effectLst/>
                <a:latin typeface="Times New Roman" panose="02020603050405020304" pitchFamily="18" charset="0"/>
                <a:ea typeface="Times New Roman" panose="02020603050405020304" pitchFamily="18" charset="0"/>
              </a:rPr>
              <a:t>А</a:t>
            </a:r>
            <a:r>
              <a:rPr lang="ru-RU" sz="2000" dirty="0">
                <a:effectLst/>
                <a:latin typeface="Times New Roman" panose="02020603050405020304" pitchFamily="18" charset="0"/>
                <a:ea typeface="Times New Roman" panose="02020603050405020304" pitchFamily="18" charset="0"/>
              </a:rPr>
              <a:t>. И. </a:t>
            </a:r>
            <a:r>
              <a:rPr lang="ru-RU" sz="2000" dirty="0" err="1">
                <a:effectLst/>
                <a:latin typeface="Times New Roman" panose="02020603050405020304" pitchFamily="18" charset="0"/>
                <a:ea typeface="Times New Roman" panose="02020603050405020304" pitchFamily="18" charset="0"/>
              </a:rPr>
              <a:t>Уемов</a:t>
            </a:r>
            <a:r>
              <a:rPr lang="ru-RU" sz="2000" dirty="0">
                <a:effectLst/>
                <a:latin typeface="Times New Roman" panose="02020603050405020304" pitchFamily="18" charset="0"/>
                <a:ea typeface="Times New Roman" panose="02020603050405020304" pitchFamily="18" charset="0"/>
              </a:rPr>
              <a:t> дает двойственные определения системы, в одном из которых свойства</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характеризуют элементы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а в другом — свойства </a:t>
            </a:r>
            <a:r>
              <a:rPr lang="en-US" sz="2000" dirty="0">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характеризуют связи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p>
          <a:p>
            <a:pPr indent="457200"/>
            <a:endParaRPr lang="en-US" sz="2000" dirty="0">
              <a:latin typeface="Times New Roman" panose="02020603050405020304" pitchFamily="18" charset="0"/>
              <a:ea typeface="Times New Roman" panose="02020603050405020304" pitchFamily="18" charset="0"/>
            </a:endParaRPr>
          </a:p>
          <a:p>
            <a:pPr indent="457200"/>
            <a:endParaRPr lang="en-US" sz="2000" dirty="0">
              <a:effectLst/>
              <a:latin typeface="Times New Roman" panose="02020603050405020304" pitchFamily="18" charset="0"/>
              <a:ea typeface="Times New Roman" panose="02020603050405020304" pitchFamily="18" charset="0"/>
            </a:endParaRPr>
          </a:p>
          <a:p>
            <a:pPr indent="457200"/>
            <a:endParaRPr lang="en-US" sz="2000" dirty="0">
              <a:latin typeface="Times New Roman" panose="02020603050405020304" pitchFamily="18" charset="0"/>
              <a:ea typeface="Times New Roman" panose="02020603050405020304" pitchFamily="18" charset="0"/>
            </a:endParaRPr>
          </a:p>
          <a:p>
            <a:pPr indent="457200"/>
            <a:endParaRPr lang="en-US" sz="2000" dirty="0">
              <a:effectLst/>
              <a:latin typeface="Times New Roman" panose="02020603050405020304" pitchFamily="18" charset="0"/>
              <a:ea typeface="Times New Roman" panose="02020603050405020304" pitchFamily="18" charset="0"/>
            </a:endParaRPr>
          </a:p>
          <a:p>
            <a:pPr indent="342900" algn="just"/>
            <a:r>
              <a:rPr lang="ru-RU" sz="2000" dirty="0">
                <a:effectLst/>
                <a:latin typeface="Times New Roman" panose="02020603050405020304" pitchFamily="18" charset="0"/>
                <a:ea typeface="Times New Roman" panose="02020603050405020304" pitchFamily="18" charset="0"/>
              </a:rPr>
              <a:t>Затем в определениях системы появляется понятие цели. Вначале  - в неявном виде: в определении Ф. Е. </a:t>
            </a:r>
            <a:r>
              <a:rPr lang="ru-RU" sz="2000" dirty="0" err="1">
                <a:effectLst/>
                <a:latin typeface="Times New Roman" panose="02020603050405020304" pitchFamily="18" charset="0"/>
                <a:ea typeface="Times New Roman" panose="02020603050405020304" pitchFamily="18" charset="0"/>
              </a:rPr>
              <a:t>Темникова</a:t>
            </a:r>
            <a:r>
              <a:rPr lang="ru-RU" sz="2000" dirty="0">
                <a:effectLst/>
                <a:latin typeface="Times New Roman" panose="02020603050405020304" pitchFamily="18" charset="0"/>
                <a:ea typeface="Times New Roman" panose="02020603050405020304" pitchFamily="18" charset="0"/>
              </a:rPr>
              <a:t> система - </a:t>
            </a:r>
            <a:r>
              <a:rPr lang="ru-RU" sz="2000" i="1" dirty="0">
                <a:effectLst/>
                <a:latin typeface="Times New Roman" panose="02020603050405020304" pitchFamily="18" charset="0"/>
                <a:ea typeface="Times New Roman" panose="02020603050405020304" pitchFamily="18" charset="0"/>
              </a:rPr>
              <a:t>организованное множество</a:t>
            </a:r>
            <a:r>
              <a:rPr lang="ru-RU" sz="2000" dirty="0">
                <a:effectLst/>
                <a:latin typeface="Times New Roman" panose="02020603050405020304" pitchFamily="18" charset="0"/>
                <a:ea typeface="Times New Roman" panose="02020603050405020304" pitchFamily="18" charset="0"/>
              </a:rPr>
              <a:t> (в котором цель появляется при раскрытии понятия «организованное»); в философском словаре система - «</a:t>
            </a:r>
            <a:r>
              <a:rPr lang="ru-RU" sz="2000" i="1" dirty="0">
                <a:effectLst/>
                <a:latin typeface="Times New Roman" panose="02020603050405020304" pitchFamily="18" charset="0"/>
                <a:ea typeface="Times New Roman" panose="02020603050405020304" pitchFamily="18" charset="0"/>
              </a:rPr>
              <a:t>совокупность элементов, находящихся в отношениях и связях между собой и образующих некоторое целостное единство</a:t>
            </a:r>
            <a:r>
              <a:rPr lang="ru-RU" sz="2000" dirty="0">
                <a:effectLst/>
                <a:latin typeface="Times New Roman" panose="02020603050405020304" pitchFamily="18" charset="0"/>
                <a:ea typeface="Times New Roman" panose="02020603050405020304" pitchFamily="18" charset="0"/>
              </a:rPr>
              <a:t>». Потом - в виде конечного результата, системообразующего критерия, функций (В. И. Вернадский, У. Р. Гибсон, П. К. Анохин, М. Г. </a:t>
            </a:r>
            <a:r>
              <a:rPr lang="ru-RU" sz="2000" dirty="0" err="1">
                <a:effectLst/>
                <a:latin typeface="Times New Roman" panose="02020603050405020304" pitchFamily="18" charset="0"/>
                <a:ea typeface="Times New Roman" panose="02020603050405020304" pitchFamily="18" charset="0"/>
              </a:rPr>
              <a:t>Гаазе</a:t>
            </a:r>
            <a:r>
              <a:rPr lang="ru-RU" sz="2000" dirty="0">
                <a:effectLst/>
                <a:latin typeface="Times New Roman" panose="02020603050405020304" pitchFamily="18" charset="0"/>
                <a:ea typeface="Times New Roman" panose="02020603050405020304" pitchFamily="18" charset="0"/>
              </a:rPr>
              <a:t>—Рапопорт), а позднее — и с явным упоминанием о цели. Символически эта группа определений представляется в виде:</a:t>
            </a:r>
          </a:p>
          <a:p>
            <a:pPr indent="457200"/>
            <a:endParaRPr lang="ru-RU" sz="2000" dirty="0">
              <a:effectLst/>
              <a:latin typeface="Times New Roman" panose="02020603050405020304" pitchFamily="18" charset="0"/>
              <a:ea typeface="Times New Roman" panose="02020603050405020304" pitchFamily="18" charset="0"/>
            </a:endParaRPr>
          </a:p>
        </p:txBody>
      </p:sp>
      <p:pic>
        <p:nvPicPr>
          <p:cNvPr id="7170" name="Picture 2">
            <a:extLst>
              <a:ext uri="{FF2B5EF4-FFF2-40B4-BE49-F238E27FC236}">
                <a16:creationId xmlns:a16="http://schemas.microsoft.com/office/drawing/2014/main" id="{2FAEAE73-7927-44AB-B53B-3415739DE8C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3015" y="1501753"/>
            <a:ext cx="32194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Рисунок 2">
            <a:extLst>
              <a:ext uri="{FF2B5EF4-FFF2-40B4-BE49-F238E27FC236}">
                <a16:creationId xmlns:a16="http://schemas.microsoft.com/office/drawing/2014/main" id="{F5D6FB45-D4A7-4D78-9E1C-673A10F13B79}"/>
              </a:ext>
            </a:extLst>
          </p:cNvPr>
          <p:cNvPicPr>
            <a:picLocks noChangeAspect="1"/>
          </p:cNvPicPr>
          <p:nvPr/>
        </p:nvPicPr>
        <p:blipFill>
          <a:blip r:embed="rId4"/>
          <a:stretch>
            <a:fillRect/>
          </a:stretch>
        </p:blipFill>
        <p:spPr>
          <a:xfrm>
            <a:off x="4703929" y="1840335"/>
            <a:ext cx="6868311" cy="587422"/>
          </a:xfrm>
          <a:prstGeom prst="rect">
            <a:avLst/>
          </a:prstGeom>
        </p:spPr>
      </p:pic>
      <p:pic>
        <p:nvPicPr>
          <p:cNvPr id="7171" name="Picture 3">
            <a:extLst>
              <a:ext uri="{FF2B5EF4-FFF2-40B4-BE49-F238E27FC236}">
                <a16:creationId xmlns:a16="http://schemas.microsoft.com/office/drawing/2014/main" id="{CF501E4A-4538-4344-A980-0B361066132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1883" y="2427757"/>
            <a:ext cx="198437" cy="29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C7C12E33-E0AB-4D19-88B9-86CF7BFC95ED}"/>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3335" y="2724126"/>
            <a:ext cx="230505" cy="30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43C8C920-E030-49D1-B5B2-E412EA6C31A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135" y="2715734"/>
            <a:ext cx="230505" cy="31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a:extLst>
              <a:ext uri="{FF2B5EF4-FFF2-40B4-BE49-F238E27FC236}">
                <a16:creationId xmlns:a16="http://schemas.microsoft.com/office/drawing/2014/main" id="{7E059A2E-BA69-4801-B2FB-02406DF4020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2430" y="2640227"/>
            <a:ext cx="210185" cy="3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a:extLst>
              <a:ext uri="{FF2B5EF4-FFF2-40B4-BE49-F238E27FC236}">
                <a16:creationId xmlns:a16="http://schemas.microsoft.com/office/drawing/2014/main" id="{1F15E875-2833-4822-BF2A-1E51C1823009}"/>
              </a:ext>
            </a:extLst>
          </p:cNvPr>
          <p:cNvPicPr>
            <a:picLocks noChangeAspect="1"/>
          </p:cNvPicPr>
          <p:nvPr/>
        </p:nvPicPr>
        <p:blipFill>
          <a:blip r:embed="rId9"/>
          <a:stretch>
            <a:fillRect/>
          </a:stretch>
        </p:blipFill>
        <p:spPr>
          <a:xfrm>
            <a:off x="3482113" y="3147035"/>
            <a:ext cx="8090127" cy="872696"/>
          </a:xfrm>
          <a:prstGeom prst="rect">
            <a:avLst/>
          </a:prstGeom>
        </p:spPr>
      </p:pic>
    </p:spTree>
    <p:extLst>
      <p:ext uri="{BB962C8B-B14F-4D97-AF65-F5344CB8AC3E}">
        <p14:creationId xmlns:p14="http://schemas.microsoft.com/office/powerpoint/2010/main" val="329523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9C8207E3-3D38-4756-BEDA-C988552CD46D}"/>
              </a:ext>
            </a:extLst>
          </p:cNvPr>
          <p:cNvPicPr>
            <a:picLocks noChangeAspect="1"/>
          </p:cNvPicPr>
          <p:nvPr/>
        </p:nvPicPr>
        <p:blipFill rotWithShape="1">
          <a:blip r:embed="rId3"/>
          <a:srcRect t="1067"/>
          <a:stretch/>
        </p:blipFill>
        <p:spPr>
          <a:xfrm>
            <a:off x="324334" y="1534160"/>
            <a:ext cx="11543331" cy="3830998"/>
          </a:xfrm>
          <a:prstGeom prst="rect">
            <a:avLst/>
          </a:prstGeom>
        </p:spPr>
      </p:pic>
    </p:spTree>
    <p:extLst>
      <p:ext uri="{BB962C8B-B14F-4D97-AF65-F5344CB8AC3E}">
        <p14:creationId xmlns:p14="http://schemas.microsoft.com/office/powerpoint/2010/main" val="447565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9" name="TextBox 8">
            <a:extLst>
              <a:ext uri="{FF2B5EF4-FFF2-40B4-BE49-F238E27FC236}">
                <a16:creationId xmlns:a16="http://schemas.microsoft.com/office/drawing/2014/main" id="{C1032959-5011-473F-BFD3-6785C2CCDB3A}"/>
              </a:ext>
            </a:extLst>
          </p:cNvPr>
          <p:cNvSpPr txBox="1"/>
          <p:nvPr/>
        </p:nvSpPr>
        <p:spPr>
          <a:xfrm>
            <a:off x="71120" y="1239520"/>
            <a:ext cx="11917680" cy="3785652"/>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На необходимость учета взаимодействия между исследователем и изучаемой системой указал У. Р. Эшби. Первое определение, в котором в явном виде включен наблюдатель, дал Ю. И. Черняк: «</a:t>
            </a:r>
            <a:r>
              <a:rPr lang="ru-RU" sz="2000" i="1" dirty="0">
                <a:effectLst/>
                <a:latin typeface="Times New Roman" panose="02020603050405020304" pitchFamily="18" charset="0"/>
                <a:ea typeface="Times New Roman" panose="02020603050405020304" pitchFamily="18" charset="0"/>
              </a:rPr>
              <a:t>Система есть отражение в сознании субъекта (исследователя, наблюдателя) свойств объектов и их отношений в решении задачи исследования, познания</a:t>
            </a:r>
            <a:r>
              <a:rPr lang="ru-RU" sz="2000" dirty="0">
                <a:effectLst/>
                <a:latin typeface="Times New Roman" panose="02020603050405020304" pitchFamily="18" charset="0"/>
                <a:ea typeface="Times New Roman" panose="02020603050405020304" pitchFamily="18" charset="0"/>
              </a:rPr>
              <a:t>». В других вариантах определений упоминаются задачи проектирования, эксплуатации, управления, а в некоторых и язык</a:t>
            </a:r>
            <a:r>
              <a:rPr lang="en-US" sz="2000" dirty="0">
                <a:effectLst/>
                <a:latin typeface="Times New Roman" panose="02020603050405020304" pitchFamily="18" charset="0"/>
                <a:ea typeface="Times New Roman" panose="02020603050405020304" pitchFamily="18" charset="0"/>
              </a:rPr>
              <a:t> G </a:t>
            </a:r>
            <a:r>
              <a:rPr lang="ru-RU" sz="2000" dirty="0">
                <a:effectLst/>
                <a:latin typeface="Times New Roman" panose="02020603050405020304" pitchFamily="18" charset="0"/>
                <a:ea typeface="Times New Roman" panose="02020603050405020304" pitchFamily="18" charset="0"/>
              </a:rPr>
              <a:t>наблюдателя (выбранный им метод моделирования), с помощью которого он отображает объект или процесс принятия решения. Тогда:</a:t>
            </a:r>
            <a:endParaRPr lang="en-US" sz="2000" dirty="0">
              <a:effectLst/>
              <a:latin typeface="Times New Roman" panose="02020603050405020304" pitchFamily="18" charset="0"/>
              <a:ea typeface="Times New Roman" panose="02020603050405020304" pitchFamily="18" charset="0"/>
            </a:endParaRPr>
          </a:p>
          <a:p>
            <a:pPr indent="457200" algn="just"/>
            <a:endParaRPr lang="en-US" sz="2000" dirty="0">
              <a:latin typeface="Times New Roman" panose="02020603050405020304" pitchFamily="18" charset="0"/>
              <a:ea typeface="Times New Roman" panose="02020603050405020304" pitchFamily="18" charset="0"/>
            </a:endParaRPr>
          </a:p>
          <a:p>
            <a:pPr indent="457200" algn="just"/>
            <a:endParaRPr lang="en-US" sz="2000" dirty="0">
              <a:effectLst/>
              <a:latin typeface="Times New Roman" panose="02020603050405020304" pitchFamily="18" charset="0"/>
              <a:ea typeface="Times New Roman" panose="02020603050405020304" pitchFamily="18" charset="0"/>
            </a:endParaRPr>
          </a:p>
          <a:p>
            <a:pPr indent="457200" algn="just"/>
            <a:endParaRPr lang="en-US" sz="2000" dirty="0">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В определениях системы бывает и большее число составляющих, но это, как правило, связано с дифференциацией в конкретных условиях видов элементов и отношений между ними.</a:t>
            </a:r>
          </a:p>
          <a:p>
            <a:pPr indent="457200" algn="just"/>
            <a:endParaRPr lang="ru-RU" sz="2000" dirty="0">
              <a:effectLst/>
              <a:latin typeface="Times New Roman" panose="02020603050405020304" pitchFamily="18" charset="0"/>
              <a:ea typeface="Times New Roman" panose="02020603050405020304" pitchFamily="18" charset="0"/>
            </a:endParaRPr>
          </a:p>
        </p:txBody>
      </p:sp>
      <p:pic>
        <p:nvPicPr>
          <p:cNvPr id="8" name="Рисунок 7">
            <a:extLst>
              <a:ext uri="{FF2B5EF4-FFF2-40B4-BE49-F238E27FC236}">
                <a16:creationId xmlns:a16="http://schemas.microsoft.com/office/drawing/2014/main" id="{68FDCAA6-0940-42BA-A8AA-6DA818389257}"/>
              </a:ext>
            </a:extLst>
          </p:cNvPr>
          <p:cNvPicPr>
            <a:picLocks noChangeAspect="1"/>
          </p:cNvPicPr>
          <p:nvPr/>
        </p:nvPicPr>
        <p:blipFill>
          <a:blip r:embed="rId3"/>
          <a:stretch>
            <a:fillRect/>
          </a:stretch>
        </p:blipFill>
        <p:spPr>
          <a:xfrm>
            <a:off x="4293714" y="3276586"/>
            <a:ext cx="7268754" cy="614693"/>
          </a:xfrm>
          <a:prstGeom prst="rect">
            <a:avLst/>
          </a:prstGeom>
        </p:spPr>
      </p:pic>
    </p:spTree>
    <p:extLst>
      <p:ext uri="{BB962C8B-B14F-4D97-AF65-F5344CB8AC3E}">
        <p14:creationId xmlns:p14="http://schemas.microsoft.com/office/powerpoint/2010/main" val="1489853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AAE20CC-BDA0-46A5-B107-4E842827B2B1}"/>
              </a:ext>
            </a:extLst>
          </p:cNvPr>
          <p:cNvSpPr txBox="1"/>
          <p:nvPr/>
        </p:nvSpPr>
        <p:spPr>
          <a:xfrm>
            <a:off x="142240" y="1381759"/>
            <a:ext cx="11816080" cy="5262979"/>
          </a:xfrm>
          <a:prstGeom prst="rect">
            <a:avLst/>
          </a:prstGeom>
          <a:noFill/>
        </p:spPr>
        <p:txBody>
          <a:bodyPr wrap="square">
            <a:spAutoFit/>
          </a:bodyPr>
          <a:lstStyle/>
          <a:p>
            <a:pPr indent="457200" algn="ctr"/>
            <a:r>
              <a:rPr lang="ru-RU" sz="2800" b="1" i="1" dirty="0">
                <a:effectLst/>
                <a:latin typeface="Times New Roman" panose="02020603050405020304" pitchFamily="18" charset="0"/>
                <a:ea typeface="Times New Roman" panose="02020603050405020304" pitchFamily="18" charset="0"/>
              </a:rPr>
              <a:t>Замечание о методологическом предназначении классификации</a:t>
            </a:r>
            <a:endParaRPr lang="en-US" sz="2800" b="1" i="1" dirty="0">
              <a:effectLst/>
              <a:latin typeface="Times New Roman" panose="02020603050405020304" pitchFamily="18" charset="0"/>
              <a:ea typeface="Times New Roman" panose="02020603050405020304" pitchFamily="18" charset="0"/>
            </a:endParaRPr>
          </a:p>
          <a:p>
            <a:pPr indent="457200" algn="ct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Системы разделяют на классы по различным признакам, и в зависимости от решаемой задачи можно выбирать разные принципы классификации. Предпринимались попытки классифицировать системы по виду отображаемого объекта (на технические, биологические, экономические и т. п.), по виду научного направления, используемого для их моделирования (на математические, физические, химические и др.). Системы делят на детерминированные и стохастические, открытые и закрытые, абстрактные и существующие в объективной действительности и т. д.</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Классификации всегда относительны. В детерминированной системе можно найти элементы стохастичности, и, напротив, детерминированную систему можно считать частным случаем стохастической (при вероятности, равной единице). Аналогично, если принять во внимание диалектику субъективного и объективного в системе, то станет понятной относительность разделения систем на объективно существующие и абстрактные: это могут быть стадии развития одной и той же системы. </a:t>
            </a:r>
            <a:endParaRPr lang="en-US" sz="2000" dirty="0">
              <a:solidFill>
                <a:srgbClr val="000000"/>
              </a:solidFill>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Действительно, естественные и искусственные объекты, отражаясь в сознании человека, выступают в роли абстракций, понятий, а абстрактные проекты создаваемой системы воплощаются в реально существующую систему, которую можно ощутить, а при ее изучении снова отразить в виде абстрактной.</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638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B19798BE-650A-420E-A788-51DB9BC2B250}"/>
              </a:ext>
            </a:extLst>
          </p:cNvPr>
          <p:cNvSpPr txBox="1"/>
          <p:nvPr/>
        </p:nvSpPr>
        <p:spPr>
          <a:xfrm>
            <a:off x="-12826" y="1154894"/>
            <a:ext cx="12204826" cy="440120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Возможно, это наиболее простой этап исследования объекта, когда объект (</a:t>
            </a:r>
            <a:r>
              <a:rPr lang="en-US" sz="2000" dirty="0">
                <a:effectLst/>
                <a:latin typeface="Times New Roman" panose="02020603050405020304" pitchFamily="18" charset="0"/>
                <a:ea typeface="Times New Roman" panose="02020603050405020304" pitchFamily="18" charset="0"/>
              </a:rPr>
              <a:t>S</a:t>
            </a:r>
            <a:r>
              <a:rPr lang="ru-RU" sz="2000" dirty="0">
                <a:effectLst/>
                <a:latin typeface="Times New Roman" panose="02020603050405020304" pitchFamily="18" charset="0"/>
                <a:ea typeface="Times New Roman" panose="02020603050405020304" pitchFamily="18" charset="0"/>
              </a:rPr>
              <a:t>) представляется «черным ящиком». Дальнейшие шаги детализации структуры объекта и структуризации отношений с внешним миром (объекта) связаны с исследованием влияний объекта на среду и его функционированием в ней. Это делается, прежде всего, для понимания </a:t>
            </a:r>
            <a:r>
              <a:rPr lang="ru-RU" sz="2000" u="sng" dirty="0">
                <a:effectLst/>
                <a:latin typeface="Times New Roman" panose="02020603050405020304" pitchFamily="18" charset="0"/>
                <a:ea typeface="Times New Roman" panose="02020603050405020304" pitchFamily="18" charset="0"/>
              </a:rPr>
              <a:t>степени организованности изучаемой системы</a:t>
            </a:r>
            <a:r>
              <a:rPr lang="ru-RU" sz="2000" dirty="0">
                <a:effectLst/>
                <a:latin typeface="Times New Roman" panose="02020603050405020304" pitchFamily="18" charset="0"/>
                <a:ea typeface="Times New Roman" panose="02020603050405020304" pitchFamily="18" charset="0"/>
              </a:rPr>
              <a:t>. </a:t>
            </a:r>
          </a:p>
          <a:p>
            <a:pPr indent="457200" algn="just"/>
            <a:r>
              <a:rPr lang="ru-RU" sz="2000" dirty="0">
                <a:effectLst/>
                <a:latin typeface="Times New Roman" panose="02020603050405020304" pitchFamily="18" charset="0"/>
                <a:ea typeface="Times New Roman" panose="02020603050405020304" pitchFamily="18" charset="0"/>
              </a:rPr>
              <a:t>Этому естественно </a:t>
            </a:r>
            <a:r>
              <a:rPr lang="ru-RU" sz="2000" i="1" dirty="0">
                <a:effectLst/>
                <a:latin typeface="Times New Roman" panose="02020603050405020304" pitchFamily="18" charset="0"/>
                <a:ea typeface="Times New Roman" panose="02020603050405020304" pitchFamily="18" charset="0"/>
              </a:rPr>
              <a:t>сопутствует </a:t>
            </a:r>
            <a:r>
              <a:rPr lang="ru-RU" sz="2000" dirty="0">
                <a:effectLst/>
                <a:latin typeface="Times New Roman" panose="02020603050405020304" pitchFamily="18" charset="0"/>
                <a:ea typeface="Times New Roman" panose="02020603050405020304" pitchFamily="18" charset="0"/>
              </a:rPr>
              <a:t>или, возможно, это </a:t>
            </a:r>
            <a:r>
              <a:rPr lang="ru-RU" sz="2000" i="1" dirty="0">
                <a:effectLst/>
                <a:latin typeface="Times New Roman" panose="02020603050405020304" pitchFamily="18" charset="0"/>
                <a:ea typeface="Times New Roman" panose="02020603050405020304" pitchFamily="18" charset="0"/>
              </a:rPr>
              <a:t>достигается</a:t>
            </a:r>
            <a:r>
              <a:rPr lang="ru-RU" sz="2000" dirty="0">
                <a:effectLst/>
                <a:latin typeface="Times New Roman" panose="02020603050405020304" pitchFamily="18" charset="0"/>
                <a:ea typeface="Times New Roman" panose="02020603050405020304" pitchFamily="18" charset="0"/>
              </a:rPr>
              <a:t>, с одной стороны, </a:t>
            </a:r>
            <a:r>
              <a:rPr lang="ru-RU" sz="2000" u="sng" dirty="0">
                <a:effectLst/>
                <a:latin typeface="Times New Roman" panose="02020603050405020304" pitchFamily="18" charset="0"/>
                <a:ea typeface="Times New Roman" panose="02020603050405020304" pitchFamily="18" charset="0"/>
              </a:rPr>
              <a:t>фиксированием закономерностей</a:t>
            </a:r>
            <a:r>
              <a:rPr lang="ru-RU" sz="2000" dirty="0">
                <a:effectLst/>
                <a:latin typeface="Times New Roman" panose="02020603050405020304" pitchFamily="18" charset="0"/>
                <a:ea typeface="Times New Roman" panose="02020603050405020304" pitchFamily="18" charset="0"/>
              </a:rPr>
              <a:t> и классификаций того, как влияет объект </a:t>
            </a:r>
            <a:r>
              <a:rPr lang="ru-RU" sz="2000" i="1" dirty="0">
                <a:effectLst/>
                <a:latin typeface="Times New Roman" panose="02020603050405020304" pitchFamily="18" charset="0"/>
                <a:ea typeface="Times New Roman" panose="02020603050405020304" pitchFamily="18" charset="0"/>
              </a:rPr>
              <a:t>на свою среду</a:t>
            </a:r>
            <a:r>
              <a:rPr lang="ru-RU" sz="2000" dirty="0">
                <a:effectLst/>
                <a:latin typeface="Times New Roman" panose="02020603050405020304" pitchFamily="18" charset="0"/>
                <a:ea typeface="Times New Roman" panose="02020603050405020304" pitchFamily="18" charset="0"/>
              </a:rPr>
              <a:t>, а, с другой, - детализацией представлений о структуре объекта посредством </a:t>
            </a:r>
            <a:r>
              <a:rPr lang="ru-RU" sz="2000" u="sng" dirty="0">
                <a:effectLst/>
                <a:latin typeface="Times New Roman" panose="02020603050405020304" pitchFamily="18" charset="0"/>
                <a:ea typeface="Times New Roman" panose="02020603050405020304" pitchFamily="18" charset="0"/>
              </a:rPr>
              <a:t>определения</a:t>
            </a:r>
            <a:r>
              <a:rPr lang="ru-RU" sz="2000" dirty="0">
                <a:effectLst/>
                <a:latin typeface="Times New Roman" panose="02020603050405020304" pitchFamily="18" charset="0"/>
                <a:ea typeface="Times New Roman" panose="02020603050405020304" pitchFamily="18" charset="0"/>
              </a:rPr>
              <a:t> самого объекта (системы), но определением его в конкретной представляемой среде. </a:t>
            </a:r>
          </a:p>
          <a:p>
            <a:pPr indent="457200" algn="just"/>
            <a:r>
              <a:rPr lang="ru-RU" sz="2000" dirty="0">
                <a:effectLst/>
                <a:latin typeface="Times New Roman" panose="02020603050405020304" pitchFamily="18" charset="0"/>
                <a:ea typeface="Times New Roman" panose="02020603050405020304" pitchFamily="18" charset="0"/>
              </a:rPr>
              <a:t>Таким образом, если ранее отмечалось отграничение среды посредством её </a:t>
            </a:r>
            <a:r>
              <a:rPr lang="ru-RU" sz="2000" i="1" dirty="0">
                <a:effectLst/>
                <a:latin typeface="Times New Roman" panose="02020603050405020304" pitchFamily="18" charset="0"/>
                <a:ea typeface="Times New Roman" panose="02020603050405020304" pitchFamily="18" charset="0"/>
              </a:rPr>
              <a:t>позиционирования в структуре</a:t>
            </a:r>
            <a:r>
              <a:rPr lang="ru-RU" sz="2000" dirty="0">
                <a:effectLst/>
                <a:latin typeface="Times New Roman" panose="02020603050405020304" pitchFamily="18" charset="0"/>
                <a:ea typeface="Times New Roman" panose="02020603050405020304" pitchFamily="18" charset="0"/>
              </a:rPr>
              <a:t> управления, затем – в виде </a:t>
            </a:r>
            <a:r>
              <a:rPr lang="ru-RU" sz="2000" i="1" dirty="0">
                <a:effectLst/>
                <a:latin typeface="Times New Roman" panose="02020603050405020304" pitchFamily="18" charset="0"/>
                <a:ea typeface="Times New Roman" panose="02020603050405020304" pitchFamily="18" charset="0"/>
              </a:rPr>
              <a:t>материализации композиционного образа объект-среда </a:t>
            </a:r>
            <a:r>
              <a:rPr lang="ru-RU" sz="2000" dirty="0">
                <a:effectLst/>
                <a:latin typeface="Times New Roman" panose="02020603050405020304" pitchFamily="18" charset="0"/>
                <a:ea typeface="Times New Roman" panose="02020603050405020304" pitchFamily="18" charset="0"/>
              </a:rPr>
              <a:t>(имитационное моделирование), то здесь выделяется такое направление по отграничению среды, которое порождает ряды структур исследуемого объекта; в котором отграничение, по существу, проводится посредством </a:t>
            </a:r>
            <a:r>
              <a:rPr lang="ru-RU" sz="2000" i="1" dirty="0">
                <a:effectLst/>
                <a:latin typeface="Times New Roman" panose="02020603050405020304" pitchFamily="18" charset="0"/>
                <a:ea typeface="Times New Roman" panose="02020603050405020304" pitchFamily="18" charset="0"/>
              </a:rPr>
              <a:t>фиксирования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закономерностей</a:t>
            </a:r>
            <a:r>
              <a:rPr lang="ru-RU" sz="2000" dirty="0">
                <a:effectLst/>
                <a:latin typeface="Times New Roman" panose="02020603050405020304" pitchFamily="18" charset="0"/>
                <a:ea typeface="Times New Roman" panose="02020603050405020304" pitchFamily="18" charset="0"/>
              </a:rPr>
              <a:t> влияния объекта </a:t>
            </a:r>
            <a:r>
              <a:rPr lang="ru-RU" sz="2000" i="1" dirty="0">
                <a:effectLst/>
                <a:latin typeface="Times New Roman" panose="02020603050405020304" pitchFamily="18" charset="0"/>
                <a:ea typeface="Times New Roman" panose="02020603050405020304" pitchFamily="18" charset="0"/>
              </a:rPr>
              <a:t>на свою среду </a:t>
            </a:r>
            <a:r>
              <a:rPr lang="ru-RU" sz="2000" dirty="0">
                <a:effectLst/>
                <a:latin typeface="Times New Roman" panose="02020603050405020304" pitchFamily="18" charset="0"/>
                <a:ea typeface="Times New Roman" panose="02020603050405020304" pitchFamily="18" charset="0"/>
              </a:rPr>
              <a:t>и </a:t>
            </a:r>
            <a:r>
              <a:rPr lang="ru-RU" sz="2000" i="1" dirty="0">
                <a:effectLst/>
                <a:latin typeface="Times New Roman" panose="02020603050405020304" pitchFamily="18" charset="0"/>
                <a:ea typeface="Times New Roman" panose="02020603050405020304" pitchFamily="18" charset="0"/>
              </a:rPr>
              <a:t>определения</a:t>
            </a:r>
            <a:r>
              <a:rPr lang="ru-RU" sz="2000" dirty="0">
                <a:effectLst/>
                <a:latin typeface="Times New Roman" panose="02020603050405020304" pitchFamily="18" charset="0"/>
                <a:ea typeface="Times New Roman" panose="02020603050405020304" pitchFamily="18" charset="0"/>
              </a:rPr>
              <a:t> морфологических признаков сложного объекта, существенных в разных обстоятельствах </a:t>
            </a:r>
            <a:endParaRPr lang="ru-RU" sz="2000" dirty="0"/>
          </a:p>
        </p:txBody>
      </p:sp>
    </p:spTree>
    <p:extLst>
      <p:ext uri="{BB962C8B-B14F-4D97-AF65-F5344CB8AC3E}">
        <p14:creationId xmlns:p14="http://schemas.microsoft.com/office/powerpoint/2010/main" val="238708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6128E75D-BFF7-42B3-BFB1-FB9FA98FCBD8}"/>
              </a:ext>
            </a:extLst>
          </p:cNvPr>
          <p:cNvSpPr txBox="1"/>
          <p:nvPr/>
        </p:nvSpPr>
        <p:spPr>
          <a:xfrm>
            <a:off x="111760" y="2367280"/>
            <a:ext cx="11968480" cy="3046988"/>
          </a:xfrm>
          <a:prstGeom prst="rect">
            <a:avLst/>
          </a:prstGeom>
          <a:noFill/>
        </p:spPr>
        <p:txBody>
          <a:bodyPr wrap="square">
            <a:spAutoFit/>
          </a:bodyPr>
          <a:lstStyle/>
          <a:p>
            <a:pPr indent="457200" algn="just"/>
            <a:r>
              <a:rPr lang="ru-RU" sz="2400" dirty="0">
                <a:solidFill>
                  <a:srgbClr val="000000"/>
                </a:solidFill>
                <a:effectLst/>
                <a:latin typeface="Times New Roman" panose="02020603050405020304" pitchFamily="18" charset="0"/>
                <a:ea typeface="Times New Roman" panose="02020603050405020304" pitchFamily="18" charset="0"/>
              </a:rPr>
              <a:t>Однако относительность классификаций не должна останавливать исследователей. </a:t>
            </a:r>
            <a:r>
              <a:rPr lang="ru-RU" sz="2400" i="1" dirty="0">
                <a:solidFill>
                  <a:srgbClr val="000000"/>
                </a:solidFill>
                <a:effectLst/>
                <a:latin typeface="Times New Roman" panose="02020603050405020304" pitchFamily="18" charset="0"/>
                <a:ea typeface="Times New Roman" panose="02020603050405020304" pitchFamily="18" charset="0"/>
              </a:rPr>
              <a:t>Цель любой классификации — ограничить выбор подходов к отображению системы, сопоставить выделенным классам приемы и методы системного анализа и дать рекомендации по выбору методов для соответствующего класса систем</a:t>
            </a:r>
            <a:r>
              <a:rPr lang="ru-RU" sz="2400" dirty="0">
                <a:solidFill>
                  <a:srgbClr val="000000"/>
                </a:solidFill>
                <a:effectLst/>
                <a:latin typeface="Times New Roman" panose="02020603050405020304" pitchFamily="18" charset="0"/>
                <a:ea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endParaRPr>
          </a:p>
          <a:p>
            <a:pPr indent="457200" algn="just"/>
            <a:r>
              <a:rPr lang="ru-RU" sz="2400" dirty="0">
                <a:solidFill>
                  <a:srgbClr val="000000"/>
                </a:solidFill>
                <a:effectLst/>
                <a:latin typeface="Times New Roman" panose="02020603050405020304" pitchFamily="18" charset="0"/>
                <a:ea typeface="Times New Roman" panose="02020603050405020304" pitchFamily="18" charset="0"/>
              </a:rPr>
              <a:t>При этом система, в принципе, может быть одновременно охарактеризована нескольким признаками, т.е. ей может быть найдено место одновременно в разных классификациях, каждая из которых может оказаться полезной при выборе методов моделирования.</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035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ED28C1F-C9E8-4992-9FF1-9D59C223371E}"/>
              </a:ext>
            </a:extLst>
          </p:cNvPr>
          <p:cNvSpPr txBox="1"/>
          <p:nvPr/>
        </p:nvSpPr>
        <p:spPr>
          <a:xfrm>
            <a:off x="213360" y="1290320"/>
            <a:ext cx="11795760" cy="4216539"/>
          </a:xfrm>
          <a:prstGeom prst="rect">
            <a:avLst/>
          </a:prstGeom>
          <a:noFill/>
        </p:spPr>
        <p:txBody>
          <a:bodyPr wrap="square">
            <a:spAutoFit/>
          </a:bodyPr>
          <a:lstStyle/>
          <a:p>
            <a:pPr indent="457200" algn="ctr"/>
            <a:r>
              <a:rPr lang="ru-RU" sz="2800" b="1" dirty="0">
                <a:effectLst/>
                <a:latin typeface="Times New Roman" panose="02020603050405020304" pitchFamily="18" charset="0"/>
                <a:ea typeface="Times New Roman" panose="02020603050405020304" pitchFamily="18" charset="0"/>
              </a:rPr>
              <a:t>Организация требуемого функционирования объекта</a:t>
            </a:r>
            <a:endParaRPr lang="en-US" sz="2800" b="1" dirty="0">
              <a:effectLst/>
              <a:latin typeface="Times New Roman" panose="02020603050405020304" pitchFamily="18" charset="0"/>
              <a:ea typeface="Times New Roman" panose="02020603050405020304" pitchFamily="18" charset="0"/>
            </a:endParaRPr>
          </a:p>
          <a:p>
            <a:pPr indent="457200" algn="ct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Восприятие и осмысливание явления объективной реальности заканчивается определенными сформированными представлениями об этом явлении. Если ранее термины явление, процесс, объект, с одной стороны, и система, с другой, использовались в большей степени как синонимы, то теперь для них можно ввести некоторую дискриминацию. </a:t>
            </a:r>
          </a:p>
          <a:p>
            <a:pPr indent="457200" algn="just"/>
            <a:r>
              <a:rPr lang="ru-RU" sz="2000" dirty="0">
                <a:effectLst/>
                <a:latin typeface="Times New Roman" panose="02020603050405020304" pitchFamily="18" charset="0"/>
                <a:ea typeface="Times New Roman" panose="02020603050405020304" pitchFamily="18" charset="0"/>
              </a:rPr>
              <a:t>Под системой можно понимать именно те представления о сложном объекте, которые сформированы в результате наблюдений, осмысливания, экспериментирования и моделирования этого объекта (явления, процесса) в целом или отдельными компонентами. Представления могут иметь различный вид: мысленных моделей, лингвистических моделей (описаний на естественном языке, включая и формальные записи), формальных моделей (формул, формальных методов, алгоритмов), предметных моделей (изготовленных схем, технических образцов), натурных (в том числе графических) или чувственных моделей (макеты из песка, глины, бумаги и т.п.) и пр.</a:t>
            </a:r>
          </a:p>
        </p:txBody>
      </p:sp>
    </p:spTree>
    <p:extLst>
      <p:ext uri="{BB962C8B-B14F-4D97-AF65-F5344CB8AC3E}">
        <p14:creationId xmlns:p14="http://schemas.microsoft.com/office/powerpoint/2010/main" val="2090462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BD0C7C5-EB77-478A-AAE1-AFA576BC4C49}"/>
              </a:ext>
            </a:extLst>
          </p:cNvPr>
          <p:cNvSpPr txBox="1"/>
          <p:nvPr/>
        </p:nvSpPr>
        <p:spPr>
          <a:xfrm>
            <a:off x="127000" y="2113280"/>
            <a:ext cx="11938000" cy="347787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Под рабочим определением системы, обычно, понимают текущее (конкретное) выражение лингвистической модели объекта. Закономерности, классификации и определения конкретного исследуемого объекта, по сути, порождают представления о </a:t>
            </a:r>
            <a:r>
              <a:rPr lang="ru-RU" sz="2000" i="1" dirty="0">
                <a:effectLst/>
                <a:latin typeface="Times New Roman" panose="02020603050405020304" pitchFamily="18" charset="0"/>
                <a:ea typeface="Times New Roman" panose="02020603050405020304" pitchFamily="18" charset="0"/>
              </a:rPr>
              <a:t>последовательности структурно усложняющихся объектов</a:t>
            </a:r>
            <a:r>
              <a:rPr lang="ru-RU" sz="2000" dirty="0">
                <a:effectLst/>
                <a:latin typeface="Times New Roman" panose="02020603050405020304" pitchFamily="18" charset="0"/>
                <a:ea typeface="Times New Roman" panose="02020603050405020304" pitchFamily="18" charset="0"/>
              </a:rPr>
              <a:t> (от простого к сложному), в которой конкретный объект имеет своё определенное место, то есть причинно-следственную обусловленность своего появления и своего развития. </a:t>
            </a:r>
          </a:p>
          <a:p>
            <a:pPr indent="457200" algn="just"/>
            <a:r>
              <a:rPr lang="ru-RU" sz="2000" dirty="0">
                <a:effectLst/>
                <a:latin typeface="Times New Roman" panose="02020603050405020304" pitchFamily="18" charset="0"/>
                <a:ea typeface="Times New Roman" panose="02020603050405020304" pitchFamily="18" charset="0"/>
              </a:rPr>
              <a:t>Формирование такой последовательности – это познание некоего </a:t>
            </a:r>
            <a:r>
              <a:rPr lang="ru-RU" sz="2000" i="1" dirty="0">
                <a:effectLst/>
                <a:latin typeface="Times New Roman" panose="02020603050405020304" pitchFamily="18" charset="0"/>
                <a:ea typeface="Times New Roman" panose="02020603050405020304" pitchFamily="18" charset="0"/>
              </a:rPr>
              <a:t>структурообразующего</a:t>
            </a:r>
            <a:r>
              <a:rPr lang="ru-RU" sz="2000" dirty="0">
                <a:effectLst/>
                <a:latin typeface="Times New Roman" panose="02020603050405020304" pitchFamily="18" charset="0"/>
                <a:ea typeface="Times New Roman" panose="02020603050405020304" pitchFamily="18" charset="0"/>
              </a:rPr>
              <a:t> системного механизма. И именно это познание позволяет целенаправленно организовывать процессы требуемого функционирования сложного объекта с позиций этого понимания. </a:t>
            </a:r>
          </a:p>
          <a:p>
            <a:pPr indent="457200" algn="just"/>
            <a:r>
              <a:rPr lang="ru-RU" sz="2000" dirty="0">
                <a:effectLst/>
                <a:latin typeface="Times New Roman" panose="02020603050405020304" pitchFamily="18" charset="0"/>
                <a:ea typeface="Times New Roman" panose="02020603050405020304" pitchFamily="18" charset="0"/>
              </a:rPr>
              <a:t>Таким образом можно сформулировать </a:t>
            </a:r>
            <a:r>
              <a:rPr lang="ru-RU" sz="2000" b="1" i="1" dirty="0">
                <a:effectLst/>
                <a:latin typeface="Times New Roman" panose="02020603050405020304" pitchFamily="18" charset="0"/>
                <a:ea typeface="Times New Roman" panose="02020603050405020304" pitchFamily="18" charset="0"/>
              </a:rPr>
              <a:t>1-ую методологическую нагрузку теории систем</a:t>
            </a:r>
            <a:r>
              <a:rPr lang="ru-RU" sz="2000" dirty="0">
                <a:effectLst/>
                <a:latin typeface="Times New Roman" panose="02020603050405020304" pitchFamily="18" charset="0"/>
                <a:ea typeface="Times New Roman" panose="02020603050405020304" pitchFamily="18" charset="0"/>
              </a:rPr>
              <a:t>: организация требуемого функционирования сложного объекта проводится посредством регулирования тех факторов, которые зафиксированы в определении системы. </a:t>
            </a:r>
          </a:p>
        </p:txBody>
      </p:sp>
    </p:spTree>
    <p:extLst>
      <p:ext uri="{BB962C8B-B14F-4D97-AF65-F5344CB8AC3E}">
        <p14:creationId xmlns:p14="http://schemas.microsoft.com/office/powerpoint/2010/main" val="418219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3EFE338-DE37-4979-ABF3-C1EF80D8C41D}"/>
              </a:ext>
            </a:extLst>
          </p:cNvPr>
          <p:cNvSpPr txBox="1"/>
          <p:nvPr/>
        </p:nvSpPr>
        <p:spPr>
          <a:xfrm>
            <a:off x="111760" y="1310640"/>
            <a:ext cx="11917680" cy="5447645"/>
          </a:xfrm>
          <a:prstGeom prst="rect">
            <a:avLst/>
          </a:prstGeom>
          <a:noFill/>
        </p:spPr>
        <p:txBody>
          <a:bodyPr wrap="square">
            <a:spAutoFit/>
          </a:bodyPr>
          <a:lstStyle/>
          <a:p>
            <a:pPr indent="457200" algn="ctr"/>
            <a:r>
              <a:rPr lang="ru-RU" sz="2800" b="1" i="1" dirty="0">
                <a:effectLst/>
                <a:latin typeface="Times New Roman" panose="02020603050405020304" pitchFamily="18" charset="0"/>
                <a:ea typeface="Times New Roman" panose="02020603050405020304" pitchFamily="18" charset="0"/>
              </a:rPr>
              <a:t>Интересен пример</a:t>
            </a:r>
            <a:endParaRPr lang="en-US" sz="2000" b="1" i="1"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Традиционно выпуск изделий на промышленном предприятии (заводе) проводился по схеме: </a:t>
            </a:r>
            <a:endParaRPr lang="en-US" sz="2000" dirty="0">
              <a:effectLst/>
              <a:latin typeface="Times New Roman" panose="02020603050405020304" pitchFamily="18" charset="0"/>
              <a:ea typeface="Times New Roman" panose="02020603050405020304" pitchFamily="18" charset="0"/>
            </a:endParaRP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получение НИОКР-</a:t>
            </a:r>
            <a:r>
              <a:rPr lang="ru-RU" sz="2000" dirty="0" err="1">
                <a:effectLst/>
                <a:latin typeface="Times New Roman" panose="02020603050405020304" pitchFamily="18" charset="0"/>
                <a:ea typeface="Times New Roman" panose="02020603050405020304" pitchFamily="18" charset="0"/>
              </a:rPr>
              <a:t>овской</a:t>
            </a:r>
            <a:r>
              <a:rPr lang="ru-RU" sz="2000" dirty="0">
                <a:effectLst/>
                <a:latin typeface="Times New Roman" panose="02020603050405020304" pitchFamily="18" charset="0"/>
                <a:ea typeface="Times New Roman" panose="02020603050405020304" pitchFamily="18" charset="0"/>
              </a:rPr>
              <a:t> документации из отраслевого (головного) НИИ или соответствующего СКБ, </a:t>
            </a:r>
            <a:endParaRPr lang="en-US" sz="2000" dirty="0">
              <a:effectLst/>
              <a:latin typeface="Times New Roman" panose="02020603050405020304" pitchFamily="18" charset="0"/>
              <a:ea typeface="Times New Roman" panose="02020603050405020304" pitchFamily="18" charset="0"/>
            </a:endParaRP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доработка документации под нормали (СТП) предприятия, изготовление </a:t>
            </a:r>
            <a:r>
              <a:rPr lang="ru-RU" sz="2000" i="1" dirty="0">
                <a:effectLst/>
                <a:latin typeface="Times New Roman" panose="02020603050405020304" pitchFamily="18" charset="0"/>
                <a:ea typeface="Times New Roman" panose="02020603050405020304" pitchFamily="18" charset="0"/>
              </a:rPr>
              <a:t>опытно образца</a:t>
            </a:r>
            <a:r>
              <a:rPr lang="ru-RU" sz="2000" dirty="0">
                <a:effectLst/>
                <a:latin typeface="Times New Roman" panose="02020603050405020304" pitchFamily="18" charset="0"/>
                <a:ea typeface="Times New Roman" panose="02020603050405020304" pitchFamily="18" charset="0"/>
              </a:rPr>
              <a:t>, сдача работы межведомственной комиссии (МВК-1) как оценка возможности изготовления изделия на предприятии, </a:t>
            </a:r>
            <a:endParaRPr lang="en-US" sz="2000" dirty="0">
              <a:effectLst/>
              <a:latin typeface="Times New Roman" panose="02020603050405020304" pitchFamily="18" charset="0"/>
              <a:ea typeface="Times New Roman" panose="02020603050405020304" pitchFamily="18" charset="0"/>
            </a:endParaRP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создание технологической документации, изготовление </a:t>
            </a:r>
            <a:r>
              <a:rPr lang="ru-RU" sz="2000" i="1" dirty="0">
                <a:effectLst/>
                <a:latin typeface="Times New Roman" panose="02020603050405020304" pitchFamily="18" charset="0"/>
                <a:ea typeface="Times New Roman" panose="02020603050405020304" pitchFamily="18" charset="0"/>
              </a:rPr>
              <a:t>опытно-промышленного образца</a:t>
            </a:r>
            <a:r>
              <a:rPr lang="ru-RU" sz="2000" dirty="0">
                <a:effectLst/>
                <a:latin typeface="Times New Roman" panose="02020603050405020304" pitchFamily="18" charset="0"/>
                <a:ea typeface="Times New Roman" panose="02020603050405020304" pitchFamily="18" charset="0"/>
              </a:rPr>
              <a:t> (по технологии серийного производства), проведение испытаний и сдача межведомственной комиссии (МВК-2) как оценка готовности предприятия к выпуску изделия, </a:t>
            </a:r>
            <a:endParaRPr lang="en-US" sz="2000" dirty="0">
              <a:effectLst/>
              <a:latin typeface="Times New Roman" panose="02020603050405020304" pitchFamily="18" charset="0"/>
              <a:ea typeface="Times New Roman" panose="02020603050405020304" pitchFamily="18" charset="0"/>
            </a:endParaRP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включение в план предприятия по выпуску изделий и начало работы по материально-техническому обеспечению выпуска.</a:t>
            </a:r>
          </a:p>
          <a:p>
            <a:pPr indent="457200" algn="just"/>
            <a:r>
              <a:rPr lang="ru-RU" sz="2000" dirty="0">
                <a:effectLst/>
                <a:latin typeface="Times New Roman" panose="02020603050405020304" pitchFamily="18" charset="0"/>
                <a:ea typeface="Times New Roman" panose="02020603050405020304" pitchFamily="18" charset="0"/>
              </a:rPr>
              <a:t>При этом ответственным за освоение изделия считался отдел главного конструктора (ОГК), который затем и сопровождал производство этого изделия до тех пор, пока оно не будет снято с производства. На всех этапах освоения и производства изделия успех мероприятия во многом определяется эффективностью работы ОГК. Поэтому для технического руководителя завода (главного инженера) организация требуемой деятельности ОГК как сложного объекта имело и имеет важное значение.</a:t>
            </a:r>
          </a:p>
        </p:txBody>
      </p:sp>
    </p:spTree>
    <p:extLst>
      <p:ext uri="{BB962C8B-B14F-4D97-AF65-F5344CB8AC3E}">
        <p14:creationId xmlns:p14="http://schemas.microsoft.com/office/powerpoint/2010/main" val="295971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6074D52-82E6-4AAA-9243-8BFD96F9CD7E}"/>
              </a:ext>
            </a:extLst>
          </p:cNvPr>
          <p:cNvSpPr txBox="1"/>
          <p:nvPr/>
        </p:nvSpPr>
        <p:spPr>
          <a:xfrm>
            <a:off x="243840" y="1361440"/>
            <a:ext cx="11714480" cy="4708981"/>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Для этого уровня «главного» технического ЛПР (главного инженера) ОГК может символически представляться в виде разных систем в зависимости от его (ЛПР) специализации, уровня профессиональной подготовки, опыта работы на данном предприятии в данной должности, участия в текущей работе ОГК, психологической совместимости с главным конструктором, в зависимости от климата производственных отношений в ОГК и от много другого. </a:t>
            </a:r>
          </a:p>
          <a:p>
            <a:pPr indent="360000" algn="just"/>
            <a:r>
              <a:rPr lang="ru-RU" sz="2000" dirty="0">
                <a:effectLst/>
                <a:latin typeface="Times New Roman" panose="02020603050405020304" pitchFamily="18" charset="0"/>
                <a:ea typeface="Times New Roman" panose="02020603050405020304" pitchFamily="18" charset="0"/>
              </a:rPr>
              <a:t>Если главный инженер имеет многолетний опыт конструкторской деятельности, если он организовывал ОГК и обладает авторитетом в его коллективе (например, главный конструктор является его учеником), то он может представить ОГК в виде </a:t>
            </a:r>
            <a:r>
              <a:rPr lang="ru-RU" sz="2000" i="1" dirty="0">
                <a:effectLst/>
                <a:latin typeface="Times New Roman" panose="02020603050405020304" pitchFamily="18" charset="0"/>
                <a:ea typeface="Times New Roman" panose="02020603050405020304" pitchFamily="18" charset="0"/>
              </a:rPr>
              <a:t>многофакторной системы</a:t>
            </a:r>
            <a:r>
              <a:rPr lang="ru-RU" sz="2000" dirty="0">
                <a:effectLst/>
                <a:latin typeface="Times New Roman" panose="02020603050405020304" pitchFamily="18" charset="0"/>
                <a:ea typeface="Times New Roman" panose="02020603050405020304" pitchFamily="18" charset="0"/>
              </a:rPr>
              <a:t>, реализующей такие определения системы как (11), (12) или ещё с большей детализацией вплоть до учёта интересов отдельных специалистов. В таком случае он («главный» технический ЛПР) может организовывать требуемое функционирование ОГК, регулируя любые отношения внутри отдела (посредством главного конструктора), в том числе и изменяя структуры подразделений отдела, создавая временные коллективы, гибко осуществляя манёвры производственными мощностями завода в интересах достижения наибольшей продуктивности отдела. Очевидно, что в таких обстоятельствах сомневаться в успехе не приходится.</a:t>
            </a:r>
          </a:p>
        </p:txBody>
      </p:sp>
    </p:spTree>
    <p:extLst>
      <p:ext uri="{BB962C8B-B14F-4D97-AF65-F5344CB8AC3E}">
        <p14:creationId xmlns:p14="http://schemas.microsoft.com/office/powerpoint/2010/main" val="428615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8137D8B-B5DB-4908-A894-66B90F6F4137}"/>
              </a:ext>
            </a:extLst>
          </p:cNvPr>
          <p:cNvSpPr txBox="1"/>
          <p:nvPr/>
        </p:nvSpPr>
        <p:spPr>
          <a:xfrm>
            <a:off x="132080" y="1320800"/>
            <a:ext cx="11897360" cy="3170099"/>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В советское время на высшие технические должности, как правило, назначались технические специалисты высокой квалификации. В последнее время наблюдается, возможно, более прогрессивное явление, когда на этих должностях работают не столько технические специалисты, сколько так называемые менеджеры («управленцы»: экономисты, финансисты, производственники) и тоже достаточно высокого уровня квалификации в этом направлении. </a:t>
            </a:r>
          </a:p>
          <a:p>
            <a:pPr indent="457200" algn="just"/>
            <a:r>
              <a:rPr lang="ru-RU" sz="2000" dirty="0">
                <a:effectLst/>
                <a:latin typeface="Times New Roman" panose="02020603050405020304" pitchFamily="18" charset="0"/>
                <a:ea typeface="Times New Roman" panose="02020603050405020304" pitchFamily="18" charset="0"/>
              </a:rPr>
              <a:t>Для такого случае «главный» технический ЛПР (главный инженер, скажем, по специальности экономист) </a:t>
            </a:r>
            <a:r>
              <a:rPr lang="ru-RU" sz="2000" i="1" dirty="0">
                <a:effectLst/>
                <a:latin typeface="Times New Roman" panose="02020603050405020304" pitchFamily="18" charset="0"/>
                <a:ea typeface="Times New Roman" panose="02020603050405020304" pitchFamily="18" charset="0"/>
              </a:rPr>
              <a:t>не может</a:t>
            </a:r>
            <a:r>
              <a:rPr lang="ru-RU" sz="2000" dirty="0">
                <a:effectLst/>
                <a:latin typeface="Times New Roman" panose="02020603050405020304" pitchFamily="18" charset="0"/>
                <a:ea typeface="Times New Roman" panose="02020603050405020304" pitchFamily="18" charset="0"/>
              </a:rPr>
              <a:t> представить ОГК в виде системы с высокой детализацией её компонент. По-видимому, в данных условиях ОГК как сложный объект может быть им адекватно представлен, вероятнее всего, в виде системы (9): </a:t>
            </a:r>
            <a:endParaRPr lang="en-US" sz="2000" dirty="0">
              <a:effectLst/>
              <a:latin typeface="Times New Roman" panose="02020603050405020304" pitchFamily="18" charset="0"/>
              <a:ea typeface="Times New Roman" panose="02020603050405020304" pitchFamily="18" charset="0"/>
            </a:endParaRPr>
          </a:p>
          <a:p>
            <a:pPr indent="457200" algn="just"/>
            <a:endParaRPr lang="ru-RU" sz="2000" dirty="0"/>
          </a:p>
        </p:txBody>
      </p:sp>
      <p:pic>
        <p:nvPicPr>
          <p:cNvPr id="9219" name="Picture 3">
            <a:extLst>
              <a:ext uri="{FF2B5EF4-FFF2-40B4-BE49-F238E27FC236}">
                <a16:creationId xmlns:a16="http://schemas.microsoft.com/office/drawing/2014/main" id="{3EFE34B3-A722-42FC-BFBB-22B4D3ACE1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16341" y="4116976"/>
            <a:ext cx="2159317" cy="53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Рисунок 2">
            <a:extLst>
              <a:ext uri="{FF2B5EF4-FFF2-40B4-BE49-F238E27FC236}">
                <a16:creationId xmlns:a16="http://schemas.microsoft.com/office/drawing/2014/main" id="{6066C612-840A-4184-83DA-E8F6549D1FBD}"/>
              </a:ext>
            </a:extLst>
          </p:cNvPr>
          <p:cNvPicPr>
            <a:picLocks noChangeAspect="1"/>
          </p:cNvPicPr>
          <p:nvPr/>
        </p:nvPicPr>
        <p:blipFill>
          <a:blip r:embed="rId4"/>
          <a:stretch>
            <a:fillRect/>
          </a:stretch>
        </p:blipFill>
        <p:spPr>
          <a:xfrm>
            <a:off x="132080" y="4942788"/>
            <a:ext cx="12006125" cy="1173532"/>
          </a:xfrm>
          <a:prstGeom prst="rect">
            <a:avLst/>
          </a:prstGeom>
        </p:spPr>
      </p:pic>
    </p:spTree>
    <p:extLst>
      <p:ext uri="{BB962C8B-B14F-4D97-AF65-F5344CB8AC3E}">
        <p14:creationId xmlns:p14="http://schemas.microsoft.com/office/powerpoint/2010/main" val="68878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AAE0A0D-A1AA-4A76-86C0-A4E05D400CE4}"/>
              </a:ext>
            </a:extLst>
          </p:cNvPr>
          <p:cNvSpPr txBox="1"/>
          <p:nvPr/>
        </p:nvSpPr>
        <p:spPr>
          <a:xfrm>
            <a:off x="187960" y="2069295"/>
            <a:ext cx="11816080" cy="347787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Тогда организация требуемого функционирования ОГК может осуществляться только в направлениях изменения основных отношений подразделений ОГК с другими цехами и отделами завода, изменения целей, связанных с подразделениями ОГК, изменения (перераспределения) работ между основными подразделениями отдела главного конструктора и регулирования внешних отношений ОГК с соответствующими СКБ или НИИ.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Как правило, в таких ситуациях идёт регулирование </a:t>
            </a:r>
            <a:r>
              <a:rPr lang="ru-RU" sz="2000" i="1" dirty="0">
                <a:effectLst/>
                <a:latin typeface="Times New Roman" panose="02020603050405020304" pitchFamily="18" charset="0"/>
                <a:ea typeface="Times New Roman" panose="02020603050405020304" pitchFamily="18" charset="0"/>
              </a:rPr>
              <a:t>целей</a:t>
            </a:r>
            <a:r>
              <a:rPr lang="ru-RU" sz="2000" dirty="0">
                <a:effectLst/>
                <a:latin typeface="Times New Roman" panose="02020603050405020304" pitchFamily="18" charset="0"/>
                <a:ea typeface="Times New Roman" panose="02020603050405020304" pitchFamily="18" charset="0"/>
              </a:rPr>
              <a:t>, что, прежде всего, выражается: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а) в организации планомерных процессов обучения персонала специфике производства (освоения, изготовления, сопровождения) новых изделий,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б) в систематическом обучении специфике принятия коллективных решений,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в) в совершенствовании методов материального поощрения труда и других методов стимулирования деятельности персонала.</a:t>
            </a:r>
          </a:p>
        </p:txBody>
      </p:sp>
    </p:spTree>
    <p:extLst>
      <p:ext uri="{BB962C8B-B14F-4D97-AF65-F5344CB8AC3E}">
        <p14:creationId xmlns:p14="http://schemas.microsoft.com/office/powerpoint/2010/main" val="1322453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896C43B-2077-4E79-96B0-F764033109F6}"/>
              </a:ext>
            </a:extLst>
          </p:cNvPr>
          <p:cNvSpPr txBox="1"/>
          <p:nvPr/>
        </p:nvSpPr>
        <p:spPr>
          <a:xfrm>
            <a:off x="213360" y="1330960"/>
            <a:ext cx="11795760" cy="4524315"/>
          </a:xfrm>
          <a:prstGeom prst="rect">
            <a:avLst/>
          </a:prstGeom>
          <a:noFill/>
        </p:spPr>
        <p:txBody>
          <a:bodyPr wrap="square">
            <a:spAutoFit/>
          </a:bodyPr>
          <a:lstStyle/>
          <a:p>
            <a:pPr indent="457200" algn="ctr"/>
            <a:r>
              <a:rPr lang="ru-RU" sz="2800" b="1" i="1" dirty="0">
                <a:effectLst/>
                <a:latin typeface="Times New Roman" panose="02020603050405020304" pitchFamily="18" charset="0"/>
                <a:ea typeface="Times New Roman" panose="02020603050405020304" pitchFamily="18" charset="0"/>
              </a:rPr>
              <a:t>Морфизм </a:t>
            </a:r>
            <a:r>
              <a:rPr lang="ru-RU" sz="2800" b="1" i="1" dirty="0" err="1">
                <a:effectLst/>
                <a:latin typeface="Times New Roman" panose="02020603050405020304" pitchFamily="18" charset="0"/>
                <a:ea typeface="Times New Roman" panose="02020603050405020304" pitchFamily="18" charset="0"/>
              </a:rPr>
              <a:t>оргструктуры</a:t>
            </a:r>
            <a:r>
              <a:rPr lang="ru-RU" sz="2800" b="1" i="1" dirty="0">
                <a:effectLst/>
                <a:latin typeface="Times New Roman" panose="02020603050405020304" pitchFamily="18" charset="0"/>
                <a:ea typeface="Times New Roman" panose="02020603050405020304" pitchFamily="18" charset="0"/>
              </a:rPr>
              <a:t> и определений системы</a:t>
            </a:r>
            <a:endParaRPr lang="en-US" sz="2800" b="1" dirty="0">
              <a:effectLst/>
              <a:latin typeface="Times New Roman" panose="02020603050405020304" pitchFamily="18" charset="0"/>
              <a:ea typeface="Times New Roman" panose="02020603050405020304" pitchFamily="18" charset="0"/>
            </a:endParaRPr>
          </a:p>
          <a:p>
            <a:pPr indent="457200" algn="ct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Учитывая: </a:t>
            </a:r>
            <a:endParaRPr lang="en-US"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а) факт наличия организационной структуры сложного объекта, </a:t>
            </a:r>
            <a:endParaRPr lang="en-US"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б) факт того, что в разных точках организационной структуры могут находиться ЛПР разной специализации, уровня профессиональной подготовки, опыта работы в конкретной точке структуры, психофизиологических возможностей (разных норм реакции на внешние и внутренние возмущения) и пр., </a:t>
            </a:r>
            <a:endParaRPr lang="en-US"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в) факт наличия разных представлений у каждого ЛПР о причинах способствующих и препятствующих его успешной работе, можно сформулировать следующие позиции </a:t>
            </a:r>
            <a:r>
              <a:rPr lang="ru-RU" sz="2000" b="1" i="1" dirty="0">
                <a:effectLst/>
                <a:latin typeface="Times New Roman" panose="02020603050405020304" pitchFamily="18" charset="0"/>
                <a:ea typeface="Times New Roman" panose="02020603050405020304" pitchFamily="18" charset="0"/>
              </a:rPr>
              <a:t>2-ой</a:t>
            </a:r>
            <a:r>
              <a:rPr lang="ru-RU" sz="2000" i="1" dirty="0">
                <a:effectLst/>
                <a:latin typeface="Times New Roman" panose="02020603050405020304" pitchFamily="18" charset="0"/>
                <a:ea typeface="Times New Roman" panose="02020603050405020304" pitchFamily="18" charset="0"/>
              </a:rPr>
              <a:t> </a:t>
            </a:r>
            <a:r>
              <a:rPr lang="ru-RU" sz="2000" b="1" i="1" dirty="0">
                <a:effectLst/>
                <a:latin typeface="Times New Roman" panose="02020603050405020304" pitchFamily="18" charset="0"/>
                <a:ea typeface="Times New Roman" panose="02020603050405020304" pitchFamily="18" charset="0"/>
              </a:rPr>
              <a:t>методологической нагрузки теории систем</a:t>
            </a:r>
            <a:r>
              <a:rPr lang="ru-RU" sz="2000" dirty="0">
                <a:effectLst/>
                <a:latin typeface="Times New Roman" panose="02020603050405020304" pitchFamily="18" charset="0"/>
                <a:ea typeface="Times New Roman" panose="02020603050405020304" pitchFamily="18" charset="0"/>
              </a:rPr>
              <a:t>:</a:t>
            </a:r>
          </a:p>
          <a:p>
            <a:pPr indent="457200" algn="just"/>
            <a:r>
              <a:rPr lang="ru-RU" sz="2000" dirty="0">
                <a:effectLst/>
                <a:latin typeface="Times New Roman" panose="02020603050405020304" pitchFamily="18" charset="0"/>
                <a:ea typeface="Times New Roman" panose="02020603050405020304" pitchFamily="18" charset="0"/>
              </a:rPr>
              <a:t>- каждой точке организационной структуры, то есть каждому ЛПР, соответствует своё представление сложного объекта, то есть своё определение системы. Другими словами, в каждой точке </a:t>
            </a:r>
            <a:r>
              <a:rPr lang="ru-RU" sz="2000" dirty="0" err="1">
                <a:effectLst/>
                <a:latin typeface="Times New Roman" panose="02020603050405020304" pitchFamily="18" charset="0"/>
                <a:ea typeface="Times New Roman" panose="02020603050405020304" pitchFamily="18" charset="0"/>
              </a:rPr>
              <a:t>оргструктуры</a:t>
            </a:r>
            <a:r>
              <a:rPr lang="ru-RU" sz="2000" dirty="0">
                <a:effectLst/>
                <a:latin typeface="Times New Roman" panose="02020603050405020304" pitchFamily="18" charset="0"/>
                <a:ea typeface="Times New Roman" panose="02020603050405020304" pitchFamily="18" charset="0"/>
              </a:rPr>
              <a:t> у каждого ЛПР своя модель своей части сложного объекта ровно на столько, на сколько это соответствует его уровню (масштабности, обобщенности) управления (организации процессов принятия решений),</a:t>
            </a:r>
          </a:p>
        </p:txBody>
      </p:sp>
    </p:spTree>
    <p:extLst>
      <p:ext uri="{BB962C8B-B14F-4D97-AF65-F5344CB8AC3E}">
        <p14:creationId xmlns:p14="http://schemas.microsoft.com/office/powerpoint/2010/main" val="3168384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E0A05CA-4F44-438F-929E-AF1EC9B9E421}"/>
              </a:ext>
            </a:extLst>
          </p:cNvPr>
          <p:cNvSpPr txBox="1"/>
          <p:nvPr/>
        </p:nvSpPr>
        <p:spPr>
          <a:xfrm>
            <a:off x="294640" y="1361440"/>
            <a:ext cx="11673840" cy="4093428"/>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 сложный объект в целом представляется не только рядом функциональных систем, но совокупностью тех (определений) систем, по которым работают ЛПР, то есть по которым осуществляется организация требуемого функционирования системы в каждой точке структуры в «нормальном» режиме, при осуществлении мероприятий по предупреждению проблемных ситуаций и при выходе из проблемных обстоятельств,</a:t>
            </a:r>
          </a:p>
          <a:p>
            <a:pPr indent="457200" algn="just"/>
            <a:r>
              <a:rPr lang="ru-RU" sz="2000" dirty="0">
                <a:effectLst/>
                <a:latin typeface="Times New Roman" panose="02020603050405020304" pitchFamily="18" charset="0"/>
                <a:ea typeface="Times New Roman" panose="02020603050405020304" pitchFamily="18" charset="0"/>
              </a:rPr>
              <a:t>- совокупность определений систем для сложного объекта непременно должна выражать закономерности систем: закономерности взаимодействия части и целого, закономерности осуществимости систем и закономерности функционирования и развития.</a:t>
            </a:r>
          </a:p>
          <a:p>
            <a:pPr indent="457200" algn="just"/>
            <a:r>
              <a:rPr lang="ru-RU" sz="2000" dirty="0">
                <a:effectLst/>
                <a:latin typeface="Times New Roman" panose="02020603050405020304" pitchFamily="18" charset="0"/>
                <a:ea typeface="Times New Roman" panose="02020603050405020304" pitchFamily="18" charset="0"/>
              </a:rPr>
              <a:t>Безусловно, приведенные позиции в высокой мере обусловлены ранее сформулированной </a:t>
            </a:r>
            <a:r>
              <a:rPr lang="ru-RU" sz="2000" b="1" i="1" dirty="0">
                <a:effectLst/>
                <a:latin typeface="Times New Roman" panose="02020603050405020304" pitchFamily="18" charset="0"/>
                <a:ea typeface="Times New Roman" panose="02020603050405020304" pitchFamily="18" charset="0"/>
              </a:rPr>
              <a:t>1-ой методологической нагрузкой теории систем</a:t>
            </a:r>
            <a:r>
              <a:rPr lang="ru-RU" sz="2000" dirty="0">
                <a:effectLst/>
                <a:latin typeface="Times New Roman" panose="02020603050405020304" pitchFamily="18" charset="0"/>
                <a:ea typeface="Times New Roman" panose="02020603050405020304" pitchFamily="18" charset="0"/>
              </a:rPr>
              <a:t>: организация требуемого функционирования сложного объекта проводится посредством регулирования тех факторов, которые зафиксированы </a:t>
            </a:r>
            <a:r>
              <a:rPr lang="ru-RU" sz="2000" i="1" dirty="0">
                <a:effectLst/>
                <a:latin typeface="Times New Roman" panose="02020603050405020304" pitchFamily="18" charset="0"/>
                <a:ea typeface="Times New Roman" panose="02020603050405020304" pitchFamily="18" charset="0"/>
              </a:rPr>
              <a:t>в определении системы</a:t>
            </a:r>
            <a:r>
              <a:rPr lang="ru-RU" sz="2000" dirty="0">
                <a:effectLst/>
                <a:latin typeface="Times New Roman" panose="02020603050405020304" pitchFamily="18" charset="0"/>
                <a:ea typeface="Times New Roman" panose="02020603050405020304" pitchFamily="18" charset="0"/>
              </a:rPr>
              <a:t>. </a:t>
            </a:r>
          </a:p>
          <a:p>
            <a:pPr indent="457200" algn="just"/>
            <a:r>
              <a:rPr lang="ru-RU" sz="2000" b="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050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69445BF-238A-4FA7-A51D-7C8ADA1D6306}"/>
              </a:ext>
            </a:extLst>
          </p:cNvPr>
          <p:cNvSpPr txBox="1"/>
          <p:nvPr/>
        </p:nvSpPr>
        <p:spPr>
          <a:xfrm>
            <a:off x="0" y="1154893"/>
            <a:ext cx="12192000" cy="4708981"/>
          </a:xfrm>
          <a:prstGeom prst="rect">
            <a:avLst/>
          </a:prstGeom>
          <a:noFill/>
        </p:spPr>
        <p:txBody>
          <a:bodyPr wrap="square">
            <a:spAutoFit/>
          </a:bodyPr>
          <a:lstStyle/>
          <a:p>
            <a:pPr lvl="0" indent="457200" algn="ctr">
              <a:tabLst>
                <a:tab pos="588645" algn="l"/>
              </a:tabLst>
            </a:pPr>
            <a:r>
              <a:rPr lang="ru-RU" sz="2000" b="1" dirty="0">
                <a:effectLst/>
                <a:latin typeface="Times New Roman" panose="02020603050405020304" pitchFamily="18" charset="0"/>
                <a:ea typeface="Times New Roman" panose="02020603050405020304" pitchFamily="18" charset="0"/>
              </a:rPr>
              <a:t>Классификация систем.</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Впервые разделение систем по степени организованности по аналогии с классификацией проблем Г. Саймона и А. </a:t>
            </a:r>
            <a:r>
              <a:rPr lang="ru-RU" sz="2000" dirty="0" err="1">
                <a:solidFill>
                  <a:srgbClr val="000000"/>
                </a:solidFill>
                <a:effectLst/>
                <a:latin typeface="Times New Roman" panose="02020603050405020304" pitchFamily="18" charset="0"/>
                <a:ea typeface="Times New Roman" panose="02020603050405020304" pitchFamily="18" charset="0"/>
              </a:rPr>
              <a:t>Ньэлла</a:t>
            </a:r>
            <a:r>
              <a:rPr lang="ru-RU" sz="2000" dirty="0">
                <a:solidFill>
                  <a:srgbClr val="000000"/>
                </a:solidFill>
                <a:effectLst/>
                <a:latin typeface="Times New Roman" panose="02020603050405020304" pitchFamily="18" charset="0"/>
                <a:ea typeface="Times New Roman" panose="02020603050405020304" pitchFamily="18" charset="0"/>
              </a:rPr>
              <a:t> (хорошо </a:t>
            </a:r>
            <a:r>
              <a:rPr lang="ru-RU" sz="2000" dirty="0" err="1">
                <a:solidFill>
                  <a:srgbClr val="000000"/>
                </a:solidFill>
                <a:effectLst/>
                <a:latin typeface="Times New Roman" panose="02020603050405020304" pitchFamily="18" charset="0"/>
                <a:ea typeface="Times New Roman" panose="02020603050405020304" pitchFamily="18" charset="0"/>
              </a:rPr>
              <a:t>структуризованные</a:t>
            </a:r>
            <a:r>
              <a:rPr lang="ru-RU" sz="2000" dirty="0">
                <a:solidFill>
                  <a:srgbClr val="000000"/>
                </a:solidFill>
                <a:effectLst/>
                <a:latin typeface="Times New Roman" panose="02020603050405020304" pitchFamily="18" charset="0"/>
                <a:ea typeface="Times New Roman" panose="02020603050405020304" pitchFamily="18" charset="0"/>
              </a:rPr>
              <a:t>, плохо </a:t>
            </a:r>
            <a:r>
              <a:rPr lang="ru-RU" sz="2000" dirty="0" err="1">
                <a:solidFill>
                  <a:srgbClr val="000000"/>
                </a:solidFill>
                <a:effectLst/>
                <a:latin typeface="Times New Roman" panose="02020603050405020304" pitchFamily="18" charset="0"/>
                <a:ea typeface="Times New Roman" panose="02020603050405020304" pitchFamily="18" charset="0"/>
              </a:rPr>
              <a:t>структуризованные</a:t>
            </a:r>
            <a:r>
              <a:rPr lang="ru-RU" sz="2000" dirty="0">
                <a:solidFill>
                  <a:srgbClr val="000000"/>
                </a:solidFill>
                <a:effectLst/>
                <a:latin typeface="Times New Roman" panose="02020603050405020304" pitchFamily="18" charset="0"/>
                <a:ea typeface="Times New Roman" panose="02020603050405020304" pitchFamily="18" charset="0"/>
              </a:rPr>
              <a:t> и </a:t>
            </a:r>
            <a:r>
              <a:rPr lang="ru-RU" sz="2000" dirty="0" err="1">
                <a:solidFill>
                  <a:srgbClr val="000000"/>
                </a:solidFill>
                <a:effectLst/>
                <a:latin typeface="Times New Roman" panose="02020603050405020304" pitchFamily="18" charset="0"/>
                <a:ea typeface="Times New Roman" panose="02020603050405020304" pitchFamily="18" charset="0"/>
              </a:rPr>
              <a:t>неструктуризованные</a:t>
            </a:r>
            <a:r>
              <a:rPr lang="ru-RU" sz="2000" dirty="0">
                <a:solidFill>
                  <a:srgbClr val="000000"/>
                </a:solidFill>
                <a:effectLst/>
                <a:latin typeface="Times New Roman" panose="02020603050405020304" pitchFamily="18" charset="0"/>
                <a:ea typeface="Times New Roman" panose="02020603050405020304" pitchFamily="18" charset="0"/>
              </a:rPr>
              <a:t> проблемы) было предложено В. В. </a:t>
            </a:r>
            <a:r>
              <a:rPr lang="ru-RU" sz="2000" dirty="0" err="1">
                <a:solidFill>
                  <a:srgbClr val="000000"/>
                </a:solidFill>
                <a:effectLst/>
                <a:latin typeface="Times New Roman" panose="02020603050405020304" pitchFamily="18" charset="0"/>
                <a:ea typeface="Times New Roman" panose="02020603050405020304" pitchFamily="18" charset="0"/>
              </a:rPr>
              <a:t>Налимовым</a:t>
            </a:r>
            <a:r>
              <a:rPr lang="ru-RU" sz="2000" dirty="0">
                <a:solidFill>
                  <a:srgbClr val="000000"/>
                </a:solidFill>
                <a:effectLst/>
                <a:latin typeface="Times New Roman" panose="02020603050405020304" pitchFamily="18" charset="0"/>
                <a:ea typeface="Times New Roman" panose="02020603050405020304" pitchFamily="18" charset="0"/>
              </a:rPr>
              <a:t>, который выделил класс </a:t>
            </a:r>
            <a:r>
              <a:rPr lang="ru-RU" sz="2000" i="1" dirty="0">
                <a:solidFill>
                  <a:srgbClr val="000000"/>
                </a:solidFill>
                <a:effectLst/>
                <a:latin typeface="Times New Roman" panose="02020603050405020304" pitchFamily="18" charset="0"/>
                <a:ea typeface="Times New Roman" panose="02020603050405020304" pitchFamily="18" charset="0"/>
              </a:rPr>
              <a:t>хорошо организованных </a:t>
            </a:r>
            <a:r>
              <a:rPr lang="ru-RU" sz="2000" dirty="0">
                <a:solidFill>
                  <a:srgbClr val="000000"/>
                </a:solidFill>
                <a:effectLst/>
                <a:latin typeface="Times New Roman" panose="02020603050405020304" pitchFamily="18" charset="0"/>
                <a:ea typeface="Times New Roman" panose="02020603050405020304" pitchFamily="18" charset="0"/>
              </a:rPr>
              <a:t>и класс </a:t>
            </a:r>
            <a:r>
              <a:rPr lang="ru-RU" sz="2000" i="1" dirty="0">
                <a:solidFill>
                  <a:srgbClr val="000000"/>
                </a:solidFill>
                <a:effectLst/>
                <a:latin typeface="Times New Roman" panose="02020603050405020304" pitchFamily="18" charset="0"/>
                <a:ea typeface="Times New Roman" panose="02020603050405020304" pitchFamily="18" charset="0"/>
              </a:rPr>
              <a:t>плохо организованных </a:t>
            </a:r>
            <a:r>
              <a:rPr lang="ru-RU" sz="2000" dirty="0">
                <a:solidFill>
                  <a:srgbClr val="000000"/>
                </a:solidFill>
                <a:effectLst/>
                <a:latin typeface="Times New Roman" panose="02020603050405020304" pitchFamily="18" charset="0"/>
                <a:ea typeface="Times New Roman" panose="02020603050405020304" pitchFamily="18" charset="0"/>
              </a:rPr>
              <a:t>(или </a:t>
            </a:r>
            <a:r>
              <a:rPr lang="ru-RU" sz="2000" i="1" dirty="0">
                <a:solidFill>
                  <a:srgbClr val="000000"/>
                </a:solidFill>
                <a:effectLst/>
                <a:latin typeface="Times New Roman" panose="02020603050405020304" pitchFamily="18" charset="0"/>
                <a:ea typeface="Times New Roman" panose="02020603050405020304" pitchFamily="18" charset="0"/>
              </a:rPr>
              <a:t>диффузных) </a:t>
            </a:r>
            <a:r>
              <a:rPr lang="ru-RU" sz="2000" dirty="0">
                <a:solidFill>
                  <a:srgbClr val="000000"/>
                </a:solidFill>
                <a:effectLst/>
                <a:latin typeface="Times New Roman" panose="02020603050405020304" pitchFamily="18" charset="0"/>
                <a:ea typeface="Times New Roman" panose="02020603050405020304" pitchFamily="18" charset="0"/>
              </a:rPr>
              <a:t>систем. Если добавить к этим двум классам еще класс </a:t>
            </a:r>
            <a:r>
              <a:rPr lang="ru-RU" sz="2000" i="1" dirty="0">
                <a:solidFill>
                  <a:srgbClr val="000000"/>
                </a:solidFill>
                <a:effectLst/>
                <a:latin typeface="Times New Roman" panose="02020603050405020304" pitchFamily="18" charset="0"/>
                <a:ea typeface="Times New Roman" panose="02020603050405020304" pitchFamily="18" charset="0"/>
              </a:rPr>
              <a:t>самоорганизующихся </a:t>
            </a:r>
            <a:r>
              <a:rPr lang="ru-RU" sz="2000" dirty="0">
                <a:solidFill>
                  <a:srgbClr val="000000"/>
                </a:solidFill>
                <a:effectLst/>
                <a:latin typeface="Times New Roman" panose="02020603050405020304" pitchFamily="18" charset="0"/>
                <a:ea typeface="Times New Roman" panose="02020603050405020304" pitchFamily="18" charset="0"/>
              </a:rPr>
              <a:t>систем, объединив этим названием (для единства основания классификации — по </a:t>
            </a:r>
            <a:r>
              <a:rPr lang="ru-RU" sz="2000" i="1" dirty="0">
                <a:solidFill>
                  <a:srgbClr val="000000"/>
                </a:solidFill>
                <a:effectLst/>
                <a:latin typeface="Times New Roman" panose="02020603050405020304" pitchFamily="18" charset="0"/>
                <a:ea typeface="Times New Roman" panose="02020603050405020304" pitchFamily="18" charset="0"/>
              </a:rPr>
              <a:t>степени организованности) </a:t>
            </a:r>
            <a:r>
              <a:rPr lang="ru-RU" sz="2000" dirty="0">
                <a:solidFill>
                  <a:srgbClr val="000000"/>
                </a:solidFill>
                <a:effectLst/>
                <a:latin typeface="Times New Roman" panose="02020603050405020304" pitchFamily="18" charset="0"/>
                <a:ea typeface="Times New Roman" panose="02020603050405020304" pitchFamily="18" charset="0"/>
              </a:rPr>
              <a:t>рассматриваемые иногда в литературе раздельно классы саморегулирующихся, самообучающихся, самонастраивающихся и т. п. систем, то получится классификация, классы которой можно достаточно четко разграничить с помощью характерных для каждого класса признаков, позволяющих поставить в соответствие разным классам методы формализованного представления систем и способы представления целей в них. </a:t>
            </a:r>
          </a:p>
          <a:p>
            <a:pPr indent="457200" algn="just"/>
            <a:r>
              <a:rPr lang="ru-RU" sz="2000" dirty="0">
                <a:solidFill>
                  <a:srgbClr val="000000"/>
                </a:solidFill>
                <a:effectLst/>
                <a:latin typeface="Times New Roman" panose="02020603050405020304" pitchFamily="18" charset="0"/>
                <a:ea typeface="Times New Roman" panose="02020603050405020304" pitchFamily="18" charset="0"/>
              </a:rPr>
              <a:t>Выделенные классы практически можно рассматривать как подходы к отображению объекта или решаемой задачи, которые могут выбираться в зависимости от стадии познания объекта и возможности получения информации о нем.</a:t>
            </a:r>
            <a:endParaRPr lang="ru-RU" sz="2000" dirty="0">
              <a:effectLst/>
              <a:latin typeface="Times New Roman" panose="02020603050405020304" pitchFamily="18" charset="0"/>
              <a:ea typeface="Times New Roman" panose="02020603050405020304" pitchFamily="18" charset="0"/>
            </a:endParaRPr>
          </a:p>
          <a:p>
            <a:pPr indent="4572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8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CC0DC73-EFD8-408F-916F-54F13F154732}"/>
              </a:ext>
            </a:extLst>
          </p:cNvPr>
          <p:cNvSpPr txBox="1"/>
          <p:nvPr/>
        </p:nvSpPr>
        <p:spPr>
          <a:xfrm>
            <a:off x="0" y="1703534"/>
            <a:ext cx="12192000" cy="4401205"/>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1) Представить анализируемый объект или процесс принятия решения в виде </a:t>
            </a:r>
            <a:r>
              <a:rPr lang="ru-RU" sz="2000" i="1" dirty="0">
                <a:solidFill>
                  <a:srgbClr val="000000"/>
                </a:solidFill>
                <a:effectLst/>
                <a:latin typeface="Times New Roman" panose="02020603050405020304" pitchFamily="18" charset="0"/>
                <a:ea typeface="Times New Roman" panose="02020603050405020304" pitchFamily="18" charset="0"/>
              </a:rPr>
              <a:t>хорошо организованной </a:t>
            </a:r>
            <a:r>
              <a:rPr lang="ru-RU" sz="2000" dirty="0">
                <a:solidFill>
                  <a:srgbClr val="000000"/>
                </a:solidFill>
                <a:effectLst/>
                <a:latin typeface="Times New Roman" panose="02020603050405020304" pitchFamily="18" charset="0"/>
                <a:ea typeface="Times New Roman" panose="02020603050405020304" pitchFamily="18" charset="0"/>
              </a:rPr>
              <a:t>системы означает определить элементы системы и их взаимосвязи между собой и с целями системы. В этом случае задачи выбора целей и выбора средств их достижения (элементов, связей) не разделяются. Проблемная ситуация может быть описана в виде выражения, связывающего цель со средствами, т. е. в виде критерия или показателя эффективности, критерия функционирования, целевой функции и т. п., которые могут быть представлены сложным уравнением, формулой, системой уравнений. Часто при этом говорят, что цель представляется в виде критерия эффективности или критерия функционирования, хотя на самом деле в подобных выражениях объединены и цель, и средства.</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Большинство моделей физики и технических наук основаны на представлении объектов и процессов классом хорошо организованных систем. Например, работу сложного механизма представляют в виде упрощенной схемы или системы уравнений, учитывающих не все, но наиболее существенные с точки зрения автора модели (и назначения, цели создания механизма) элементы и связи между ними. Атом описывается в виде планетарной системы, состоящей из ядра и электронов (что упрощает реальную картину, но достаточно для понимания принципов взаимодействия элементов атома).</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840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36A6D57-D05A-4E97-A0C9-41E1A07950A8}"/>
              </a:ext>
            </a:extLst>
          </p:cNvPr>
          <p:cNvSpPr txBox="1"/>
          <p:nvPr/>
        </p:nvSpPr>
        <p:spPr>
          <a:xfrm>
            <a:off x="0" y="1784813"/>
            <a:ext cx="12204826" cy="4401205"/>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Нетрудно видеть, что для отображения объекта в виде хорошо организованной системы приходится выделять существенные и не учитывать относительно несущественные для конкретной цели рассмотрения компоненты, а при необходимости более детального описания нужно уточнить цель, указав, с какой степенью глубины нас интересует исследуемый объект, и построить новую (отображающую его) систему с учетом уточненной цели. Например, при описании атома можно учесть протоны, нейтроны, мезоны и другие микрочастицы, не рассматриваемые в планетарной системе.</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Представление объекта в виде хорошо организованной системы применяется в тех случаях, когда можно предложить детерминированное описание и экспериментально показать правомерность его применения, т. е. адекватность модели реальному объекту или процессу. Попытки применить класс хорошо организованных систем для представления сложных многокомпонентных объектов или многокритериальных задач, которые приходится решать при совершенствовании управления и разработке АСУ, плохо удается: это не только требует недопустимо больших затрат времени на получение и обработку моделей, но часто практически нереализуемо, так как не удается поставить эксперимент, доказывающий правомерность применения предлагаемых аналитических зависимостей.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706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9365480-8129-40A4-8D10-D8570DC24913}"/>
              </a:ext>
            </a:extLst>
          </p:cNvPr>
          <p:cNvSpPr txBox="1"/>
          <p:nvPr/>
        </p:nvSpPr>
        <p:spPr>
          <a:xfrm>
            <a:off x="-12826" y="1154894"/>
            <a:ext cx="12204826" cy="5016758"/>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2) При представлении объекта в виде </a:t>
            </a:r>
            <a:r>
              <a:rPr lang="ru-RU" sz="2000" i="1" dirty="0">
                <a:solidFill>
                  <a:srgbClr val="000000"/>
                </a:solidFill>
                <a:effectLst/>
                <a:latin typeface="Times New Roman" panose="02020603050405020304" pitchFamily="18" charset="0"/>
                <a:ea typeface="Times New Roman" panose="02020603050405020304" pitchFamily="18" charset="0"/>
              </a:rPr>
              <a:t>плохо организованной </a:t>
            </a:r>
            <a:r>
              <a:rPr lang="ru-RU" sz="2000" dirty="0">
                <a:solidFill>
                  <a:srgbClr val="000000"/>
                </a:solidFill>
                <a:effectLst/>
                <a:latin typeface="Times New Roman" panose="02020603050405020304" pitchFamily="18" charset="0"/>
                <a:ea typeface="Times New Roman" panose="02020603050405020304" pitchFamily="18" charset="0"/>
              </a:rPr>
              <a:t>или </a:t>
            </a:r>
            <a:r>
              <a:rPr lang="ru-RU" sz="2000" i="1" dirty="0">
                <a:solidFill>
                  <a:srgbClr val="000000"/>
                </a:solidFill>
                <a:effectLst/>
                <a:latin typeface="Times New Roman" panose="02020603050405020304" pitchFamily="18" charset="0"/>
                <a:ea typeface="Times New Roman" panose="02020603050405020304" pitchFamily="18" charset="0"/>
              </a:rPr>
              <a:t>диффузной </a:t>
            </a:r>
            <a:r>
              <a:rPr lang="ru-RU" sz="2000" dirty="0">
                <a:solidFill>
                  <a:srgbClr val="000000"/>
                </a:solidFill>
                <a:effectLst/>
                <a:latin typeface="Times New Roman" panose="02020603050405020304" pitchFamily="18" charset="0"/>
                <a:ea typeface="Times New Roman" panose="02020603050405020304" pitchFamily="18" charset="0"/>
              </a:rPr>
              <a:t>системы не ставится задача определить все учитываемые компоненты, их свойства и связи между ними и целями системы. Система характеризуется некоторым набором макро­параметров и закономерностями, которые выявляются на основе исследования не всего объекта или класса явлений, а путем изуче­ния определенной с помощью некоторых правил достаточно представительной выборки компонентов, характеризующих исследуемый объект или процесс.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На основе такого выборочного исследования получают характеристики или закономерности (статистические, экономические), и распространяют эти закономерности на всю систему в целом. При этом делаются соответствующие оговорки. Например, при получении статистических закономерностей их распространяют на поведение всей системы с какой-то вероятностью, которая оценивается с помощью специальных приемов, изучаемых математической статистикой.</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В качестве примера применения понятия диффузной системы обычно приводят описание поведения газа. При использовании газа для прикладных целей его свойства не определяют из точного описания поведения каждой его молекулы, а характеризуют газ макропараметрами — давлением, относительной проницаемостью, постоянной Больцмана и т. д. Основываясь на этих параметрах, разрабатывают приборы и устройства, использующие свойства газа, не исследуя при этом поведения каждой молекулы.</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08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1B98219-2F2D-49F4-A439-6EF772C66D03}"/>
              </a:ext>
            </a:extLst>
          </p:cNvPr>
          <p:cNvSpPr txBox="1"/>
          <p:nvPr/>
        </p:nvSpPr>
        <p:spPr>
          <a:xfrm>
            <a:off x="0" y="1899920"/>
            <a:ext cx="12192000" cy="4093428"/>
          </a:xfrm>
          <a:prstGeom prst="rect">
            <a:avLst/>
          </a:prstGeom>
          <a:noFill/>
        </p:spPr>
        <p:txBody>
          <a:bodyPr wrap="square">
            <a:spAutoFit/>
          </a:bodyPr>
          <a:lstStyle/>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3) Отображение объектов в виде </a:t>
            </a:r>
            <a:r>
              <a:rPr lang="ru-RU" sz="2000" i="1" dirty="0">
                <a:solidFill>
                  <a:srgbClr val="000000"/>
                </a:solidFill>
                <a:effectLst/>
                <a:latin typeface="Times New Roman" panose="02020603050405020304" pitchFamily="18" charset="0"/>
                <a:ea typeface="Times New Roman" panose="02020603050405020304" pitchFamily="18" charset="0"/>
              </a:rPr>
              <a:t>самоорганизующихся </a:t>
            </a:r>
            <a:r>
              <a:rPr lang="ru-RU" sz="2000" dirty="0">
                <a:solidFill>
                  <a:srgbClr val="000000"/>
                </a:solidFill>
                <a:effectLst/>
                <a:latin typeface="Times New Roman" panose="02020603050405020304" pitchFamily="18" charset="0"/>
                <a:ea typeface="Times New Roman" panose="02020603050405020304" pitchFamily="18" charset="0"/>
              </a:rPr>
              <a:t>систем позволяет исследовать наименее изученные объекты и процессы с большой неопределенностью на начальном этапе постановки задачи. Класс </a:t>
            </a:r>
            <a:r>
              <a:rPr lang="ru-RU" sz="2000" i="1" dirty="0">
                <a:solidFill>
                  <a:srgbClr val="000000"/>
                </a:solidFill>
                <a:effectLst/>
                <a:latin typeface="Times New Roman" panose="02020603050405020304" pitchFamily="18" charset="0"/>
                <a:ea typeface="Times New Roman" panose="02020603050405020304" pitchFamily="18" charset="0"/>
              </a:rPr>
              <a:t>самоорганизующихся </a:t>
            </a:r>
            <a:r>
              <a:rPr lang="ru-RU" sz="2000" dirty="0">
                <a:solidFill>
                  <a:srgbClr val="000000"/>
                </a:solidFill>
                <a:effectLst/>
                <a:latin typeface="Times New Roman" panose="02020603050405020304" pitchFamily="18" charset="0"/>
                <a:ea typeface="Times New Roman" panose="02020603050405020304" pitchFamily="18" charset="0"/>
              </a:rPr>
              <a:t>или </a:t>
            </a:r>
            <a:r>
              <a:rPr lang="ru-RU" sz="2000" i="1" dirty="0">
                <a:solidFill>
                  <a:srgbClr val="000000"/>
                </a:solidFill>
                <a:effectLst/>
                <a:latin typeface="Times New Roman" panose="02020603050405020304" pitchFamily="18" charset="0"/>
                <a:ea typeface="Times New Roman" panose="02020603050405020304" pitchFamily="18" charset="0"/>
              </a:rPr>
              <a:t>развивающихся </a:t>
            </a:r>
            <a:r>
              <a:rPr lang="ru-RU" sz="2000" dirty="0">
                <a:solidFill>
                  <a:srgbClr val="000000"/>
                </a:solidFill>
                <a:effectLst/>
                <a:latin typeface="Times New Roman" panose="02020603050405020304" pitchFamily="18" charset="0"/>
                <a:ea typeface="Times New Roman" panose="02020603050405020304" pitchFamily="18" charset="0"/>
              </a:rPr>
              <a:t>систем характеризуется рядом признаков, приближающих их к реальным развивающимся объектам. Они обладают признаками, характерными для диффузных систем: стохастичностью поведения, нестабильностью отдельных параметров и, кроме того, такими специфическими признаками, как непредсказуемость поведения; способность адаптироваться к изменяющимся условиям среды, менять структуру, сохраняя при этом свойство целостности; способность противостоять энтропийным тенденциям, формировать возможные варианты поведения и выбирать из них лучший и другими при­знаками, приближающими их к реальным объектам.</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Сказанное означает, что модели самоорганизующихся (развивающихся) систем должны позволять отображать рассмотренные их свойства. При формировании таких моделей меняется привычное представление о моделях, характерное для математического моделирования и для прикладной математики. Изменяется представление и о доказательстве адекватности таких моделей.</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929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38927F2-161B-43B3-99EB-CD992D30FDD5}"/>
              </a:ext>
            </a:extLst>
          </p:cNvPr>
          <p:cNvSpPr txBox="1"/>
          <p:nvPr/>
        </p:nvSpPr>
        <p:spPr>
          <a:xfrm>
            <a:off x="-12826" y="1239519"/>
            <a:ext cx="12204826" cy="4708981"/>
          </a:xfrm>
          <a:prstGeom prst="rect">
            <a:avLst/>
          </a:prstGeom>
          <a:noFill/>
        </p:spPr>
        <p:txBody>
          <a:bodyPr wrap="square">
            <a:spAutoFit/>
          </a:bodyPr>
          <a:lstStyle/>
          <a:p>
            <a:pPr indent="450000" algn="just"/>
            <a:r>
              <a:rPr lang="ru-RU" sz="2000" u="sng" dirty="0">
                <a:solidFill>
                  <a:srgbClr val="000000"/>
                </a:solidFill>
                <a:effectLst/>
                <a:latin typeface="Times New Roman" panose="02020603050405020304" pitchFamily="18" charset="0"/>
                <a:ea typeface="Times New Roman" panose="02020603050405020304" pitchFamily="18" charset="0"/>
              </a:rPr>
              <a:t>Основную конструктивную идею</a:t>
            </a:r>
            <a:r>
              <a:rPr lang="ru-RU" sz="2000" dirty="0">
                <a:solidFill>
                  <a:srgbClr val="000000"/>
                </a:solidFill>
                <a:effectLst/>
                <a:latin typeface="Times New Roman" panose="02020603050405020304" pitchFamily="18" charset="0"/>
                <a:ea typeface="Times New Roman" panose="02020603050405020304" pitchFamily="18" charset="0"/>
              </a:rPr>
              <a:t>, благодаря которой становится возможным реализовать отображение объекта классом самоорганизующихся систем, можно сформулировать следующим образом: </a:t>
            </a:r>
            <a:r>
              <a:rPr lang="ru-RU" sz="2000" i="1" dirty="0">
                <a:solidFill>
                  <a:srgbClr val="000000"/>
                </a:solidFill>
                <a:effectLst/>
                <a:latin typeface="Times New Roman" panose="02020603050405020304" pitchFamily="18" charset="0"/>
                <a:ea typeface="Times New Roman" panose="02020603050405020304" pitchFamily="18" charset="0"/>
              </a:rPr>
              <a:t>разрабатывается знаковая система, с помощью которой фиксируют известные на данный момент компоненты и связи, а затем, путем преобразования полученного отображения с помощью установленных (принятых) правил (правил структуризации или декомпозиции, правил композиции), получают новые, неизвестные ранее взаимоотношения и зависимости, которые могут либо послужить основой принимаемых решений, либо подсказать последующие шаги на пути подготовки решения</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Таким образом, можно накапливать информацию об объекте, фиксируя при этом все новые компоненты и связи (правила взаимодействия компонент), и, применяя их, получать отображение последовательных состояний развивающейся системы, постепенно создавая все более адекватную модель реального изучаемого или создаваемого объекта. При этом информация может поступать от специалистов различных областей знаний и накапливаться во времени по мере ее возникновения (в процессе познания объекта).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solidFill>
                  <a:srgbClr val="000000"/>
                </a:solidFill>
                <a:effectLst/>
                <a:latin typeface="Times New Roman" panose="02020603050405020304" pitchFamily="18" charset="0"/>
                <a:ea typeface="Times New Roman" panose="02020603050405020304" pitchFamily="18" charset="0"/>
              </a:rPr>
              <a:t>Адекватность модели также доказывается как бы последовательно (по мере ее формирования) путем оценки правильности отражения в знаковой модели компонентов и связей, необходимых для достижения поставленной цели исследования или создания объекта.</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45789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5723</Words>
  <Application>Microsoft Office PowerPoint</Application>
  <PresentationFormat>Широкоэкранный</PresentationFormat>
  <Paragraphs>152</Paragraphs>
  <Slides>38</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38</vt:i4>
      </vt:variant>
    </vt:vector>
  </HeadingPairs>
  <TitlesOfParts>
    <vt:vector size="44" baseType="lpstr">
      <vt:lpstr>Arial</vt:lpstr>
      <vt:lpstr>Calibri</vt:lpstr>
      <vt:lpstr>Calibri Light</vt:lpstr>
      <vt:lpstr>Times New Roman</vt:lpstr>
      <vt:lpstr>Тема Office</vt:lpstr>
      <vt:lpstr>Equation.3</vt:lpstr>
      <vt:lpstr>Презентация   по дисциплине «Теория систем и системный анализ» на тему «Введение в теорию систем»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96</cp:revision>
  <dcterms:created xsi:type="dcterms:W3CDTF">2020-11-19T19:29:07Z</dcterms:created>
  <dcterms:modified xsi:type="dcterms:W3CDTF">2020-11-21T17:10:15Z</dcterms:modified>
</cp:coreProperties>
</file>