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7" r:id="rId29"/>
    <p:sldId id="298" r:id="rId30"/>
    <p:sldId id="299" r:id="rId31"/>
    <p:sldId id="300" r:id="rId32"/>
    <p:sldId id="301" r:id="rId33"/>
    <p:sldId id="302" r:id="rId34"/>
    <p:sldId id="303" r:id="rId35"/>
    <p:sldId id="304" r:id="rId36"/>
    <p:sldId id="305" r:id="rId37"/>
    <p:sldId id="296" r:id="rId38"/>
    <p:sldId id="306" r:id="rId39"/>
    <p:sldId id="307"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A174-0BA9-4979-B635-A89D5072E99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77E288-F5C7-49E8-9287-85421378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F774C85-D2AD-440A-97B3-4D3DE529ABA7}"/>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9B40632F-05E0-4A3F-B3D9-B763CEBFD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D6A9B5-5AD2-4B3F-9365-604678800CEB}"/>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4381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607250-7435-47D1-A234-2DF6F5B2DF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6FA580B-2D20-4B01-B06A-3C121D3E32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FB5577-AB71-4106-94FE-E2C3A9525743}"/>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36FA18BA-E797-429F-A254-D05A80325B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AEBC01-6300-4C98-800E-11A1AC99AD1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2537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50C0B8-2D8C-4ED0-8E48-F472158460D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B26559B-4E74-4EE6-8030-6DDE62DF0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BFE28-E447-4E8F-AFE9-AA945CBF872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7318A342-C161-43B0-9D87-C53D051009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1F57E5-EFCC-4694-A601-F3EA2179CED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0603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B900C-F04D-409E-9DBD-EA499729A7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69A320-6DD6-4B7B-B8D0-74F54C6D77D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988ABA-B4A5-42E1-9EE1-99F04ED32A3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ACD80B58-E97C-45DA-A29B-95C92F1893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62935E-BA71-4301-A762-E60CA71FEB11}"/>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9671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0BF78-82C4-4C85-B788-86D3FEF3025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B04B61-6212-45DF-AC70-E9C98810F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203E53-AAA3-444A-A877-2066DAB24E51}"/>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1BA19578-C321-421B-AD7B-92C1DAC04C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042B61-8AB2-41B9-A01B-E1B506922DEE}"/>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41227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84491-023C-4DF7-A08A-F96CF99FEFA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2111638-34AD-4B2A-856C-59B9780FD8D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04F8B28-69E6-4DC3-B60C-8496186CCA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546CEFA-3F7D-42E1-A1C6-F7D170865508}"/>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C4ABE0F0-016A-4A6A-9C8B-A909C0D9D8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830FC9-CEDF-4A53-877A-FD5186EC75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5804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7D551-776C-466A-BAF4-E10F5E371E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B3CBDF6-583F-48CD-B58B-F6466EB9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E8A2958-F802-4C4F-AEE2-8190AC7298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039870-F66B-4979-9C23-C3E05BF31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5399DF4-2B39-4732-AEEB-276CC858D0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4A6BB30-7816-4057-A003-A9C23C016BAF}"/>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8" name="Нижний колонтитул 7">
            <a:extLst>
              <a:ext uri="{FF2B5EF4-FFF2-40B4-BE49-F238E27FC236}">
                <a16:creationId xmlns:a16="http://schemas.microsoft.com/office/drawing/2014/main" id="{83A5FC17-5B2C-4E27-8318-F78109BB3DD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C90E9A5-A196-4806-8D9A-1E69A6865E26}"/>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28031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8C6949-C3C4-480E-BD82-A52D37409D8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45EA763-0E5C-4155-80C7-A62FE4AF1036}"/>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4" name="Нижний колонтитул 3">
            <a:extLst>
              <a:ext uri="{FF2B5EF4-FFF2-40B4-BE49-F238E27FC236}">
                <a16:creationId xmlns:a16="http://schemas.microsoft.com/office/drawing/2014/main" id="{C58F810C-A45D-4C23-9A55-7133446A3A7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46F8C2F-E6D3-4835-9A3C-57E0C9DACDB2}"/>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128222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0BE6441-A0EF-4274-954E-7A47DC87588D}"/>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3" name="Нижний колонтитул 2">
            <a:extLst>
              <a:ext uri="{FF2B5EF4-FFF2-40B4-BE49-F238E27FC236}">
                <a16:creationId xmlns:a16="http://schemas.microsoft.com/office/drawing/2014/main" id="{85DAF812-D9C4-476E-AAA5-0599F2EF6B3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30F62-FFDA-4FC5-9640-0731B5890B7F}"/>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3887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AC989-C9AB-4B6E-877F-BB8B9761DA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5AD70E8-4614-4D16-8204-2608EA997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EDFA003-DD4B-473B-AF0D-32603C22C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801F1-99DF-4CCB-9FFE-CD6E322657B4}"/>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D8B800F8-0D44-4CDF-B9A4-F4323ACD07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529F99-8D76-44BE-9A51-F9A213C6A334}"/>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48134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D5A37-BF85-44AF-A635-013B3F31CF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2B36-A220-478E-A8D8-AA8701430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D08CE75-4169-4BD6-9F84-27B29D2EC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EFB7366-3ED6-44B6-9456-DF97DC6443C2}"/>
              </a:ext>
            </a:extLst>
          </p:cNvPr>
          <p:cNvSpPr>
            <a:spLocks noGrp="1"/>
          </p:cNvSpPr>
          <p:nvPr>
            <p:ph type="dt" sz="half" idx="10"/>
          </p:nvPr>
        </p:nvSpPr>
        <p:spPr/>
        <p:txBody>
          <a:bodyPr/>
          <a:lstStyle/>
          <a:p>
            <a:fld id="{A1042D87-80CC-4906-AA6D-C428D2B0E939}" type="datetimeFigureOut">
              <a:rPr lang="ru-RU" smtClean="0"/>
              <a:t>21.11.2020</a:t>
            </a:fld>
            <a:endParaRPr lang="ru-RU"/>
          </a:p>
        </p:txBody>
      </p:sp>
      <p:sp>
        <p:nvSpPr>
          <p:cNvPr id="6" name="Нижний колонтитул 5">
            <a:extLst>
              <a:ext uri="{FF2B5EF4-FFF2-40B4-BE49-F238E27FC236}">
                <a16:creationId xmlns:a16="http://schemas.microsoft.com/office/drawing/2014/main" id="{8ACBF3FA-E7A0-4ECA-98A4-30E8DC1933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0C864E-A6F1-42E9-980E-B62B7A568970}"/>
              </a:ext>
            </a:extLst>
          </p:cNvPr>
          <p:cNvSpPr>
            <a:spLocks noGrp="1"/>
          </p:cNvSpPr>
          <p:nvPr>
            <p:ph type="sldNum" sz="quarter" idx="12"/>
          </p:nvPr>
        </p:nvSpPr>
        <p:spPr/>
        <p:txBody>
          <a:bodyPr/>
          <a:lstStyle/>
          <a:p>
            <a:fld id="{B8DB1199-4A6D-438B-9CCC-743B9914ABEA}" type="slidenum">
              <a:rPr lang="ru-RU" smtClean="0"/>
              <a:t>‹#›</a:t>
            </a:fld>
            <a:endParaRPr lang="ru-RU"/>
          </a:p>
        </p:txBody>
      </p:sp>
    </p:spTree>
    <p:extLst>
      <p:ext uri="{BB962C8B-B14F-4D97-AF65-F5344CB8AC3E}">
        <p14:creationId xmlns:p14="http://schemas.microsoft.com/office/powerpoint/2010/main" val="38152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5ACDA-03E2-4226-8A62-F4598BA7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52374D-6E49-435A-BB5D-FEADD725F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C4B523-4B05-48B3-9322-5B308A672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42D87-80CC-4906-AA6D-C428D2B0E939}" type="datetimeFigureOut">
              <a:rPr lang="ru-RU" smtClean="0"/>
              <a:t>21.11.2020</a:t>
            </a:fld>
            <a:endParaRPr lang="ru-RU"/>
          </a:p>
        </p:txBody>
      </p:sp>
      <p:sp>
        <p:nvSpPr>
          <p:cNvPr id="5" name="Нижний колонтитул 4">
            <a:extLst>
              <a:ext uri="{FF2B5EF4-FFF2-40B4-BE49-F238E27FC236}">
                <a16:creationId xmlns:a16="http://schemas.microsoft.com/office/drawing/2014/main" id="{562E2F77-B001-405A-B70B-E6B7472393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21698E1-2F1A-42A1-9E3A-0C2335B3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1199-4A6D-438B-9CCC-743B9914ABEA}" type="slidenum">
              <a:rPr lang="ru-RU" smtClean="0"/>
              <a:t>‹#›</a:t>
            </a:fld>
            <a:endParaRPr lang="ru-RU"/>
          </a:p>
        </p:txBody>
      </p:sp>
    </p:spTree>
    <p:extLst>
      <p:ext uri="{BB962C8B-B14F-4D97-AF65-F5344CB8AC3E}">
        <p14:creationId xmlns:p14="http://schemas.microsoft.com/office/powerpoint/2010/main" val="305259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D19CD-68D7-4A6C-A8C3-76007412713B}"/>
              </a:ext>
            </a:extLst>
          </p:cNvPr>
          <p:cNvSpPr>
            <a:spLocks noGrp="1"/>
          </p:cNvSpPr>
          <p:nvPr>
            <p:ph type="ctrTitle"/>
          </p:nvPr>
        </p:nvSpPr>
        <p:spPr>
          <a:xfrm>
            <a:off x="1517587" y="2851553"/>
            <a:ext cx="9144000" cy="1154894"/>
          </a:xfrm>
        </p:spPr>
        <p:txBody>
          <a:bodyPr>
            <a:noAutofit/>
          </a:bodyPr>
          <a:lstStyle/>
          <a:p>
            <a:r>
              <a:rPr lang="ru-RU" sz="3200" b="1" dirty="0">
                <a:latin typeface="Times New Roman" panose="02020603050405020304" pitchFamily="18" charset="0"/>
                <a:cs typeface="Times New Roman" panose="02020603050405020304" pitchFamily="18" charset="0"/>
              </a:rPr>
              <a:t>Презентация </a:t>
            </a:r>
            <a:br>
              <a:rPr lang="ru-RU" sz="3200" b="1"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дисциплине «Теория систем и системный анализ»</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тему «</a:t>
            </a:r>
            <a:r>
              <a:rPr lang="ru-RU" sz="3200" b="1" dirty="0">
                <a:effectLst/>
                <a:latin typeface="Times New Roman" panose="02020603050405020304" pitchFamily="18" charset="0"/>
                <a:ea typeface="Times New Roman" panose="02020603050405020304" pitchFamily="18" charset="0"/>
              </a:rPr>
              <a:t>Идеи сложности и среды для системного понимания</a:t>
            </a:r>
            <a:r>
              <a:rPr lang="ru-RU" sz="3200" dirty="0">
                <a:latin typeface="Times New Roman" panose="02020603050405020304" pitchFamily="18" charset="0"/>
                <a:cs typeface="Times New Roman" panose="02020603050405020304" pitchFamily="18" charset="0"/>
              </a:rPr>
              <a:t>»</a:t>
            </a:r>
          </a:p>
        </p:txBody>
      </p:sp>
      <p:sp>
        <p:nvSpPr>
          <p:cNvPr id="3" name="Подзаголовок 2">
            <a:extLst>
              <a:ext uri="{FF2B5EF4-FFF2-40B4-BE49-F238E27FC236}">
                <a16:creationId xmlns:a16="http://schemas.microsoft.com/office/drawing/2014/main" id="{78D96FFB-8A78-4F1D-A602-0175CD1FEE65}"/>
              </a:ext>
            </a:extLst>
          </p:cNvPr>
          <p:cNvSpPr>
            <a:spLocks noGrp="1"/>
          </p:cNvSpPr>
          <p:nvPr>
            <p:ph type="subTitle" idx="1"/>
          </p:nvPr>
        </p:nvSpPr>
        <p:spPr>
          <a:xfrm>
            <a:off x="6945549" y="4419161"/>
            <a:ext cx="5246451" cy="2438839"/>
          </a:xfrm>
        </p:spPr>
        <p:txBody>
          <a:bodyPr>
            <a:normAutofit lnSpcReduction="10000"/>
          </a:bodyPr>
          <a:lstStyle/>
          <a:p>
            <a:pPr algn="r"/>
            <a:r>
              <a:rPr lang="ru-RU" sz="2400" dirty="0">
                <a:latin typeface="Times New Roman" panose="02020603050405020304" pitchFamily="18" charset="0"/>
                <a:cs typeface="Times New Roman" panose="02020603050405020304" pitchFamily="18" charset="0"/>
              </a:rPr>
              <a:t>Выполнил: Шорин В.Д.</a:t>
            </a:r>
          </a:p>
          <a:p>
            <a:pPr algn="r"/>
            <a:r>
              <a:rPr lang="ru-RU" sz="2400" dirty="0">
                <a:latin typeface="Times New Roman" panose="02020603050405020304" pitchFamily="18" charset="0"/>
                <a:cs typeface="Times New Roman" panose="02020603050405020304" pitchFamily="18" charset="0"/>
              </a:rPr>
              <a:t>ИПАИТ</a:t>
            </a:r>
          </a:p>
          <a:p>
            <a:pPr algn="r"/>
            <a:r>
              <a:rPr lang="ru-RU" sz="2400" dirty="0">
                <a:latin typeface="Times New Roman" panose="02020603050405020304" pitchFamily="18" charset="0"/>
                <a:cs typeface="Times New Roman" panose="02020603050405020304" pitchFamily="18" charset="0"/>
              </a:rPr>
              <a:t>Направление подготовки 09.03.04 Программная инженерия</a:t>
            </a:r>
          </a:p>
          <a:p>
            <a:pPr algn="r"/>
            <a:r>
              <a:rPr lang="ru-RU" sz="2400" dirty="0">
                <a:latin typeface="Times New Roman" panose="02020603050405020304" pitchFamily="18" charset="0"/>
                <a:cs typeface="Times New Roman" panose="02020603050405020304" pitchFamily="18" charset="0"/>
              </a:rPr>
              <a:t>Группа 71ПГ </a:t>
            </a:r>
          </a:p>
          <a:p>
            <a:pPr algn="r"/>
            <a:r>
              <a:rPr lang="ru-RU" sz="2400" dirty="0">
                <a:latin typeface="Times New Roman" panose="02020603050405020304" pitchFamily="18" charset="0"/>
                <a:cs typeface="Times New Roman" panose="02020603050405020304" pitchFamily="18" charset="0"/>
              </a:rPr>
              <a:t> </a:t>
            </a:r>
          </a:p>
          <a:p>
            <a:endParaRPr lang="ru-RU" dirty="0"/>
          </a:p>
        </p:txBody>
      </p:sp>
      <p:pic>
        <p:nvPicPr>
          <p:cNvPr id="4" name="Picture 2" descr="C:\Users\Design\Desktop\Презент\3.jpg">
            <a:extLst>
              <a:ext uri="{FF2B5EF4-FFF2-40B4-BE49-F238E27FC236}">
                <a16:creationId xmlns:a16="http://schemas.microsoft.com/office/drawing/2014/main" id="{8476580C-AB59-474E-9E68-072461D0FB23}"/>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Tree>
    <p:extLst>
      <p:ext uri="{BB962C8B-B14F-4D97-AF65-F5344CB8AC3E}">
        <p14:creationId xmlns:p14="http://schemas.microsoft.com/office/powerpoint/2010/main" val="307829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AC6A7B25-45F5-4BE5-9C67-38F455095566}"/>
              </a:ext>
            </a:extLst>
          </p:cNvPr>
          <p:cNvSpPr txBox="1"/>
          <p:nvPr/>
        </p:nvSpPr>
        <p:spPr>
          <a:xfrm>
            <a:off x="182880" y="1249678"/>
            <a:ext cx="11724640" cy="5632311"/>
          </a:xfrm>
          <a:prstGeom prst="rect">
            <a:avLst/>
          </a:prstGeom>
          <a:noFill/>
        </p:spPr>
        <p:txBody>
          <a:bodyPr wrap="square">
            <a:spAutoFit/>
          </a:bodyPr>
          <a:lstStyle/>
          <a:p>
            <a:pPr indent="450215" algn="just"/>
            <a:r>
              <a:rPr lang="ru-RU" sz="2000" b="1" i="1" dirty="0">
                <a:effectLst/>
                <a:latin typeface="Times New Roman" panose="02020603050405020304" pitchFamily="18" charset="0"/>
                <a:ea typeface="Times New Roman" panose="02020603050405020304" pitchFamily="18" charset="0"/>
              </a:rPr>
              <a:t>Функциональные представления сложной системы</a:t>
            </a:r>
            <a:r>
              <a:rPr lang="ru-RU"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Сложная система как объект исследования представляется многообразием так называемых </a:t>
            </a:r>
            <a:r>
              <a:rPr lang="ru-RU" sz="2000" i="1" dirty="0">
                <a:effectLst/>
                <a:latin typeface="Times New Roman" panose="02020603050405020304" pitchFamily="18" charset="0"/>
                <a:ea typeface="Times New Roman" panose="02020603050405020304" pitchFamily="18" charset="0"/>
              </a:rPr>
              <a:t>функциональных систем</a:t>
            </a:r>
            <a:r>
              <a:rPr lang="ru-RU" sz="2000" dirty="0">
                <a:effectLst/>
                <a:latin typeface="Times New Roman" panose="02020603050405020304" pitchFamily="18" charset="0"/>
                <a:ea typeface="Times New Roman" panose="02020603050405020304" pitchFamily="18" charset="0"/>
              </a:rPr>
              <a:t>.</a:t>
            </a:r>
          </a:p>
          <a:p>
            <a:pPr indent="450215" algn="just"/>
            <a:r>
              <a:rPr lang="ru-RU" sz="2000" i="1" dirty="0">
                <a:effectLst/>
                <a:latin typeface="Times New Roman" panose="02020603050405020304" pitchFamily="18" charset="0"/>
                <a:ea typeface="Times New Roman" panose="02020603050405020304" pitchFamily="18" charset="0"/>
              </a:rPr>
              <a:t>Под функциональными системами </a:t>
            </a:r>
            <a:r>
              <a:rPr lang="ru-RU" sz="2000" dirty="0">
                <a:effectLst/>
                <a:latin typeface="Times New Roman" panose="02020603050405020304" pitchFamily="18" charset="0"/>
                <a:ea typeface="Times New Roman" panose="02020603050405020304" pitchFamily="18" charset="0"/>
              </a:rPr>
              <a:t>(</a:t>
            </a:r>
            <a:r>
              <a:rPr lang="ru-RU" sz="2000" i="1" dirty="0">
                <a:effectLst/>
                <a:latin typeface="Times New Roman" panose="02020603050405020304" pitchFamily="18" charset="0"/>
                <a:ea typeface="Times New Roman" panose="02020603050405020304" pitchFamily="18" charset="0"/>
              </a:rPr>
              <a:t>по профессору В.О. Чулкову</a:t>
            </a:r>
            <a:r>
              <a:rPr lang="ru-RU" sz="2000" dirty="0">
                <a:effectLst/>
                <a:latin typeface="Times New Roman" panose="02020603050405020304" pitchFamily="18" charset="0"/>
                <a:ea typeface="Times New Roman" panose="02020603050405020304" pitchFamily="18" charset="0"/>
              </a:rPr>
              <a:t>) понимают такие самоорганизующиеся и саморегулирующиеся динамические организации, деятельность всех составных компонентов которых взаимно содействуют достижению полезных для объекта исследования в целом приспособительных результатов.</a:t>
            </a:r>
          </a:p>
          <a:p>
            <a:pPr indent="450215" algn="just"/>
            <a:r>
              <a:rPr lang="ru-RU" sz="2000" dirty="0">
                <a:effectLst/>
                <a:latin typeface="Times New Roman" panose="02020603050405020304" pitchFamily="18" charset="0"/>
                <a:ea typeface="Times New Roman" panose="02020603050405020304" pitchFamily="18" charset="0"/>
              </a:rPr>
              <a:t>Важными особенностями функциональных систем являются:</a:t>
            </a:r>
          </a:p>
          <a:p>
            <a:pPr indent="450215" algn="just"/>
            <a:r>
              <a:rPr lang="ru-RU" sz="2000" dirty="0">
                <a:effectLst/>
                <a:latin typeface="Times New Roman" panose="02020603050405020304" pitchFamily="18" charset="0"/>
                <a:ea typeface="Times New Roman" panose="02020603050405020304" pitchFamily="18" charset="0"/>
              </a:rPr>
              <a:t>1) </a:t>
            </a:r>
            <a:r>
              <a:rPr lang="ru-RU" sz="2000" i="1" dirty="0">
                <a:effectLst/>
                <a:latin typeface="Times New Roman" panose="02020603050405020304" pitchFamily="18" charset="0"/>
                <a:ea typeface="Times New Roman" panose="02020603050405020304" pitchFamily="18" charset="0"/>
              </a:rPr>
              <a:t>внутренний «изоморфизм» моделей -</a:t>
            </a:r>
            <a:r>
              <a:rPr lang="ru-RU" sz="2000" dirty="0">
                <a:effectLst/>
                <a:latin typeface="Times New Roman" panose="02020603050405020304" pitchFamily="18" charset="0"/>
                <a:ea typeface="Times New Roman" panose="02020603050405020304" pitchFamily="18" charset="0"/>
              </a:rPr>
              <a:t> наличие в этих моделях общего «инвариантного» структурного компонента, а также специфических, свойственных только конкретной функциональной системе структурных компонентов;</a:t>
            </a:r>
          </a:p>
          <a:p>
            <a:pPr indent="450215" algn="just"/>
            <a:r>
              <a:rPr lang="ru-RU" sz="2000" dirty="0">
                <a:effectLst/>
                <a:latin typeface="Times New Roman" panose="02020603050405020304" pitchFamily="18" charset="0"/>
                <a:ea typeface="Times New Roman" panose="02020603050405020304" pitchFamily="18" charset="0"/>
              </a:rPr>
              <a:t>2) </a:t>
            </a:r>
            <a:r>
              <a:rPr lang="ru-RU" sz="2000" i="1" dirty="0">
                <a:effectLst/>
                <a:latin typeface="Times New Roman" panose="02020603050405020304" pitchFamily="18" charset="0"/>
                <a:ea typeface="Times New Roman" panose="02020603050405020304" pitchFamily="18" charset="0"/>
              </a:rPr>
              <a:t>голографический принцип организации компонентов</a:t>
            </a:r>
            <a:r>
              <a:rPr lang="ru-RU" sz="2000" dirty="0">
                <a:effectLst/>
                <a:latin typeface="Times New Roman" panose="02020603050405020304" pitchFamily="18" charset="0"/>
                <a:ea typeface="Times New Roman" panose="02020603050405020304" pitchFamily="18" charset="0"/>
              </a:rPr>
              <a:t> функциональной системы – каждый входящий в систему элемент в своих свойствах отражает деятельность всей системы в целом и, что особенно важно, отражает текущее состояние её полезного приспособительного результата;</a:t>
            </a:r>
          </a:p>
          <a:p>
            <a:pPr indent="450215" algn="just"/>
            <a:r>
              <a:rPr lang="ru-RU" sz="2000" dirty="0">
                <a:effectLst/>
                <a:latin typeface="Times New Roman" panose="02020603050405020304" pitchFamily="18" charset="0"/>
                <a:ea typeface="Times New Roman" panose="02020603050405020304" pitchFamily="18" charset="0"/>
              </a:rPr>
              <a:t>3) </a:t>
            </a:r>
            <a:r>
              <a:rPr lang="ru-RU" sz="2000" i="1" dirty="0">
                <a:effectLst/>
                <a:latin typeface="Times New Roman" panose="02020603050405020304" pitchFamily="18" charset="0"/>
                <a:ea typeface="Times New Roman" panose="02020603050405020304" pitchFamily="18" charset="0"/>
              </a:rPr>
              <a:t>избирательное вовлечение элементов </a:t>
            </a:r>
            <a:r>
              <a:rPr lang="ru-RU" sz="2000" dirty="0">
                <a:effectLst/>
                <a:latin typeface="Times New Roman" panose="02020603050405020304" pitchFamily="18" charset="0"/>
                <a:ea typeface="Times New Roman" panose="02020603050405020304" pitchFamily="18" charset="0"/>
              </a:rPr>
              <a:t>в функциональные системы – </a:t>
            </a:r>
            <a:r>
              <a:rPr lang="ru-RU" sz="2000" u="sng" dirty="0">
                <a:effectLst/>
                <a:latin typeface="Times New Roman" panose="02020603050405020304" pitchFamily="18" charset="0"/>
                <a:ea typeface="Times New Roman" panose="02020603050405020304" pitchFamily="18" charset="0"/>
              </a:rPr>
              <a:t>первое определение</a:t>
            </a:r>
            <a:r>
              <a:rPr lang="ru-RU" sz="2000" dirty="0">
                <a:effectLst/>
                <a:latin typeface="Times New Roman" panose="02020603050405020304" pitchFamily="18" charset="0"/>
                <a:ea typeface="Times New Roman" panose="02020603050405020304" pitchFamily="18" charset="0"/>
              </a:rPr>
              <a:t>: одни и те же элементы могут использоваться в разных функциональных системах для достижения разных приспособительных результатов; </a:t>
            </a:r>
            <a:r>
              <a:rPr lang="ru-RU" sz="2000" u="sng" dirty="0">
                <a:effectLst/>
                <a:latin typeface="Times New Roman" panose="02020603050405020304" pitchFamily="18" charset="0"/>
                <a:ea typeface="Times New Roman" panose="02020603050405020304" pitchFamily="18" charset="0"/>
              </a:rPr>
              <a:t>второе определение</a:t>
            </a:r>
            <a:r>
              <a:rPr lang="ru-RU" sz="2000" dirty="0">
                <a:effectLst/>
                <a:latin typeface="Times New Roman" panose="02020603050405020304" pitchFamily="18" charset="0"/>
                <a:ea typeface="Times New Roman" panose="02020603050405020304" pitchFamily="18" charset="0"/>
              </a:rPr>
              <a:t>: достижение одного и того же приспособительного результата может быть осуществлено привлечением разных элементов функциональной системы;</a:t>
            </a:r>
          </a:p>
          <a:p>
            <a:pPr indent="450215"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788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6E15E41F-5A0F-4D91-BD2C-8A1AAF945127}"/>
              </a:ext>
            </a:extLst>
          </p:cNvPr>
          <p:cNvSpPr txBox="1"/>
          <p:nvPr/>
        </p:nvSpPr>
        <p:spPr>
          <a:xfrm>
            <a:off x="121920" y="1330960"/>
            <a:ext cx="11724640" cy="5262979"/>
          </a:xfrm>
          <a:prstGeom prst="rect">
            <a:avLst/>
          </a:prstGeom>
          <a:noFill/>
        </p:spPr>
        <p:txBody>
          <a:bodyPr wrap="square">
            <a:spAutoFit/>
          </a:bodyPr>
          <a:lstStyle/>
          <a:p>
            <a:pPr indent="450215" algn="just"/>
            <a:r>
              <a:rPr lang="ru-RU" sz="2400" dirty="0">
                <a:effectLst/>
                <a:latin typeface="Times New Roman" panose="02020603050405020304" pitchFamily="18" charset="0"/>
                <a:ea typeface="Times New Roman" panose="02020603050405020304" pitchFamily="18" charset="0"/>
              </a:rPr>
              <a:t>4) </a:t>
            </a:r>
            <a:r>
              <a:rPr lang="ru-RU" sz="2400" i="1" dirty="0" err="1">
                <a:effectLst/>
                <a:latin typeface="Times New Roman" panose="02020603050405020304" pitchFamily="18" charset="0"/>
                <a:ea typeface="Times New Roman" panose="02020603050405020304" pitchFamily="18" charset="0"/>
              </a:rPr>
              <a:t>взаимосодействие</a:t>
            </a:r>
            <a:r>
              <a:rPr lang="ru-RU" sz="2400" i="1" dirty="0">
                <a:effectLst/>
                <a:latin typeface="Times New Roman" panose="02020603050405020304" pitchFamily="18" charset="0"/>
                <a:ea typeface="Times New Roman" panose="02020603050405020304" pitchFamily="18" charset="0"/>
              </a:rPr>
              <a:t> элементов </a:t>
            </a:r>
            <a:r>
              <a:rPr lang="ru-RU" sz="2400" dirty="0">
                <a:effectLst/>
                <a:latin typeface="Times New Roman" panose="02020603050405020304" pitchFamily="18" charset="0"/>
                <a:ea typeface="Times New Roman" panose="02020603050405020304" pitchFamily="18" charset="0"/>
              </a:rPr>
              <a:t>в функциональной системе</a:t>
            </a:r>
            <a:r>
              <a:rPr lang="ru-RU" sz="2400" i="1"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 отдельный элемент включается в деятельность не пассивно, а активно взаимодействуя с другими избирательно привлечёнными элементами;</a:t>
            </a:r>
          </a:p>
          <a:p>
            <a:pPr indent="450215" algn="just"/>
            <a:r>
              <a:rPr lang="ru-RU" sz="2400" dirty="0">
                <a:effectLst/>
                <a:latin typeface="Times New Roman" panose="02020603050405020304" pitchFamily="18" charset="0"/>
                <a:ea typeface="Times New Roman" panose="02020603050405020304" pitchFamily="18" charset="0"/>
              </a:rPr>
              <a:t>5) </a:t>
            </a:r>
            <a:r>
              <a:rPr lang="ru-RU" sz="2400" i="1" dirty="0">
                <a:effectLst/>
                <a:latin typeface="Times New Roman" panose="02020603050405020304" pitchFamily="18" charset="0"/>
                <a:ea typeface="Times New Roman" panose="02020603050405020304" pitchFamily="18" charset="0"/>
              </a:rPr>
              <a:t>доминантная иерархичность</a:t>
            </a:r>
            <a:r>
              <a:rPr lang="ru-RU" sz="2400" dirty="0">
                <a:effectLst/>
                <a:latin typeface="Times New Roman" panose="02020603050405020304" pitchFamily="18" charset="0"/>
                <a:ea typeface="Times New Roman" panose="02020603050405020304" pitchFamily="18" charset="0"/>
              </a:rPr>
              <a:t> функциональных систем одного объекта исследования – в каждый конкретный момент времени для достижения качества приспособительного результата объектом исследования наиболее важна (доминирует) одна функциональная система;</a:t>
            </a:r>
          </a:p>
          <a:p>
            <a:pPr indent="450215" algn="just"/>
            <a:r>
              <a:rPr lang="ru-RU" sz="2400" dirty="0">
                <a:effectLst/>
                <a:latin typeface="Times New Roman" panose="02020603050405020304" pitchFamily="18" charset="0"/>
                <a:ea typeface="Times New Roman" panose="02020603050405020304" pitchFamily="18" charset="0"/>
              </a:rPr>
              <a:t>6) </a:t>
            </a:r>
            <a:r>
              <a:rPr lang="ru-RU" sz="2400" i="1" dirty="0">
                <a:effectLst/>
                <a:latin typeface="Times New Roman" panose="02020603050405020304" pitchFamily="18" charset="0"/>
                <a:ea typeface="Times New Roman" panose="02020603050405020304" pitchFamily="18" charset="0"/>
              </a:rPr>
              <a:t>последовательное взаимодействие</a:t>
            </a:r>
            <a:r>
              <a:rPr lang="ru-RU" sz="2400" dirty="0">
                <a:effectLst/>
                <a:latin typeface="Times New Roman" panose="02020603050405020304" pitchFamily="18" charset="0"/>
                <a:ea typeface="Times New Roman" panose="02020603050405020304" pitchFamily="18" charset="0"/>
              </a:rPr>
              <a:t> нескольких функциональных систем, относящихся к одному объекту исследования – в течение времени деятельность одной функциональной системы сменяется деятельностью другой;</a:t>
            </a:r>
          </a:p>
          <a:p>
            <a:pPr indent="450215" algn="just"/>
            <a:r>
              <a:rPr lang="ru-RU" sz="2400" dirty="0">
                <a:effectLst/>
                <a:latin typeface="Times New Roman" panose="02020603050405020304" pitchFamily="18" charset="0"/>
                <a:ea typeface="Times New Roman" panose="02020603050405020304" pitchFamily="18" charset="0"/>
              </a:rPr>
              <a:t>7) многообразие деятельности системы проявляется во времени последовательным рядом результативных отрезков жизнедеятельности, иногда называемых «системными квантами». Каждый «</a:t>
            </a:r>
            <a:r>
              <a:rPr lang="ru-RU" sz="2400" dirty="0" err="1">
                <a:effectLst/>
                <a:latin typeface="Times New Roman" panose="02020603050405020304" pitchFamily="18" charset="0"/>
                <a:ea typeface="Times New Roman" panose="02020603050405020304" pitchFamily="18" charset="0"/>
              </a:rPr>
              <a:t>системоквант</a:t>
            </a:r>
            <a:r>
              <a:rPr lang="ru-RU" sz="2400" dirty="0">
                <a:effectLst/>
                <a:latin typeface="Times New Roman" panose="02020603050405020304" pitchFamily="18" charset="0"/>
                <a:ea typeface="Times New Roman" panose="02020603050405020304" pitchFamily="18" charset="0"/>
              </a:rPr>
              <a:t>» поведения включает в себя этапные и конечные результаты поведения.</a:t>
            </a:r>
          </a:p>
        </p:txBody>
      </p:sp>
    </p:spTree>
    <p:extLst>
      <p:ext uri="{BB962C8B-B14F-4D97-AF65-F5344CB8AC3E}">
        <p14:creationId xmlns:p14="http://schemas.microsoft.com/office/powerpoint/2010/main" val="294764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618D8E3-2E14-41A5-B506-ACC008375890}"/>
              </a:ext>
            </a:extLst>
          </p:cNvPr>
          <p:cNvSpPr txBox="1"/>
          <p:nvPr/>
        </p:nvSpPr>
        <p:spPr>
          <a:xfrm>
            <a:off x="254000" y="1320800"/>
            <a:ext cx="11694160" cy="1692771"/>
          </a:xfrm>
          <a:prstGeom prst="rect">
            <a:avLst/>
          </a:prstGeom>
          <a:noFill/>
        </p:spPr>
        <p:txBody>
          <a:bodyPr wrap="square">
            <a:spAutoFit/>
          </a:bodyPr>
          <a:lstStyle/>
          <a:p>
            <a:pPr indent="450215" algn="ctr"/>
            <a:r>
              <a:rPr lang="ru-RU" sz="2400" b="1" i="1" dirty="0">
                <a:effectLst/>
                <a:latin typeface="Times New Roman" panose="02020603050405020304" pitchFamily="18" charset="0"/>
                <a:ea typeface="Times New Roman" panose="02020603050405020304" pitchFamily="18" charset="0"/>
              </a:rPr>
              <a:t>Жизнедеятельность функциональной системы</a:t>
            </a:r>
          </a:p>
          <a:p>
            <a:pPr indent="450215" algn="ctr"/>
            <a:endParaRPr lang="ru-RU" sz="2000" b="1" i="1" dirty="0">
              <a:effectLst/>
              <a:latin typeface="Times New Roman" panose="02020603050405020304" pitchFamily="18" charset="0"/>
              <a:ea typeface="Times New Roman" panose="02020603050405020304" pitchFamily="18" charset="0"/>
            </a:endParaRPr>
          </a:p>
          <a:p>
            <a:pPr indent="450215" algn="just"/>
            <a:r>
              <a:rPr lang="ru-RU" sz="2000" b="1" i="1" dirty="0">
                <a:effectLst/>
                <a:latin typeface="Times New Roman" panose="02020603050405020304" pitchFamily="18" charset="0"/>
                <a:ea typeface="Times New Roman" panose="02020603050405020304" pitchFamily="18" charset="0"/>
              </a:rPr>
              <a:t> – </a:t>
            </a:r>
            <a:r>
              <a:rPr lang="ru-RU" sz="2000" i="1" dirty="0">
                <a:effectLst/>
                <a:latin typeface="Times New Roman" panose="02020603050405020304" pitchFamily="18" charset="0"/>
                <a:ea typeface="Times New Roman" panose="02020603050405020304" pitchFamily="18" charset="0"/>
              </a:rPr>
              <a:t>это отрезок времени от</a:t>
            </a:r>
            <a:r>
              <a:rPr lang="ru-RU" sz="2000" dirty="0">
                <a:effectLst/>
                <a:latin typeface="Times New Roman" panose="02020603050405020304" pitchFamily="18" charset="0"/>
                <a:ea typeface="Times New Roman" panose="02020603050405020304" pitchFamily="18" charset="0"/>
              </a:rPr>
              <a:t> сформулированной потребности объекта до момента её удовлетворения. </a:t>
            </a:r>
            <a:r>
              <a:rPr lang="ru-RU" sz="2000" i="1" dirty="0">
                <a:effectLst/>
                <a:latin typeface="Times New Roman" panose="02020603050405020304" pitchFamily="18" charset="0"/>
                <a:ea typeface="Times New Roman" panose="02020603050405020304" pitchFamily="18" charset="0"/>
              </a:rPr>
              <a:t>Потребность</a:t>
            </a:r>
            <a:r>
              <a:rPr lang="ru-RU" sz="2000" dirty="0">
                <a:effectLst/>
                <a:latin typeface="Times New Roman" panose="02020603050405020304" pitchFamily="18" charset="0"/>
                <a:ea typeface="Times New Roman" panose="02020603050405020304" pitchFamily="18" charset="0"/>
              </a:rPr>
              <a:t> и формирующаяся на её основе </a:t>
            </a:r>
            <a:r>
              <a:rPr lang="ru-RU" sz="2000" i="1" dirty="0">
                <a:effectLst/>
                <a:latin typeface="Times New Roman" panose="02020603050405020304" pitchFamily="18" charset="0"/>
                <a:ea typeface="Times New Roman" panose="02020603050405020304" pitchFamily="18" charset="0"/>
              </a:rPr>
              <a:t>мотивация</a:t>
            </a:r>
            <a:r>
              <a:rPr lang="ru-RU" sz="2000" dirty="0">
                <a:effectLst/>
                <a:latin typeface="Times New Roman" panose="02020603050405020304" pitchFamily="18" charset="0"/>
                <a:ea typeface="Times New Roman" panose="02020603050405020304" pitchFamily="18" charset="0"/>
              </a:rPr>
              <a:t> избирательно мобилизуют компоненты функциональной системы на достижение конечного результата – удовлетворение исходной потребности.</a:t>
            </a:r>
          </a:p>
        </p:txBody>
      </p:sp>
      <p:pic>
        <p:nvPicPr>
          <p:cNvPr id="3" name="Рисунок 2">
            <a:extLst>
              <a:ext uri="{FF2B5EF4-FFF2-40B4-BE49-F238E27FC236}">
                <a16:creationId xmlns:a16="http://schemas.microsoft.com/office/drawing/2014/main" id="{C467399E-1DE3-41E6-A08D-9D90904EB899}"/>
              </a:ext>
            </a:extLst>
          </p:cNvPr>
          <p:cNvPicPr>
            <a:picLocks noChangeAspect="1"/>
          </p:cNvPicPr>
          <p:nvPr/>
        </p:nvPicPr>
        <p:blipFill rotWithShape="1">
          <a:blip r:embed="rId3"/>
          <a:srcRect t="3269"/>
          <a:stretch/>
        </p:blipFill>
        <p:spPr>
          <a:xfrm>
            <a:off x="346433" y="3129280"/>
            <a:ext cx="11493388" cy="3068320"/>
          </a:xfrm>
          <a:prstGeom prst="rect">
            <a:avLst/>
          </a:prstGeom>
        </p:spPr>
      </p:pic>
    </p:spTree>
    <p:extLst>
      <p:ext uri="{BB962C8B-B14F-4D97-AF65-F5344CB8AC3E}">
        <p14:creationId xmlns:p14="http://schemas.microsoft.com/office/powerpoint/2010/main" val="75587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2A56169E-6D40-4E42-B7F5-F8889302D13B}"/>
              </a:ext>
            </a:extLst>
          </p:cNvPr>
          <p:cNvPicPr>
            <a:picLocks noChangeAspect="1"/>
          </p:cNvPicPr>
          <p:nvPr/>
        </p:nvPicPr>
        <p:blipFill>
          <a:blip r:embed="rId3"/>
          <a:stretch>
            <a:fillRect/>
          </a:stretch>
        </p:blipFill>
        <p:spPr>
          <a:xfrm>
            <a:off x="326022" y="1837600"/>
            <a:ext cx="11539955" cy="3709760"/>
          </a:xfrm>
          <a:prstGeom prst="rect">
            <a:avLst/>
          </a:prstGeom>
        </p:spPr>
      </p:pic>
    </p:spTree>
    <p:extLst>
      <p:ext uri="{BB962C8B-B14F-4D97-AF65-F5344CB8AC3E}">
        <p14:creationId xmlns:p14="http://schemas.microsoft.com/office/powerpoint/2010/main" val="320372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88401C8-8B6F-4291-B952-7642225233A5}"/>
              </a:ext>
            </a:extLst>
          </p:cNvPr>
          <p:cNvSpPr txBox="1"/>
          <p:nvPr/>
        </p:nvSpPr>
        <p:spPr>
          <a:xfrm>
            <a:off x="111760" y="1290320"/>
            <a:ext cx="11927840" cy="5509200"/>
          </a:xfrm>
          <a:prstGeom prst="rect">
            <a:avLst/>
          </a:prstGeom>
          <a:noFill/>
        </p:spPr>
        <p:txBody>
          <a:bodyPr wrap="square">
            <a:spAutoFit/>
          </a:bodyPr>
          <a:lstStyle/>
          <a:p>
            <a:pPr indent="450215" algn="ctr"/>
            <a:r>
              <a:rPr lang="ru-RU" sz="2400" b="1" dirty="0">
                <a:effectLst/>
                <a:latin typeface="Times New Roman" panose="02020603050405020304" pitchFamily="18" charset="0"/>
                <a:ea typeface="Times New Roman" panose="02020603050405020304" pitchFamily="18" charset="0"/>
              </a:rPr>
              <a:t>Понятие среды </a:t>
            </a:r>
          </a:p>
          <a:p>
            <a:pPr indent="450215" algn="ct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Среда конкретного явления как «тень»-образ, отображающий и не влияющий; как нечто «паразитирующее» (конкретное организованное вещество и организованная энергия) на «теле» явления; как нечто (например, невесомость), изменяющее свойства явления; как то, что порождает и не отпускает от себя ни при каких обстоятельствах; как нечто «отеческое» - способствующее, стимулирующее и защищающее и т. д. и т.п.</a:t>
            </a:r>
          </a:p>
          <a:p>
            <a:pPr indent="450215" algn="just"/>
            <a:r>
              <a:rPr lang="ru-RU" sz="2000" b="1"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indent="450215" algn="ctr"/>
            <a:r>
              <a:rPr lang="ru-RU" sz="2400" b="1" i="1" dirty="0">
                <a:effectLst/>
                <a:latin typeface="Times New Roman" panose="02020603050405020304" pitchFamily="18" charset="0"/>
                <a:ea typeface="Times New Roman" panose="02020603050405020304" pitchFamily="18" charset="0"/>
              </a:rPr>
              <a:t>Среда инженерного объекта в классике системного анализа</a:t>
            </a:r>
          </a:p>
          <a:p>
            <a:pPr indent="450215" algn="ctr"/>
            <a:endParaRPr lang="ru-RU" sz="2400" b="1" i="1"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В начале важно умение отделить (отграничить) систему от </a:t>
            </a:r>
            <a:r>
              <a:rPr lang="ru-RU" sz="2000" i="1" dirty="0">
                <a:effectLst/>
                <a:latin typeface="Times New Roman" panose="02020603050405020304" pitchFamily="18" charset="0"/>
                <a:ea typeface="Times New Roman" panose="02020603050405020304" pitchFamily="18" charset="0"/>
              </a:rPr>
              <a:t>среды, </a:t>
            </a:r>
            <a:r>
              <a:rPr lang="ru-RU" sz="2000" dirty="0">
                <a:effectLst/>
                <a:latin typeface="Times New Roman" panose="02020603050405020304" pitchFamily="18" charset="0"/>
                <a:ea typeface="Times New Roman" panose="02020603050405020304" pitchFamily="18" charset="0"/>
              </a:rPr>
              <a:t>с которой взаимодействует система. Иногда определения системы базируются на отделении системы от среды (например, определения Дж. Миллера, А. </a:t>
            </a:r>
            <a:r>
              <a:rPr lang="ru-RU" sz="2000" dirty="0" err="1">
                <a:effectLst/>
                <a:latin typeface="Times New Roman" panose="02020603050405020304" pitchFamily="18" charset="0"/>
                <a:ea typeface="Times New Roman" panose="02020603050405020304" pitchFamily="18" charset="0"/>
              </a:rPr>
              <a:t>Раппопорта</a:t>
            </a:r>
            <a:r>
              <a:rPr lang="ru-RU" sz="2000" dirty="0">
                <a:effectLst/>
                <a:latin typeface="Times New Roman" panose="02020603050405020304" pitchFamily="18" charset="0"/>
                <a:ea typeface="Times New Roman" panose="02020603050405020304" pitchFamily="18" charset="0"/>
              </a:rPr>
              <a:t>, Л.А. </a:t>
            </a:r>
            <a:r>
              <a:rPr lang="ru-RU" sz="2000" dirty="0" err="1">
                <a:effectLst/>
                <a:latin typeface="Times New Roman" panose="02020603050405020304" pitchFamily="18" charset="0"/>
                <a:ea typeface="Times New Roman" panose="02020603050405020304" pitchFamily="18" charset="0"/>
              </a:rPr>
              <a:t>Блюмфельда</a:t>
            </a:r>
            <a:r>
              <a:rPr lang="ru-RU" sz="2000" dirty="0">
                <a:effectLst/>
                <a:latin typeface="Times New Roman" panose="02020603050405020304" pitchFamily="18" charset="0"/>
                <a:ea typeface="Times New Roman" panose="02020603050405020304" pitchFamily="18" charset="0"/>
              </a:rPr>
              <a:t>).</a:t>
            </a:r>
          </a:p>
          <a:p>
            <a:pPr indent="450215" algn="just"/>
            <a:r>
              <a:rPr lang="ru-RU" sz="2000" dirty="0">
                <a:effectLst/>
                <a:latin typeface="Times New Roman" panose="02020603050405020304" pitchFamily="18" charset="0"/>
                <a:ea typeface="Times New Roman" panose="02020603050405020304" pitchFamily="18" charset="0"/>
              </a:rPr>
              <a:t>Частным случаем выделения системы из среды является определение её через «входы» и «выходы», посредством которых система общается со средой. В кибернетике и теории систем такое представление системы называют «черным ящиком». На этой модели базировалось первоначальное определение У.Р. Эшби, определения Д. Эллиса и Ф, Людвига, Р. </a:t>
            </a:r>
            <a:r>
              <a:rPr lang="ru-RU" sz="2000" dirty="0" err="1">
                <a:effectLst/>
                <a:latin typeface="Times New Roman" panose="02020603050405020304" pitchFamily="18" charset="0"/>
                <a:ea typeface="Times New Roman" panose="02020603050405020304" pitchFamily="18" charset="0"/>
              </a:rPr>
              <a:t>Кершнера</a:t>
            </a:r>
            <a:r>
              <a:rPr lang="ru-RU" sz="2000" dirty="0">
                <a:effectLst/>
                <a:latin typeface="Times New Roman" panose="02020603050405020304" pitchFamily="18" charset="0"/>
                <a:ea typeface="Times New Roman" panose="02020603050405020304" pitchFamily="18" charset="0"/>
              </a:rPr>
              <a:t>, Дж. Клира и М. </a:t>
            </a:r>
            <a:r>
              <a:rPr lang="ru-RU" sz="2000" dirty="0" err="1">
                <a:effectLst/>
                <a:latin typeface="Times New Roman" panose="02020603050405020304" pitchFamily="18" charset="0"/>
                <a:ea typeface="Times New Roman" panose="02020603050405020304" pitchFamily="18" charset="0"/>
              </a:rPr>
              <a:t>Валяха</a:t>
            </a:r>
            <a:r>
              <a:rPr lang="ru-RU" sz="2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44101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F699392-7050-4ED8-9F86-76B17F22FD94}"/>
              </a:ext>
            </a:extLst>
          </p:cNvPr>
          <p:cNvSpPr txBox="1"/>
          <p:nvPr/>
        </p:nvSpPr>
        <p:spPr>
          <a:xfrm>
            <a:off x="304800" y="2214880"/>
            <a:ext cx="11582400" cy="3477875"/>
          </a:xfrm>
          <a:prstGeom prst="rect">
            <a:avLst/>
          </a:prstGeom>
          <a:noFill/>
        </p:spPr>
        <p:txBody>
          <a:bodyPr wrap="square">
            <a:spAutoFit/>
          </a:bodyPr>
          <a:lstStyle/>
          <a:p>
            <a:pPr indent="450215" algn="just"/>
            <a:r>
              <a:rPr lang="ru-RU" sz="2000" dirty="0">
                <a:effectLst/>
                <a:latin typeface="Times New Roman" panose="02020603050405020304" pitchFamily="18" charset="0"/>
                <a:ea typeface="Times New Roman" panose="02020603050405020304" pitchFamily="18" charset="0"/>
              </a:rPr>
              <a:t>Сложное взаимодействие системы с её окружением отражено в определении В.Н. Садовского и Э.Г. Юдина: «…</a:t>
            </a:r>
          </a:p>
          <a:p>
            <a:pPr indent="450215" algn="just"/>
            <a:r>
              <a:rPr lang="ru-RU" sz="2000" dirty="0">
                <a:effectLst/>
                <a:latin typeface="Times New Roman" panose="02020603050405020304" pitchFamily="18" charset="0"/>
                <a:ea typeface="Times New Roman" panose="02020603050405020304" pitchFamily="18" charset="0"/>
              </a:rPr>
              <a:t>2) она образует особое единство со средой; </a:t>
            </a:r>
          </a:p>
          <a:p>
            <a:pPr indent="450215" algn="just"/>
            <a:r>
              <a:rPr lang="ru-RU" sz="2000" dirty="0">
                <a:effectLst/>
                <a:latin typeface="Times New Roman" panose="02020603050405020304" pitchFamily="18" charset="0"/>
                <a:ea typeface="Times New Roman" panose="02020603050405020304" pitchFamily="18" charset="0"/>
              </a:rPr>
              <a:t>3) как правило, любая исследуемая система представляет собой элемент системы более высокого порядка; </a:t>
            </a:r>
          </a:p>
          <a:p>
            <a:pPr indent="450215" algn="just"/>
            <a:r>
              <a:rPr lang="ru-RU" sz="2000" dirty="0">
                <a:effectLst/>
                <a:latin typeface="Times New Roman" panose="02020603050405020304" pitchFamily="18" charset="0"/>
                <a:ea typeface="Times New Roman" panose="02020603050405020304" pitchFamily="18" charset="0"/>
              </a:rPr>
              <a:t>4) элементы любой исследуемой системы, в свою очередь, обычно выступают как системы более низкого порядка».</a:t>
            </a:r>
          </a:p>
          <a:p>
            <a:pPr indent="450215" algn="just"/>
            <a:r>
              <a:rPr lang="ru-RU" sz="2000" dirty="0">
                <a:effectLst/>
                <a:latin typeface="Times New Roman" panose="02020603050405020304" pitchFamily="18" charset="0"/>
                <a:ea typeface="Times New Roman" panose="02020603050405020304" pitchFamily="18" charset="0"/>
              </a:rPr>
              <a:t>Среда есть совокупность всех объектов, изменение свойств которых влияет на систему, а также тех объектов, чьи свойства меняются в результате поведения системы.</a:t>
            </a:r>
          </a:p>
          <a:p>
            <a:pPr indent="450215" algn="just"/>
            <a:r>
              <a:rPr lang="ru-RU" sz="2000" dirty="0">
                <a:effectLst/>
                <a:latin typeface="Times New Roman" panose="02020603050405020304" pitchFamily="18" charset="0"/>
                <a:ea typeface="Times New Roman" panose="02020603050405020304" pitchFamily="18" charset="0"/>
              </a:rPr>
              <a:t>Уточнение или конкретизация определения системы в процессе исследования влечет соответствующее уточнение её взаимодействия со средой и определение среды.» </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7863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C962BC9-91C3-43E6-BB80-9B441A754747}"/>
              </a:ext>
            </a:extLst>
          </p:cNvPr>
          <p:cNvSpPr txBox="1"/>
          <p:nvPr/>
        </p:nvSpPr>
        <p:spPr>
          <a:xfrm>
            <a:off x="501587" y="1775381"/>
            <a:ext cx="11176000" cy="3785652"/>
          </a:xfrm>
          <a:prstGeom prst="rect">
            <a:avLst/>
          </a:prstGeom>
          <a:noFill/>
        </p:spPr>
        <p:txBody>
          <a:bodyPr wrap="square">
            <a:spAutoFit/>
          </a:bodyPr>
          <a:lstStyle/>
          <a:p>
            <a:pPr indent="450215" algn="just"/>
            <a:r>
              <a:rPr lang="ru-RU" sz="2400" dirty="0">
                <a:effectLst/>
                <a:latin typeface="Times New Roman" panose="02020603050405020304" pitchFamily="18" charset="0"/>
                <a:ea typeface="Times New Roman" panose="02020603050405020304" pitchFamily="18" charset="0"/>
              </a:rPr>
              <a:t>В этой связи важно прогнозировать не только состояние системы, но и разрабатывать и учитывать прогноз состояния среды. При этом следует учитывать «неоднородность» среды: её естественную (ВЭО), социальную, экономическую и иную природу.</a:t>
            </a:r>
          </a:p>
          <a:p>
            <a:pPr indent="450215" algn="just"/>
            <a:r>
              <a:rPr lang="ru-RU" sz="2400" dirty="0">
                <a:effectLst/>
                <a:latin typeface="Times New Roman" panose="02020603050405020304" pitchFamily="18" charset="0"/>
                <a:ea typeface="Times New Roman" panose="02020603050405020304" pitchFamily="18" charset="0"/>
              </a:rPr>
              <a:t>В процессе исследования граница между системой и средой может деформироваться. Уточняя модель системы, наблюдатель может выделять (возвращать) в среду некоторые составляющие, которые он первоначально включил в систему. И, наоборот, исследуя корреляции между компонентами системы и среды, он может посчитать целесообразным составляющие среды, сильно связанные с компонентами системы, включить в систему. </a:t>
            </a:r>
          </a:p>
        </p:txBody>
      </p:sp>
    </p:spTree>
    <p:extLst>
      <p:ext uri="{BB962C8B-B14F-4D97-AF65-F5344CB8AC3E}">
        <p14:creationId xmlns:p14="http://schemas.microsoft.com/office/powerpoint/2010/main" val="226758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84F2D2A-3F3C-4999-8698-1B302F7C5072}"/>
              </a:ext>
            </a:extLst>
          </p:cNvPr>
          <p:cNvSpPr txBox="1"/>
          <p:nvPr/>
        </p:nvSpPr>
        <p:spPr>
          <a:xfrm>
            <a:off x="359347" y="1609108"/>
            <a:ext cx="11460480" cy="3847207"/>
          </a:xfrm>
          <a:prstGeom prst="rect">
            <a:avLst/>
          </a:prstGeom>
          <a:noFill/>
        </p:spPr>
        <p:txBody>
          <a:bodyPr wrap="square">
            <a:spAutoFit/>
          </a:bodyPr>
          <a:lstStyle/>
          <a:p>
            <a:pPr indent="450215" algn="ctr"/>
            <a:r>
              <a:rPr lang="ru-RU" sz="2800" b="1" i="1" dirty="0">
                <a:effectLst/>
                <a:latin typeface="Times New Roman" panose="02020603050405020304" pitchFamily="18" charset="0"/>
                <a:ea typeface="Times New Roman" panose="02020603050405020304" pitchFamily="18" charset="0"/>
              </a:rPr>
              <a:t>Среда интеллектуального объекта</a:t>
            </a:r>
          </a:p>
          <a:p>
            <a:pPr indent="450215" algn="ctr"/>
            <a:endParaRPr lang="ru-RU" sz="2400" b="1" dirty="0">
              <a:effectLst/>
              <a:latin typeface="Times New Roman" panose="02020603050405020304" pitchFamily="18" charset="0"/>
              <a:ea typeface="Times New Roman" panose="02020603050405020304" pitchFamily="18" charset="0"/>
            </a:endParaRPr>
          </a:p>
          <a:p>
            <a:pPr indent="450215" algn="just"/>
            <a:r>
              <a:rPr lang="ru-RU" sz="2400" b="1"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Сложная система образуется инженерными и интеллектуальными объектами [см. лекция 4], поэтому, исследуя сложные системы, нельзя не учитывать такую важную компоненту (общей) среды как среду интеллектуального объекта, именуемую </a:t>
            </a:r>
            <a:r>
              <a:rPr lang="ru-RU" sz="2400" i="1" dirty="0">
                <a:effectLst/>
                <a:latin typeface="Times New Roman" panose="02020603050405020304" pitchFamily="18" charset="0"/>
                <a:ea typeface="Times New Roman" panose="02020603050405020304" pitchFamily="18" charset="0"/>
              </a:rPr>
              <a:t>средой обитания</a:t>
            </a:r>
            <a:r>
              <a:rPr lang="ru-RU" sz="2400" dirty="0">
                <a:effectLst/>
                <a:latin typeface="Times New Roman" panose="02020603050405020304" pitchFamily="18" charset="0"/>
                <a:ea typeface="Times New Roman" panose="02020603050405020304" pitchFamily="18" charset="0"/>
              </a:rPr>
              <a:t>.</a:t>
            </a:r>
          </a:p>
          <a:p>
            <a:pPr indent="450215" algn="just"/>
            <a:r>
              <a:rPr lang="ru-RU" sz="2400" dirty="0">
                <a:effectLst/>
                <a:latin typeface="Times New Roman" panose="02020603050405020304" pitchFamily="18" charset="0"/>
                <a:ea typeface="Times New Roman" panose="02020603050405020304" pitchFamily="18" charset="0"/>
              </a:rPr>
              <a:t>Среда обитания (СО) человека – это часть пространства окружающего его мира, в которой он стремится или вынужден существовать, осуществляя определенны виды деятельности. </a:t>
            </a:r>
          </a:p>
          <a:p>
            <a:pPr indent="450215" algn="just"/>
            <a:r>
              <a:rPr lang="ru-RU" sz="2400" dirty="0">
                <a:effectLst/>
                <a:latin typeface="Times New Roman" panose="02020603050405020304" pitchFamily="18" charset="0"/>
                <a:ea typeface="Times New Roman" panose="02020603050405020304" pitchFamily="18" charset="0"/>
              </a:rPr>
              <a:t>Обычно СО классифицируют:</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603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7E38F07-E932-4B7C-8307-EC55C379EC31}"/>
              </a:ext>
            </a:extLst>
          </p:cNvPr>
          <p:cNvSpPr txBox="1"/>
          <p:nvPr/>
        </p:nvSpPr>
        <p:spPr>
          <a:xfrm>
            <a:off x="121920" y="1166843"/>
            <a:ext cx="11907520" cy="3847207"/>
          </a:xfrm>
          <a:prstGeom prst="rect">
            <a:avLst/>
          </a:prstGeom>
          <a:noFill/>
        </p:spPr>
        <p:txBody>
          <a:bodyPr wrap="square">
            <a:spAutoFit/>
          </a:bodyPr>
          <a:lstStyle/>
          <a:p>
            <a:pPr marL="342900" indent="-342900" algn="ctr">
              <a:buAutoNum type="arabicPeriod"/>
            </a:pPr>
            <a:r>
              <a:rPr lang="ru-RU" sz="2400" b="1" dirty="0">
                <a:effectLst/>
                <a:latin typeface="Times New Roman" panose="02020603050405020304" pitchFamily="18" charset="0"/>
                <a:ea typeface="Times New Roman" panose="02020603050405020304" pitchFamily="18" charset="0"/>
              </a:rPr>
              <a:t>По пространственной протяженности</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p>
          <a:p>
            <a:pPr marL="342900" indent="-342900" algn="ctr">
              <a:buAutoNum type="arabicPeriod"/>
            </a:pPr>
            <a:endParaRPr lang="ru-RU" sz="2000" dirty="0">
              <a:effectLst/>
              <a:latin typeface="Times New Roman" panose="02020603050405020304" pitchFamily="18" charset="0"/>
              <a:ea typeface="Times New Roman" panose="02020603050405020304" pitchFamily="18" charset="0"/>
            </a:endParaRPr>
          </a:p>
          <a:p>
            <a:pPr algn="just"/>
            <a:r>
              <a:rPr lang="ru-RU" sz="2000" dirty="0">
                <a:effectLst/>
                <a:latin typeface="Times New Roman" panose="02020603050405020304" pitchFamily="18" charset="0"/>
                <a:ea typeface="Times New Roman" panose="02020603050405020304" pitchFamily="18" charset="0"/>
              </a:rPr>
              <a:t>Здесь выделяются:</a:t>
            </a:r>
          </a:p>
          <a:p>
            <a:pPr indent="450215" algn="just"/>
            <a:r>
              <a:rPr lang="ru-RU" sz="2000" b="1" dirty="0">
                <a:effectLst/>
                <a:latin typeface="Times New Roman" panose="02020603050405020304" pitchFamily="18" charset="0"/>
                <a:ea typeface="Times New Roman" panose="02020603050405020304" pitchFamily="18" charset="0"/>
              </a:rPr>
              <a:t>1.1. Условно неограниченная СО </a:t>
            </a:r>
            <a:r>
              <a:rPr lang="ru-RU" sz="2000" dirty="0">
                <a:effectLst/>
                <a:latin typeface="Times New Roman" panose="02020603050405020304" pitchFamily="18" charset="0"/>
                <a:ea typeface="Times New Roman" panose="02020603050405020304" pitchFamily="18" charset="0"/>
              </a:rPr>
              <a:t>–</a:t>
            </a:r>
            <a:r>
              <a:rPr lang="ru-RU" sz="2000" b="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среда, «граница» которой не может быть единовременно зафиксирована человеком </a:t>
            </a:r>
            <a:r>
              <a:rPr lang="ru-RU" sz="2000" dirty="0" err="1">
                <a:effectLst/>
                <a:latin typeface="Times New Roman" panose="02020603050405020304" pitchFamily="18" charset="0"/>
                <a:ea typeface="Times New Roman" panose="02020603050405020304" pitchFamily="18" charset="0"/>
              </a:rPr>
              <a:t>органалептически</a:t>
            </a:r>
            <a:r>
              <a:rPr lang="ru-RU" sz="2000" dirty="0">
                <a:effectLst/>
                <a:latin typeface="Times New Roman" panose="02020603050405020304" pitchFamily="18" charset="0"/>
                <a:ea typeface="Times New Roman" panose="02020603050405020304" pitchFamily="18" charset="0"/>
              </a:rPr>
              <a:t>, то есть посредством его зрения, слуха, осязания, обоняния и вкуса.</a:t>
            </a:r>
          </a:p>
          <a:p>
            <a:pPr indent="450215" algn="just"/>
            <a:r>
              <a:rPr lang="ru-RU" sz="2000" dirty="0">
                <a:effectLst/>
                <a:latin typeface="Times New Roman" panose="02020603050405020304" pitchFamily="18" charset="0"/>
                <a:ea typeface="Times New Roman" panose="02020603050405020304" pitchFamily="18" charset="0"/>
              </a:rPr>
              <a:t>Некоторые из условно-неограниченных СО (например, космическое пространство, планета Земля и пр.) рядовой человек может моделировать только в своём индивидуальном виртуальном пространстве сознания (в </a:t>
            </a:r>
            <a:r>
              <a:rPr lang="ru-RU" sz="2000" dirty="0" err="1">
                <a:effectLst/>
                <a:latin typeface="Times New Roman" panose="02020603050405020304" pitchFamily="18" charset="0"/>
                <a:ea typeface="Times New Roman" panose="02020603050405020304" pitchFamily="18" charset="0"/>
              </a:rPr>
              <a:t>мыследеятельности</a:t>
            </a:r>
            <a:r>
              <a:rPr lang="ru-RU" sz="2000" dirty="0">
                <a:effectLst/>
                <a:latin typeface="Times New Roman" panose="02020603050405020304" pitchFamily="18" charset="0"/>
                <a:ea typeface="Times New Roman" panose="02020603050405020304" pitchFamily="18" charset="0"/>
              </a:rPr>
              <a:t>) или воспринимать по разнообразным документам (гравюрам, рисункам, картинам, фотографиям, видеозаписям и т.п.). Другие условно-неограниченных СО (континент, страна, улица, цех, технологическая линия) он, при необходимости, может изучать, субъективно оценивать и использовать. </a:t>
            </a:r>
          </a:p>
        </p:txBody>
      </p:sp>
    </p:spTree>
    <p:extLst>
      <p:ext uri="{BB962C8B-B14F-4D97-AF65-F5344CB8AC3E}">
        <p14:creationId xmlns:p14="http://schemas.microsoft.com/office/powerpoint/2010/main" val="2818522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EC0154D-CD61-4890-950E-B19701C90228}"/>
              </a:ext>
            </a:extLst>
          </p:cNvPr>
          <p:cNvSpPr txBox="1"/>
          <p:nvPr/>
        </p:nvSpPr>
        <p:spPr>
          <a:xfrm>
            <a:off x="252667" y="1828800"/>
            <a:ext cx="11673840" cy="4093428"/>
          </a:xfrm>
          <a:prstGeom prst="rect">
            <a:avLst/>
          </a:prstGeom>
          <a:noFill/>
        </p:spPr>
        <p:txBody>
          <a:bodyPr wrap="square">
            <a:spAutoFit/>
          </a:bodyPr>
          <a:lstStyle/>
          <a:p>
            <a:pPr indent="450215" algn="just"/>
            <a:r>
              <a:rPr lang="ru-RU" sz="2000" b="1" dirty="0">
                <a:effectLst/>
                <a:latin typeface="Times New Roman" panose="02020603050405020304" pitchFamily="18" charset="0"/>
                <a:ea typeface="Times New Roman" panose="02020603050405020304" pitchFamily="18" charset="0"/>
              </a:rPr>
              <a:t>1.2. Условно-ограниченная СО </a:t>
            </a:r>
            <a:r>
              <a:rPr lang="ru-RU" sz="2000" dirty="0">
                <a:effectLst/>
                <a:latin typeface="Times New Roman" panose="02020603050405020304" pitchFamily="18" charset="0"/>
                <a:ea typeface="Times New Roman" panose="02020603050405020304" pitchFamily="18" charset="0"/>
              </a:rPr>
              <a:t>– это среда, «границу» которой человек способен субъективно поэтапно сформировать, например, в следующем порядке: </a:t>
            </a:r>
          </a:p>
          <a:p>
            <a:pPr indent="450215" algn="just"/>
            <a:r>
              <a:rPr lang="ru-RU" sz="2000" i="1" dirty="0">
                <a:effectLst/>
                <a:latin typeface="Times New Roman" panose="02020603050405020304" pitchFamily="18" charset="0"/>
                <a:ea typeface="Times New Roman" panose="02020603050405020304" pitchFamily="18" charset="0"/>
              </a:rPr>
              <a:t>этап 1</a:t>
            </a:r>
            <a:r>
              <a:rPr lang="ru-RU" sz="2000" dirty="0">
                <a:effectLst/>
                <a:latin typeface="Times New Roman" panose="02020603050405020304" pitchFamily="18" charset="0"/>
                <a:ea typeface="Times New Roman" panose="02020603050405020304" pitchFamily="18" charset="0"/>
              </a:rPr>
              <a:t>) </a:t>
            </a:r>
            <a:r>
              <a:rPr lang="ru-RU" sz="2000" dirty="0" err="1">
                <a:effectLst/>
                <a:latin typeface="Times New Roman" panose="02020603050405020304" pitchFamily="18" charset="0"/>
                <a:ea typeface="Times New Roman" panose="02020603050405020304" pitchFamily="18" charset="0"/>
              </a:rPr>
              <a:t>органалептически</a:t>
            </a:r>
            <a:r>
              <a:rPr lang="ru-RU" sz="2000" dirty="0">
                <a:effectLst/>
                <a:latin typeface="Times New Roman" panose="02020603050405020304" pitchFamily="18" charset="0"/>
                <a:ea typeface="Times New Roman" panose="02020603050405020304" pitchFamily="18" charset="0"/>
              </a:rPr>
              <a:t> формируются в сознании человека (психические) образы </a:t>
            </a:r>
            <a:r>
              <a:rPr lang="ru-RU" sz="2000" i="1" dirty="0">
                <a:effectLst/>
                <a:latin typeface="Times New Roman" panose="02020603050405020304" pitchFamily="18" charset="0"/>
                <a:ea typeface="Times New Roman" panose="02020603050405020304" pitchFamily="18" charset="0"/>
              </a:rPr>
              <a:t>разных фрагментов «границы»</a:t>
            </a:r>
            <a:r>
              <a:rPr lang="ru-RU" sz="2000" dirty="0">
                <a:effectLst/>
                <a:latin typeface="Times New Roman" panose="02020603050405020304" pitchFamily="18" charset="0"/>
                <a:ea typeface="Times New Roman" panose="02020603050405020304" pitchFamily="18" charset="0"/>
              </a:rPr>
              <a:t> СО и сохраняются в памяти человека или посредством определенного отчуждения этих образов в виде некоторых моделей; </a:t>
            </a:r>
          </a:p>
          <a:p>
            <a:pPr indent="450215" algn="just"/>
            <a:r>
              <a:rPr lang="ru-RU" sz="2000" i="1" dirty="0">
                <a:effectLst/>
                <a:latin typeface="Times New Roman" panose="02020603050405020304" pitchFamily="18" charset="0"/>
                <a:ea typeface="Times New Roman" panose="02020603050405020304" pitchFamily="18" charset="0"/>
              </a:rPr>
              <a:t>этап 2</a:t>
            </a:r>
            <a:r>
              <a:rPr lang="ru-RU" sz="2000" dirty="0">
                <a:effectLst/>
                <a:latin typeface="Times New Roman" panose="02020603050405020304" pitchFamily="18" charset="0"/>
                <a:ea typeface="Times New Roman" panose="02020603050405020304" pitchFamily="18" charset="0"/>
              </a:rPr>
              <a:t>) на основе образов </a:t>
            </a:r>
            <a:r>
              <a:rPr lang="ru-RU" sz="2000" i="1" dirty="0">
                <a:effectLst/>
                <a:latin typeface="Times New Roman" panose="02020603050405020304" pitchFamily="18" charset="0"/>
                <a:ea typeface="Times New Roman" panose="02020603050405020304" pitchFamily="18" charset="0"/>
              </a:rPr>
              <a:t>разных фрагментов «границы»</a:t>
            </a:r>
            <a:r>
              <a:rPr lang="ru-RU" sz="2000" dirty="0">
                <a:effectLst/>
                <a:latin typeface="Times New Roman" panose="02020603050405020304" pitchFamily="18" charset="0"/>
                <a:ea typeface="Times New Roman" panose="02020603050405020304" pitchFamily="18" charset="0"/>
              </a:rPr>
              <a:t> СО формируется целостный образ среды обитания и именно этим целостным образом человек пользуется в его </a:t>
            </a:r>
            <a:r>
              <a:rPr lang="ru-RU" sz="2000" dirty="0" err="1">
                <a:effectLst/>
                <a:latin typeface="Times New Roman" panose="02020603050405020304" pitchFamily="18" charset="0"/>
                <a:ea typeface="Times New Roman" panose="02020603050405020304" pitchFamily="18" charset="0"/>
              </a:rPr>
              <a:t>мыследеятельности</a:t>
            </a:r>
            <a:r>
              <a:rPr lang="ru-RU" sz="2000" dirty="0">
                <a:effectLst/>
                <a:latin typeface="Times New Roman" panose="02020603050405020304" pitchFamily="18" charset="0"/>
                <a:ea typeface="Times New Roman" panose="02020603050405020304" pitchFamily="18" charset="0"/>
              </a:rPr>
              <a:t>; </a:t>
            </a:r>
          </a:p>
          <a:p>
            <a:pPr indent="450215" algn="just"/>
            <a:r>
              <a:rPr lang="ru-RU" sz="2000" i="1" dirty="0">
                <a:effectLst/>
                <a:latin typeface="Times New Roman" panose="02020603050405020304" pitchFamily="18" charset="0"/>
                <a:ea typeface="Times New Roman" panose="02020603050405020304" pitchFamily="18" charset="0"/>
              </a:rPr>
              <a:t>этап 3</a:t>
            </a:r>
            <a:r>
              <a:rPr lang="ru-RU" sz="2000" dirty="0">
                <a:effectLst/>
                <a:latin typeface="Times New Roman" panose="02020603050405020304" pitchFamily="18" charset="0"/>
                <a:ea typeface="Times New Roman" panose="02020603050405020304" pitchFamily="18" charset="0"/>
              </a:rPr>
              <a:t>) проводится отчуждение этого целостного образа, но не для его запоминания, а для представления этого образа другим людям для обсуждения или совместного использования.</a:t>
            </a:r>
          </a:p>
          <a:p>
            <a:pPr indent="450215" algn="just"/>
            <a:endParaRPr lang="ru-RU" sz="2000" dirty="0">
              <a:effectLst/>
              <a:latin typeface="Times New Roman" panose="02020603050405020304" pitchFamily="18" charset="0"/>
              <a:ea typeface="Times New Roman" panose="02020603050405020304" pitchFamily="18" charset="0"/>
            </a:endParaRPr>
          </a:p>
          <a:p>
            <a:pPr indent="450215" algn="just"/>
            <a:r>
              <a:rPr lang="ru-RU" sz="2000" b="1" dirty="0">
                <a:effectLst/>
                <a:latin typeface="Times New Roman" panose="02020603050405020304" pitchFamily="18" charset="0"/>
                <a:ea typeface="Times New Roman" panose="02020603050405020304" pitchFamily="18" charset="0"/>
              </a:rPr>
              <a:t>1.3. Ограниченная СО</a:t>
            </a:r>
            <a:r>
              <a:rPr lang="ru-RU" sz="2000" dirty="0">
                <a:effectLst/>
                <a:latin typeface="Times New Roman" panose="02020603050405020304" pitchFamily="18" charset="0"/>
                <a:ea typeface="Times New Roman" panose="02020603050405020304" pitchFamily="18" charset="0"/>
              </a:rPr>
              <a:t> – это среда, границы которой человек способен зафиксировать как </a:t>
            </a:r>
            <a:r>
              <a:rPr lang="ru-RU" sz="2000" dirty="0" err="1">
                <a:effectLst/>
                <a:latin typeface="Times New Roman" panose="02020603050405020304" pitchFamily="18" charset="0"/>
                <a:ea typeface="Times New Roman" panose="02020603050405020304" pitchFamily="18" charset="0"/>
              </a:rPr>
              <a:t>органалептически</a:t>
            </a:r>
            <a:r>
              <a:rPr lang="ru-RU" sz="2000" dirty="0">
                <a:effectLst/>
                <a:latin typeface="Times New Roman" panose="02020603050405020304" pitchFamily="18" charset="0"/>
                <a:ea typeface="Times New Roman" panose="02020603050405020304" pitchFamily="18" charset="0"/>
              </a:rPr>
              <a:t>, так и с применением инженерных средств натурных наблюдений или экспериментального моделирования.</a:t>
            </a:r>
          </a:p>
        </p:txBody>
      </p:sp>
    </p:spTree>
    <p:extLst>
      <p:ext uri="{BB962C8B-B14F-4D97-AF65-F5344CB8AC3E}">
        <p14:creationId xmlns:p14="http://schemas.microsoft.com/office/powerpoint/2010/main" val="88914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6" name="TextBox 5">
            <a:extLst>
              <a:ext uri="{FF2B5EF4-FFF2-40B4-BE49-F238E27FC236}">
                <a16:creationId xmlns:a16="http://schemas.microsoft.com/office/drawing/2014/main" id="{DCAEAE6D-9D9F-4573-AB90-A1D2946B0A15}"/>
              </a:ext>
            </a:extLst>
          </p:cNvPr>
          <p:cNvSpPr txBox="1"/>
          <p:nvPr/>
        </p:nvSpPr>
        <p:spPr>
          <a:xfrm>
            <a:off x="162560" y="1300479"/>
            <a:ext cx="11623040" cy="5139869"/>
          </a:xfrm>
          <a:prstGeom prst="rect">
            <a:avLst/>
          </a:prstGeom>
          <a:noFill/>
        </p:spPr>
        <p:txBody>
          <a:bodyPr wrap="square">
            <a:spAutoFit/>
          </a:bodyPr>
          <a:lstStyle/>
          <a:p>
            <a:pPr indent="450215" algn="ctr"/>
            <a:r>
              <a:rPr lang="ru-RU" sz="2800" b="1" dirty="0">
                <a:effectLst/>
                <a:latin typeface="Times New Roman" panose="02020603050405020304" pitchFamily="18" charset="0"/>
                <a:ea typeface="Times New Roman" panose="02020603050405020304" pitchFamily="18" charset="0"/>
              </a:rPr>
              <a:t>Понятие сложной системы </a:t>
            </a:r>
          </a:p>
          <a:p>
            <a:pPr indent="450215" algn="ct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Представление о сложности традиционно раскрывается классификациями и типажом задач управления.</a:t>
            </a:r>
          </a:p>
          <a:p>
            <a:pPr indent="450215" algn="just"/>
            <a:r>
              <a:rPr lang="ru-RU" sz="2000" b="1" i="1" dirty="0">
                <a:effectLst/>
                <a:latin typeface="Times New Roman" panose="02020603050405020304" pitchFamily="18" charset="0"/>
                <a:ea typeface="Times New Roman" panose="02020603050405020304" pitchFamily="18" charset="0"/>
              </a:rPr>
              <a:t>Классификация по масштабу управляемой системы</a:t>
            </a:r>
            <a:r>
              <a:rPr lang="ru-RU" sz="2000" dirty="0">
                <a:effectLst/>
                <a:latin typeface="Times New Roman" panose="02020603050405020304" pitchFamily="18" charset="0"/>
                <a:ea typeface="Times New Roman" panose="02020603050405020304" pitchFamily="18" charset="0"/>
              </a:rPr>
              <a:t>. Различают малые и большие (сложные) системы. Многообразие определений большой системы представляется формулировкой о том, что система, описание которой не сводится к описанию одного ее элемента с указанием общего числа таких элементов, называется большой или сложной системой. Большинство народно хозяйственных объектов являются носителями одновременно особенностей и малых и больших систем. </a:t>
            </a:r>
          </a:p>
          <a:p>
            <a:pPr indent="450215" algn="just"/>
            <a:r>
              <a:rPr lang="ru-RU" sz="2000" dirty="0">
                <a:effectLst/>
                <a:latin typeface="Times New Roman" panose="02020603050405020304" pitchFamily="18" charset="0"/>
                <a:ea typeface="Times New Roman" panose="02020603050405020304" pitchFamily="18" charset="0"/>
              </a:rPr>
              <a:t>В зависимости от степени детализации состава объекта, вплоть до представлений об элементах, и глубины исследования закономерностей их функционирования, особенности изменяются в сторону характерных черт либо больших, либо малых систем. </a:t>
            </a:r>
          </a:p>
          <a:p>
            <a:pPr indent="450215" algn="just"/>
            <a:r>
              <a:rPr lang="ru-RU" sz="2000" dirty="0">
                <a:effectLst/>
                <a:latin typeface="Times New Roman" panose="02020603050405020304" pitchFamily="18" charset="0"/>
                <a:ea typeface="Times New Roman" panose="02020603050405020304" pitchFamily="18" charset="0"/>
              </a:rPr>
              <a:t>Поэтому при организации управляющих процессов должны быть согласованы структура объекта управления и функции управляющей системы, а при организации процессов моделирования - должны существовать различные возможности представления управляющего устройства адекватно структурам объекта управления.</a:t>
            </a:r>
          </a:p>
        </p:txBody>
      </p:sp>
    </p:spTree>
    <p:extLst>
      <p:ext uri="{BB962C8B-B14F-4D97-AF65-F5344CB8AC3E}">
        <p14:creationId xmlns:p14="http://schemas.microsoft.com/office/powerpoint/2010/main" val="159556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53130427-5292-4550-BF97-540276D74928}"/>
              </a:ext>
            </a:extLst>
          </p:cNvPr>
          <p:cNvSpPr txBox="1"/>
          <p:nvPr/>
        </p:nvSpPr>
        <p:spPr>
          <a:xfrm>
            <a:off x="0" y="1290320"/>
            <a:ext cx="11968480" cy="4708981"/>
          </a:xfrm>
          <a:prstGeom prst="rect">
            <a:avLst/>
          </a:prstGeom>
          <a:noFill/>
        </p:spPr>
        <p:txBody>
          <a:bodyPr wrap="square">
            <a:spAutoFit/>
          </a:bodyPr>
          <a:lstStyle/>
          <a:p>
            <a:pPr indent="450215" algn="just"/>
            <a:r>
              <a:rPr lang="ru-RU" sz="2000" b="1" dirty="0">
                <a:effectLst/>
                <a:latin typeface="Times New Roman" panose="02020603050405020304" pitchFamily="18" charset="0"/>
                <a:ea typeface="Times New Roman" panose="02020603050405020304" pitchFamily="18" charset="0"/>
              </a:rPr>
              <a:t>2.</a:t>
            </a:r>
            <a:r>
              <a:rPr lang="ru-RU" sz="2000" dirty="0">
                <a:effectLst/>
                <a:latin typeface="Times New Roman" panose="02020603050405020304" pitchFamily="18" charset="0"/>
                <a:ea typeface="Times New Roman" panose="02020603050405020304" pitchFamily="18" charset="0"/>
              </a:rPr>
              <a:t> </a:t>
            </a:r>
            <a:r>
              <a:rPr lang="ru-RU" sz="2000" b="1" dirty="0">
                <a:effectLst/>
                <a:latin typeface="Times New Roman" panose="02020603050405020304" pitchFamily="18" charset="0"/>
                <a:ea typeface="Times New Roman" panose="02020603050405020304" pitchFamily="18" charset="0"/>
              </a:rPr>
              <a:t>По природным ресурсам и их агрегатному состоянию</a:t>
            </a:r>
            <a:r>
              <a:rPr lang="ru-RU" sz="2000" dirty="0">
                <a:effectLst/>
                <a:latin typeface="Times New Roman" panose="02020603050405020304" pitchFamily="18" charset="0"/>
                <a:ea typeface="Times New Roman" panose="02020603050405020304" pitchFamily="18" charset="0"/>
              </a:rPr>
              <a:t>. Здесь выделяются:</a:t>
            </a:r>
          </a:p>
          <a:p>
            <a:pPr indent="450215" algn="just"/>
            <a:r>
              <a:rPr lang="ru-RU" sz="2000" i="1" dirty="0">
                <a:effectLst/>
                <a:latin typeface="Times New Roman" panose="02020603050405020304" pitchFamily="18" charset="0"/>
                <a:ea typeface="Times New Roman" panose="02020603050405020304" pitchFamily="18" charset="0"/>
              </a:rPr>
              <a:t>2.1. Идеальные («условно чистые») </a:t>
            </a:r>
            <a:r>
              <a:rPr lang="ru-RU" sz="2000" dirty="0">
                <a:effectLst/>
                <a:latin typeface="Times New Roman" panose="02020603050405020304" pitchFamily="18" charset="0"/>
                <a:ea typeface="Times New Roman" panose="02020603050405020304" pitchFamily="18" charset="0"/>
              </a:rPr>
              <a:t>СО: почва, вода, воздух, космос.</a:t>
            </a:r>
          </a:p>
          <a:p>
            <a:pPr indent="450215" algn="just"/>
            <a:r>
              <a:rPr lang="ru-RU" sz="2000" i="1" dirty="0">
                <a:effectLst/>
                <a:latin typeface="Times New Roman" panose="02020603050405020304" pitchFamily="18" charset="0"/>
                <a:ea typeface="Times New Roman" panose="02020603050405020304" pitchFamily="18" charset="0"/>
              </a:rPr>
              <a:t>2.2. </a:t>
            </a:r>
            <a:r>
              <a:rPr lang="ru-RU" sz="2000" i="1" dirty="0" err="1">
                <a:effectLst/>
                <a:latin typeface="Times New Roman" panose="02020603050405020304" pitchFamily="18" charset="0"/>
                <a:ea typeface="Times New Roman" panose="02020603050405020304" pitchFamily="18" charset="0"/>
              </a:rPr>
              <a:t>Синклитические</a:t>
            </a:r>
            <a:r>
              <a:rPr lang="ru-RU" sz="2000" i="1" dirty="0">
                <a:effectLst/>
                <a:latin typeface="Times New Roman" panose="02020603050405020304" pitchFamily="18" charset="0"/>
                <a:ea typeface="Times New Roman" panose="02020603050405020304" pitchFamily="18" charset="0"/>
              </a:rPr>
              <a:t> (смешанные) </a:t>
            </a:r>
            <a:r>
              <a:rPr lang="ru-RU" sz="2000" dirty="0">
                <a:effectLst/>
                <a:latin typeface="Times New Roman" panose="02020603050405020304" pitchFamily="18" charset="0"/>
                <a:ea typeface="Times New Roman" panose="02020603050405020304" pitchFamily="18" charset="0"/>
              </a:rPr>
              <a:t>СО – композиции идеальных СО в разных сочетаниях. При этом нередко фрагменты одной идеальной СО организационно функционируют внутри другой идеальной СО (например, линзы воды или воздушные пустоты внутри почвы).</a:t>
            </a:r>
          </a:p>
          <a:p>
            <a:pPr indent="450215" algn="just"/>
            <a:r>
              <a:rPr lang="ru-RU" sz="2000" b="1" dirty="0">
                <a:effectLst/>
                <a:latin typeface="Times New Roman" panose="02020603050405020304" pitchFamily="18" charset="0"/>
                <a:ea typeface="Times New Roman" panose="02020603050405020304" pitchFamily="18" charset="0"/>
              </a:rPr>
              <a:t>3.</a:t>
            </a:r>
            <a:r>
              <a:rPr lang="ru-RU" sz="2000" dirty="0">
                <a:effectLst/>
                <a:latin typeface="Times New Roman" panose="02020603050405020304" pitchFamily="18" charset="0"/>
                <a:ea typeface="Times New Roman" panose="02020603050405020304" pitchFamily="18" charset="0"/>
              </a:rPr>
              <a:t> </a:t>
            </a:r>
            <a:r>
              <a:rPr lang="ru-RU" sz="2000" b="1" dirty="0">
                <a:effectLst/>
                <a:latin typeface="Times New Roman" panose="02020603050405020304" pitchFamily="18" charset="0"/>
                <a:ea typeface="Times New Roman" panose="02020603050405020304" pitchFamily="18" charset="0"/>
              </a:rPr>
              <a:t>По отношению к конкретной исследуемой среде обитания </a:t>
            </a:r>
            <a:r>
              <a:rPr lang="ru-RU" sz="2000" dirty="0">
                <a:effectLst/>
                <a:latin typeface="Times New Roman" panose="02020603050405020304" pitchFamily="18" charset="0"/>
                <a:ea typeface="Times New Roman" panose="02020603050405020304" pitchFamily="18" charset="0"/>
              </a:rPr>
              <a:t>(рисунок 3-1).</a:t>
            </a:r>
          </a:p>
          <a:p>
            <a:pPr indent="450215" algn="just"/>
            <a:r>
              <a:rPr lang="ru-RU" sz="2000" dirty="0">
                <a:effectLst/>
                <a:latin typeface="Times New Roman" panose="02020603050405020304" pitchFamily="18" charset="0"/>
                <a:ea typeface="Times New Roman" panose="02020603050405020304" pitchFamily="18" charset="0"/>
              </a:rPr>
              <a:t>Здесь:</a:t>
            </a:r>
          </a:p>
          <a:p>
            <a:pPr indent="450215" algn="just"/>
            <a:r>
              <a:rPr lang="ru-RU" sz="2000" dirty="0">
                <a:effectLst/>
                <a:latin typeface="Times New Roman" panose="02020603050405020304" pitchFamily="18" charset="0"/>
                <a:ea typeface="Times New Roman" panose="02020603050405020304" pitchFamily="18" charset="0"/>
              </a:rPr>
              <a:t>- СО</a:t>
            </a:r>
            <a:r>
              <a:rPr lang="ru-RU" sz="2000" baseline="-25000" dirty="0">
                <a:effectLst/>
                <a:latin typeface="Times New Roman" panose="02020603050405020304" pitchFamily="18" charset="0"/>
                <a:ea typeface="Times New Roman" panose="02020603050405020304" pitchFamily="18" charset="0"/>
              </a:rPr>
              <a:t>4</a:t>
            </a:r>
            <a:r>
              <a:rPr lang="ru-RU" sz="2000" dirty="0">
                <a:effectLst/>
                <a:latin typeface="Times New Roman" panose="02020603050405020304" pitchFamily="18" charset="0"/>
                <a:ea typeface="Times New Roman" panose="02020603050405020304" pitchFamily="18" charset="0"/>
              </a:rPr>
              <a:t> может считаться пограничной СО </a:t>
            </a:r>
            <a:r>
              <a:rPr lang="en-US" sz="2000" i="1" dirty="0">
                <a:effectLst/>
                <a:latin typeface="Times New Roman" panose="02020603050405020304" pitchFamily="18" charset="0"/>
                <a:ea typeface="Times New Roman" panose="02020603050405020304" pitchFamily="18" charset="0"/>
              </a:rPr>
              <a:t>i</a:t>
            </a:r>
            <a:r>
              <a:rPr lang="ru-RU" sz="2000" i="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ого уровня как обособленная среда обитания систем, «расположенных» внутри СО</a:t>
            </a:r>
            <a:r>
              <a:rPr lang="ru-RU" sz="2000" baseline="-25000" dirty="0">
                <a:effectLst/>
                <a:latin typeface="Times New Roman" panose="02020603050405020304" pitchFamily="18" charset="0"/>
                <a:ea typeface="Times New Roman" panose="02020603050405020304" pitchFamily="18" charset="0"/>
              </a:rPr>
              <a:t>4</a:t>
            </a:r>
            <a:r>
              <a:rPr lang="ru-RU" sz="2000" dirty="0">
                <a:effectLst/>
                <a:latin typeface="Times New Roman" panose="02020603050405020304" pitchFamily="18" charset="0"/>
                <a:ea typeface="Times New Roman" panose="02020603050405020304" pitchFamily="18" charset="0"/>
              </a:rPr>
              <a:t>,</a:t>
            </a:r>
          </a:p>
          <a:p>
            <a:pPr indent="450215" algn="just"/>
            <a:r>
              <a:rPr lang="ru-RU" sz="2000" dirty="0">
                <a:effectLst/>
                <a:latin typeface="Times New Roman" panose="02020603050405020304" pitchFamily="18" charset="0"/>
                <a:ea typeface="Times New Roman" panose="02020603050405020304" pitchFamily="18" charset="0"/>
              </a:rPr>
              <a:t>- СО</a:t>
            </a:r>
            <a:r>
              <a:rPr lang="ru-RU" sz="2000" baseline="-25000" dirty="0">
                <a:effectLst/>
                <a:latin typeface="Times New Roman" panose="02020603050405020304" pitchFamily="18" charset="0"/>
                <a:ea typeface="Times New Roman" panose="02020603050405020304" pitchFamily="18" charset="0"/>
              </a:rPr>
              <a:t>3</a:t>
            </a:r>
            <a:r>
              <a:rPr lang="ru-RU" sz="2000" dirty="0">
                <a:effectLst/>
                <a:latin typeface="Times New Roman" panose="02020603050405020304" pitchFamily="18" charset="0"/>
                <a:ea typeface="Times New Roman" panose="02020603050405020304" pitchFamily="18" charset="0"/>
              </a:rPr>
              <a:t> – локальная СО (</a:t>
            </a:r>
            <a:r>
              <a:rPr lang="en-US" sz="2000" i="1" dirty="0">
                <a:effectLst/>
                <a:latin typeface="Times New Roman" panose="02020603050405020304" pitchFamily="18" charset="0"/>
                <a:ea typeface="Times New Roman" panose="02020603050405020304" pitchFamily="18" charset="0"/>
              </a:rPr>
              <a:t>i</a:t>
            </a:r>
            <a:r>
              <a:rPr lang="ru-RU" sz="2000" i="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1)</a:t>
            </a:r>
            <a:r>
              <a:rPr lang="ru-RU" sz="2000" i="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ого уровня как обособленная среда обитания из системы взаимосвязанных сред СО</a:t>
            </a:r>
            <a:r>
              <a:rPr lang="ru-RU" sz="2000" baseline="-25000" dirty="0">
                <a:effectLst/>
                <a:latin typeface="Times New Roman" panose="02020603050405020304" pitchFamily="18" charset="0"/>
                <a:ea typeface="Times New Roman" panose="02020603050405020304" pitchFamily="18" charset="0"/>
              </a:rPr>
              <a:t>4</a:t>
            </a:r>
            <a:r>
              <a:rPr lang="ru-RU" sz="2000" dirty="0">
                <a:effectLst/>
                <a:latin typeface="Times New Roman" panose="02020603050405020304" pitchFamily="18" charset="0"/>
                <a:ea typeface="Times New Roman" panose="02020603050405020304" pitchFamily="18" charset="0"/>
              </a:rPr>
              <a:t>-СО</a:t>
            </a:r>
            <a:r>
              <a:rPr lang="ru-RU" sz="2000" baseline="-25000" dirty="0">
                <a:effectLst/>
                <a:latin typeface="Times New Roman" panose="02020603050405020304" pitchFamily="18" charset="0"/>
                <a:ea typeface="Times New Roman" panose="02020603050405020304" pitchFamily="18" charset="0"/>
              </a:rPr>
              <a:t>2</a:t>
            </a:r>
            <a:r>
              <a:rPr lang="ru-RU" sz="2000" dirty="0">
                <a:effectLst/>
                <a:latin typeface="Times New Roman" panose="02020603050405020304" pitchFamily="18" charset="0"/>
                <a:ea typeface="Times New Roman" panose="02020603050405020304" pitchFamily="18" charset="0"/>
              </a:rPr>
              <a:t>,</a:t>
            </a:r>
          </a:p>
          <a:p>
            <a:pPr indent="450215" algn="just"/>
            <a:r>
              <a:rPr lang="ru-RU" sz="2000" dirty="0">
                <a:effectLst/>
                <a:latin typeface="Times New Roman" panose="02020603050405020304" pitchFamily="18" charset="0"/>
                <a:ea typeface="Times New Roman" panose="02020603050405020304" pitchFamily="18" charset="0"/>
              </a:rPr>
              <a:t>- СО</a:t>
            </a:r>
            <a:r>
              <a:rPr lang="ru-RU" sz="2000" baseline="-25000" dirty="0">
                <a:effectLst/>
                <a:latin typeface="Times New Roman" panose="02020603050405020304" pitchFamily="18" charset="0"/>
                <a:ea typeface="Times New Roman" panose="02020603050405020304" pitchFamily="18" charset="0"/>
              </a:rPr>
              <a:t>2</a:t>
            </a:r>
            <a:r>
              <a:rPr lang="ru-RU" sz="2000" dirty="0">
                <a:effectLst/>
                <a:latin typeface="Times New Roman" panose="02020603050405020304" pitchFamily="18" charset="0"/>
                <a:ea typeface="Times New Roman" panose="02020603050405020304" pitchFamily="18" charset="0"/>
              </a:rPr>
              <a:t> – пограничная СО (</a:t>
            </a:r>
            <a:r>
              <a:rPr lang="en-US" sz="2000" i="1" dirty="0">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+1)-ого уровня как обособленная среда обитания и систем и СО, «расположенных» внутри СО</a:t>
            </a:r>
            <a:r>
              <a:rPr lang="ru-RU" sz="2000" baseline="-25000" dirty="0">
                <a:effectLst/>
                <a:latin typeface="Times New Roman" panose="02020603050405020304" pitchFamily="18" charset="0"/>
                <a:ea typeface="Times New Roman" panose="02020603050405020304" pitchFamily="18" charset="0"/>
              </a:rPr>
              <a:t>2</a:t>
            </a:r>
            <a:r>
              <a:rPr lang="ru-RU" sz="2000" dirty="0">
                <a:effectLst/>
                <a:latin typeface="Times New Roman" panose="02020603050405020304" pitchFamily="18" charset="0"/>
                <a:ea typeface="Times New Roman" panose="02020603050405020304" pitchFamily="18" charset="0"/>
              </a:rPr>
              <a:t>,</a:t>
            </a:r>
          </a:p>
          <a:p>
            <a:pPr indent="450215" algn="just"/>
            <a:r>
              <a:rPr lang="ru-RU" sz="2000" dirty="0">
                <a:effectLst/>
                <a:latin typeface="Times New Roman" panose="02020603050405020304" pitchFamily="18" charset="0"/>
                <a:ea typeface="Times New Roman" panose="02020603050405020304" pitchFamily="18" charset="0"/>
              </a:rPr>
              <a:t>- СО</a:t>
            </a:r>
            <a:r>
              <a:rPr lang="ru-RU" sz="2000" baseline="-25000" dirty="0">
                <a:effectLst/>
                <a:latin typeface="Times New Roman" panose="02020603050405020304" pitchFamily="18" charset="0"/>
                <a:ea typeface="Times New Roman" panose="02020603050405020304" pitchFamily="18" charset="0"/>
              </a:rPr>
              <a:t>1</a:t>
            </a:r>
            <a:r>
              <a:rPr lang="ru-RU" sz="2000" dirty="0">
                <a:effectLst/>
                <a:latin typeface="Times New Roman" panose="02020603050405020304" pitchFamily="18" charset="0"/>
                <a:ea typeface="Times New Roman" panose="02020603050405020304" pitchFamily="18" charset="0"/>
              </a:rPr>
              <a:t> – </a:t>
            </a:r>
            <a:r>
              <a:rPr lang="ru-RU" sz="2000" dirty="0" err="1">
                <a:effectLst/>
                <a:latin typeface="Times New Roman" panose="02020603050405020304" pitchFamily="18" charset="0"/>
                <a:ea typeface="Times New Roman" panose="02020603050405020304" pitchFamily="18" charset="0"/>
              </a:rPr>
              <a:t>метасистема</a:t>
            </a:r>
            <a:r>
              <a:rPr lang="ru-RU" sz="2000" dirty="0">
                <a:effectLst/>
                <a:latin typeface="Times New Roman" panose="02020603050405020304" pitchFamily="18" charset="0"/>
                <a:ea typeface="Times New Roman" panose="02020603050405020304" pitchFamily="18" charset="0"/>
              </a:rPr>
              <a:t> СО как объемлющая среда обитания, для которой все внутри функционирующие образования являются компонентами.</a:t>
            </a:r>
          </a:p>
        </p:txBody>
      </p:sp>
    </p:spTree>
    <p:extLst>
      <p:ext uri="{BB962C8B-B14F-4D97-AF65-F5344CB8AC3E}">
        <p14:creationId xmlns:p14="http://schemas.microsoft.com/office/powerpoint/2010/main" val="1744180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pic>
        <p:nvPicPr>
          <p:cNvPr id="2" name="Рисунок 1">
            <a:extLst>
              <a:ext uri="{FF2B5EF4-FFF2-40B4-BE49-F238E27FC236}">
                <a16:creationId xmlns:a16="http://schemas.microsoft.com/office/drawing/2014/main" id="{F4E9FCF8-DA01-4818-A451-CCF770A92D69}"/>
              </a:ext>
            </a:extLst>
          </p:cNvPr>
          <p:cNvPicPr>
            <a:picLocks noChangeAspect="1"/>
          </p:cNvPicPr>
          <p:nvPr/>
        </p:nvPicPr>
        <p:blipFill>
          <a:blip r:embed="rId3"/>
          <a:stretch>
            <a:fillRect/>
          </a:stretch>
        </p:blipFill>
        <p:spPr>
          <a:xfrm>
            <a:off x="700361" y="1833208"/>
            <a:ext cx="10791277" cy="3191584"/>
          </a:xfrm>
          <a:prstGeom prst="rect">
            <a:avLst/>
          </a:prstGeom>
        </p:spPr>
      </p:pic>
    </p:spTree>
    <p:extLst>
      <p:ext uri="{BB962C8B-B14F-4D97-AF65-F5344CB8AC3E}">
        <p14:creationId xmlns:p14="http://schemas.microsoft.com/office/powerpoint/2010/main" val="249426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A420A6B0-AE7D-4830-A35C-24C1F663A95B}"/>
              </a:ext>
            </a:extLst>
          </p:cNvPr>
          <p:cNvSpPr txBox="1"/>
          <p:nvPr/>
        </p:nvSpPr>
        <p:spPr>
          <a:xfrm>
            <a:off x="182880" y="1320800"/>
            <a:ext cx="11846560" cy="4708981"/>
          </a:xfrm>
          <a:prstGeom prst="rect">
            <a:avLst/>
          </a:prstGeom>
          <a:noFill/>
        </p:spPr>
        <p:txBody>
          <a:bodyPr wrap="square">
            <a:spAutoFit/>
          </a:bodyPr>
          <a:lstStyle/>
          <a:p>
            <a:pPr indent="450215" algn="just"/>
            <a:r>
              <a:rPr lang="ru-RU" sz="2000" b="1" dirty="0">
                <a:effectLst/>
                <a:latin typeface="Times New Roman" panose="02020603050405020304" pitchFamily="18" charset="0"/>
                <a:ea typeface="Times New Roman" panose="02020603050405020304" pitchFamily="18" charset="0"/>
              </a:rPr>
              <a:t>4.</a:t>
            </a:r>
            <a:r>
              <a:rPr lang="ru-RU" sz="2000" dirty="0">
                <a:effectLst/>
                <a:latin typeface="Times New Roman" panose="02020603050405020304" pitchFamily="18" charset="0"/>
                <a:ea typeface="Times New Roman" panose="02020603050405020304" pitchFamily="18" charset="0"/>
              </a:rPr>
              <a:t> </a:t>
            </a:r>
            <a:r>
              <a:rPr lang="ru-RU" sz="2000" b="1" dirty="0">
                <a:effectLst/>
                <a:latin typeface="Times New Roman" panose="02020603050405020304" pitchFamily="18" charset="0"/>
                <a:ea typeface="Times New Roman" panose="02020603050405020304" pitchFamily="18" charset="0"/>
              </a:rPr>
              <a:t>По результатам воздействия на здоровье и состояние человека:</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4.1. Полезные (рекреационные, восстанавливающие состояние здоровья и/или </a:t>
            </a:r>
            <a:r>
              <a:rPr lang="ru-RU" sz="2000" dirty="0" err="1">
                <a:effectLst/>
                <a:latin typeface="Times New Roman" panose="02020603050405020304" pitchFamily="18" charset="0"/>
                <a:ea typeface="Times New Roman" panose="02020603050405020304" pitchFamily="18" charset="0"/>
              </a:rPr>
              <a:t>салюберогенные</a:t>
            </a:r>
            <a:r>
              <a:rPr lang="ru-RU" sz="2000" dirty="0">
                <a:effectLst/>
                <a:latin typeface="Times New Roman" panose="02020603050405020304" pitchFamily="18" charset="0"/>
                <a:ea typeface="Times New Roman" panose="02020603050405020304" pitchFamily="18" charset="0"/>
              </a:rPr>
              <a:t>, улучшающие начальный уровень состояния здоровья человека).</a:t>
            </a:r>
          </a:p>
          <a:p>
            <a:pPr indent="450215" algn="just"/>
            <a:r>
              <a:rPr lang="ru-RU" sz="2000" dirty="0">
                <a:effectLst/>
                <a:latin typeface="Times New Roman" panose="02020603050405020304" pitchFamily="18" charset="0"/>
                <a:ea typeface="Times New Roman" panose="02020603050405020304" pitchFamily="18" charset="0"/>
              </a:rPr>
              <a:t>4.2. Безвредные (не наносящие вреда здоровью человека).</a:t>
            </a:r>
          </a:p>
          <a:p>
            <a:pPr indent="450215" algn="just"/>
            <a:r>
              <a:rPr lang="ru-RU" sz="2000" dirty="0">
                <a:effectLst/>
                <a:latin typeface="Times New Roman" panose="02020603050405020304" pitchFamily="18" charset="0"/>
                <a:ea typeface="Times New Roman" panose="02020603050405020304" pitchFamily="18" charset="0"/>
              </a:rPr>
              <a:t>4.3. Потенциально вредные (способные ухудшить состояние здоровья человека).</a:t>
            </a:r>
          </a:p>
          <a:p>
            <a:pPr indent="450215" algn="just"/>
            <a:r>
              <a:rPr lang="ru-RU" sz="2000" dirty="0">
                <a:effectLst/>
                <a:latin typeface="Times New Roman" panose="02020603050405020304" pitchFamily="18" charset="0"/>
                <a:ea typeface="Times New Roman" panose="02020603050405020304" pitchFamily="18" charset="0"/>
              </a:rPr>
              <a:t>4.4. Заведомо вредные для человека (патогенные, ухудшающие  состояние здоровья человека).</a:t>
            </a:r>
          </a:p>
          <a:p>
            <a:pPr indent="450215" algn="just"/>
            <a:endParaRPr lang="ru-RU" sz="2000" dirty="0">
              <a:effectLst/>
              <a:latin typeface="Times New Roman" panose="02020603050405020304" pitchFamily="18" charset="0"/>
              <a:ea typeface="Times New Roman" panose="02020603050405020304" pitchFamily="18" charset="0"/>
            </a:endParaRPr>
          </a:p>
          <a:p>
            <a:pPr indent="450215" algn="just"/>
            <a:r>
              <a:rPr lang="ru-RU" sz="2000" b="1" dirty="0">
                <a:effectLst/>
                <a:latin typeface="Times New Roman" panose="02020603050405020304" pitchFamily="18" charset="0"/>
                <a:ea typeface="Times New Roman" panose="02020603050405020304" pitchFamily="18" charset="0"/>
              </a:rPr>
              <a:t>5. По сферам деятельности человека:</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5.1. Среда </a:t>
            </a:r>
            <a:r>
              <a:rPr lang="ru-RU" sz="2000" dirty="0" err="1">
                <a:effectLst/>
                <a:latin typeface="Times New Roman" panose="02020603050405020304" pitchFamily="18" charset="0"/>
                <a:ea typeface="Times New Roman" panose="02020603050405020304" pitchFamily="18" charset="0"/>
              </a:rPr>
              <a:t>мыследеятельности</a:t>
            </a:r>
            <a:r>
              <a:rPr lang="ru-RU" sz="2000" dirty="0">
                <a:effectLst/>
                <a:latin typeface="Times New Roman" panose="02020603050405020304" pitchFamily="18" charset="0"/>
                <a:ea typeface="Times New Roman" panose="02020603050405020304" pitchFamily="18" charset="0"/>
              </a:rPr>
              <a:t>.</a:t>
            </a:r>
          </a:p>
          <a:p>
            <a:pPr indent="450215" algn="just"/>
            <a:r>
              <a:rPr lang="ru-RU" sz="2000" dirty="0">
                <a:effectLst/>
                <a:latin typeface="Times New Roman" panose="02020603050405020304" pitchFamily="18" charset="0"/>
                <a:ea typeface="Times New Roman" panose="02020603050405020304" pitchFamily="18" charset="0"/>
              </a:rPr>
              <a:t>5.2. Среда производственной деятельности.</a:t>
            </a:r>
          </a:p>
          <a:p>
            <a:pPr indent="450215" algn="just"/>
            <a:r>
              <a:rPr lang="ru-RU" sz="2000" dirty="0">
                <a:effectLst/>
                <a:latin typeface="Times New Roman" panose="02020603050405020304" pitchFamily="18" charset="0"/>
                <a:ea typeface="Times New Roman" panose="02020603050405020304" pitchFamily="18" charset="0"/>
              </a:rPr>
              <a:t>5.3. Среда жизнедеятельности.</a:t>
            </a:r>
          </a:p>
          <a:p>
            <a:pPr indent="450215" algn="just"/>
            <a:r>
              <a:rPr lang="ru-RU" sz="2000" dirty="0">
                <a:effectLst/>
                <a:latin typeface="Times New Roman" panose="02020603050405020304" pitchFamily="18" charset="0"/>
                <a:ea typeface="Times New Roman" panose="02020603050405020304" pitchFamily="18" charset="0"/>
              </a:rPr>
              <a:t>5.4. Среда </a:t>
            </a:r>
            <a:r>
              <a:rPr lang="ru-RU" sz="2000" dirty="0" err="1">
                <a:effectLst/>
                <a:latin typeface="Times New Roman" panose="02020603050405020304" pitchFamily="18" charset="0"/>
                <a:ea typeface="Times New Roman" panose="02020603050405020304" pitchFamily="18" charset="0"/>
              </a:rPr>
              <a:t>экодеятельности</a:t>
            </a:r>
            <a:r>
              <a:rPr lang="ru-RU" sz="2000" dirty="0">
                <a:effectLst/>
                <a:latin typeface="Times New Roman" panose="02020603050405020304" pitchFamily="18" charset="0"/>
                <a:ea typeface="Times New Roman" panose="02020603050405020304" pitchFamily="18" charset="0"/>
              </a:rPr>
              <a:t>.</a:t>
            </a:r>
          </a:p>
          <a:p>
            <a:pPr indent="450215" algn="just"/>
            <a:r>
              <a:rPr lang="ru-RU" sz="2000" dirty="0">
                <a:effectLst/>
                <a:latin typeface="Times New Roman" panose="02020603050405020304" pitchFamily="18" charset="0"/>
                <a:ea typeface="Times New Roman" panose="02020603050405020304" pitchFamily="18" charset="0"/>
              </a:rPr>
              <a:t>5.5. Среда антропотехнической деятельности. Антропотехническая деятельность – деятельность человека как биологического объекта, как личности (индивидуума), как социальной группы в единстве с созданными им техническими объектами и соответствующей технической средой.</a:t>
            </a:r>
          </a:p>
        </p:txBody>
      </p:sp>
    </p:spTree>
    <p:extLst>
      <p:ext uri="{BB962C8B-B14F-4D97-AF65-F5344CB8AC3E}">
        <p14:creationId xmlns:p14="http://schemas.microsoft.com/office/powerpoint/2010/main" val="2065844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D75AA59-9963-4DA5-BC47-5439FF4166CC}"/>
              </a:ext>
            </a:extLst>
          </p:cNvPr>
          <p:cNvSpPr txBox="1"/>
          <p:nvPr/>
        </p:nvSpPr>
        <p:spPr>
          <a:xfrm>
            <a:off x="172720" y="1154894"/>
            <a:ext cx="11846560" cy="5324535"/>
          </a:xfrm>
          <a:prstGeom prst="rect">
            <a:avLst/>
          </a:prstGeom>
          <a:noFill/>
        </p:spPr>
        <p:txBody>
          <a:bodyPr wrap="square">
            <a:spAutoFit/>
          </a:bodyPr>
          <a:lstStyle/>
          <a:p>
            <a:pPr indent="450215" algn="just"/>
            <a:r>
              <a:rPr lang="ru-RU" sz="2000" b="1" dirty="0">
                <a:effectLst/>
                <a:latin typeface="Times New Roman" panose="02020603050405020304" pitchFamily="18" charset="0"/>
                <a:ea typeface="Times New Roman" panose="02020603050405020304" pitchFamily="18" charset="0"/>
              </a:rPr>
              <a:t>6. По результатам деятельности человека:</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6.1. Природная (нетронутая человеком).</a:t>
            </a:r>
          </a:p>
          <a:p>
            <a:pPr indent="450215" algn="just"/>
            <a:r>
              <a:rPr lang="ru-RU" sz="2000" dirty="0">
                <a:effectLst/>
                <a:latin typeface="Times New Roman" panose="02020603050405020304" pitchFamily="18" charset="0"/>
                <a:ea typeface="Times New Roman" panose="02020603050405020304" pitchFamily="18" charset="0"/>
              </a:rPr>
              <a:t>6.2. </a:t>
            </a:r>
            <a:r>
              <a:rPr lang="ru-RU" sz="2000" dirty="0" err="1">
                <a:effectLst/>
                <a:latin typeface="Times New Roman" panose="02020603050405020304" pitchFamily="18" charset="0"/>
                <a:ea typeface="Times New Roman" panose="02020603050405020304" pitchFamily="18" charset="0"/>
              </a:rPr>
              <a:t>Квазиприродная</a:t>
            </a:r>
            <a:r>
              <a:rPr lang="ru-RU" sz="2000" dirty="0">
                <a:effectLst/>
                <a:latin typeface="Times New Roman" panose="02020603050405020304" pitchFamily="18" charset="0"/>
                <a:ea typeface="Times New Roman" panose="02020603050405020304" pitchFamily="18" charset="0"/>
              </a:rPr>
              <a:t> СО (преобразованные человеком ландшафты, изменённый климат и др.).</a:t>
            </a:r>
          </a:p>
          <a:p>
            <a:pPr indent="450215" algn="just"/>
            <a:r>
              <a:rPr lang="ru-RU" sz="2000" dirty="0">
                <a:effectLst/>
                <a:latin typeface="Times New Roman" panose="02020603050405020304" pitchFamily="18" charset="0"/>
                <a:ea typeface="Times New Roman" panose="02020603050405020304" pitchFamily="18" charset="0"/>
              </a:rPr>
              <a:t>6.3. </a:t>
            </a:r>
            <a:r>
              <a:rPr lang="ru-RU" sz="2000" dirty="0" err="1">
                <a:effectLst/>
                <a:latin typeface="Times New Roman" panose="02020603050405020304" pitchFamily="18" charset="0"/>
                <a:ea typeface="Times New Roman" panose="02020603050405020304" pitchFamily="18" charset="0"/>
              </a:rPr>
              <a:t>Артеприродная</a:t>
            </a:r>
            <a:r>
              <a:rPr lang="ru-RU" sz="2000" dirty="0">
                <a:effectLst/>
                <a:latin typeface="Times New Roman" panose="02020603050405020304" pitchFamily="18" charset="0"/>
                <a:ea typeface="Times New Roman" panose="02020603050405020304" pitchFamily="18" charset="0"/>
              </a:rPr>
              <a:t> или техногенная СО (возникшая в результате деятельности человека и не имеющая аналогов в природе).</a:t>
            </a:r>
          </a:p>
          <a:p>
            <a:pPr indent="450215" algn="just"/>
            <a:r>
              <a:rPr lang="ru-RU" sz="2000" dirty="0">
                <a:effectLst/>
                <a:latin typeface="Times New Roman" panose="02020603050405020304" pitchFamily="18" charset="0"/>
                <a:ea typeface="Times New Roman" panose="02020603050405020304" pitchFamily="18" charset="0"/>
              </a:rPr>
              <a:t>6.4. Социальная СО.</a:t>
            </a:r>
          </a:p>
          <a:p>
            <a:pPr indent="450215" algn="just"/>
            <a:endParaRPr lang="ru-RU" sz="2000" dirty="0">
              <a:effectLst/>
              <a:latin typeface="Times New Roman" panose="02020603050405020304" pitchFamily="18" charset="0"/>
              <a:ea typeface="Times New Roman" panose="02020603050405020304" pitchFamily="18" charset="0"/>
            </a:endParaRPr>
          </a:p>
          <a:p>
            <a:pPr indent="450215" algn="just"/>
            <a:r>
              <a:rPr lang="ru-RU" sz="2000" b="1" dirty="0">
                <a:effectLst/>
                <a:latin typeface="Times New Roman" panose="02020603050405020304" pitchFamily="18" charset="0"/>
                <a:ea typeface="Times New Roman" panose="02020603050405020304" pitchFamily="18" charset="0"/>
              </a:rPr>
              <a:t>7. По числу функционирующих в СО людей:</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7.1. Индивидуальная СО (в ней только один человек).</a:t>
            </a:r>
          </a:p>
          <a:p>
            <a:pPr indent="450215" algn="just"/>
            <a:r>
              <a:rPr lang="ru-RU" sz="2000" dirty="0">
                <a:effectLst/>
                <a:latin typeface="Times New Roman" panose="02020603050405020304" pitchFamily="18" charset="0"/>
                <a:ea typeface="Times New Roman" panose="02020603050405020304" pitchFamily="18" charset="0"/>
              </a:rPr>
              <a:t>7.2. Коллективная СО (в ней функционируют и взаимодействуют более одного человека). Принято считать, что методологическая основа исследования и формирования ограниченных замкнутых сред обитания человека обусловлена процессами:</a:t>
            </a:r>
          </a:p>
          <a:p>
            <a:pPr indent="450215" algn="just"/>
            <a:r>
              <a:rPr lang="ru-RU" sz="2000" dirty="0">
                <a:effectLst/>
                <a:latin typeface="Times New Roman" panose="02020603050405020304" pitchFamily="18" charset="0"/>
                <a:ea typeface="Times New Roman" panose="02020603050405020304" pitchFamily="18" charset="0"/>
              </a:rPr>
              <a:t>1) диагностики как систематически повторяющейся регистрации и оценки качества состояния;</a:t>
            </a:r>
          </a:p>
          <a:p>
            <a:pPr indent="450215" algn="just"/>
            <a:r>
              <a:rPr lang="ru-RU" sz="2000" dirty="0">
                <a:effectLst/>
                <a:latin typeface="Times New Roman" panose="02020603050405020304" pitchFamily="18" charset="0"/>
                <a:ea typeface="Times New Roman" panose="02020603050405020304" pitchFamily="18" charset="0"/>
              </a:rPr>
              <a:t>2) мониторинга как периодического или постоянного слежения за состоянием или качеством;</a:t>
            </a:r>
          </a:p>
          <a:p>
            <a:pPr indent="450215" algn="just"/>
            <a:r>
              <a:rPr lang="ru-RU" sz="2000" dirty="0">
                <a:effectLst/>
                <a:latin typeface="Times New Roman" panose="02020603050405020304" pitchFamily="18" charset="0"/>
                <a:ea typeface="Times New Roman" panose="02020603050405020304" pitchFamily="18" charset="0"/>
              </a:rPr>
              <a:t>3) регулирования качества или управления им по результатам диагностики и мониторинга.</a:t>
            </a:r>
          </a:p>
          <a:p>
            <a:pPr indent="450215" algn="just"/>
            <a:r>
              <a:rPr lang="ru-RU" sz="2000" dirty="0">
                <a:effectLst/>
                <a:latin typeface="Times New Roman" panose="02020603050405020304" pitchFamily="18" charset="0"/>
                <a:ea typeface="Times New Roman" panose="02020603050405020304" pitchFamily="18" charset="0"/>
              </a:rPr>
              <a:t>В связи с чем именно этим процессам и отводится основная роль при формировании представлений о среде обитания.</a:t>
            </a:r>
          </a:p>
        </p:txBody>
      </p:sp>
    </p:spTree>
    <p:extLst>
      <p:ext uri="{BB962C8B-B14F-4D97-AF65-F5344CB8AC3E}">
        <p14:creationId xmlns:p14="http://schemas.microsoft.com/office/powerpoint/2010/main" val="966180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5744902-D30D-40D3-A79D-30A28E1673E4}"/>
              </a:ext>
            </a:extLst>
          </p:cNvPr>
          <p:cNvSpPr txBox="1"/>
          <p:nvPr/>
        </p:nvSpPr>
        <p:spPr>
          <a:xfrm>
            <a:off x="203200" y="1341118"/>
            <a:ext cx="11795760" cy="4462760"/>
          </a:xfrm>
          <a:prstGeom prst="rect">
            <a:avLst/>
          </a:prstGeom>
          <a:noFill/>
        </p:spPr>
        <p:txBody>
          <a:bodyPr wrap="square">
            <a:spAutoFit/>
          </a:bodyPr>
          <a:lstStyle/>
          <a:p>
            <a:pPr indent="450215" algn="ctr"/>
            <a:r>
              <a:rPr lang="ru-RU" sz="2400" b="1" i="1" dirty="0">
                <a:effectLst/>
                <a:latin typeface="Times New Roman" panose="02020603050405020304" pitchFamily="18" charset="0"/>
                <a:ea typeface="Times New Roman" panose="02020603050405020304" pitchFamily="18" charset="0"/>
              </a:rPr>
              <a:t>Идея среды как абстракция для формирования представлений.</a:t>
            </a:r>
          </a:p>
          <a:p>
            <a:pPr indent="450215" algn="ct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В предыдущих разделах курса неоднократно использовалось понятие среды.</a:t>
            </a:r>
          </a:p>
          <a:p>
            <a:pPr indent="450215" algn="just"/>
            <a:r>
              <a:rPr lang="ru-RU" sz="2000" b="1" i="1" dirty="0">
                <a:effectLst/>
                <a:latin typeface="Times New Roman" panose="02020603050405020304" pitchFamily="18" charset="0"/>
                <a:ea typeface="Times New Roman" panose="02020603050405020304" pitchFamily="18" charset="0"/>
              </a:rPr>
              <a:t>Во-первых</a:t>
            </a:r>
            <a:r>
              <a:rPr lang="ru-RU" sz="2000" dirty="0">
                <a:effectLst/>
                <a:latin typeface="Times New Roman" panose="02020603050405020304" pitchFamily="18" charset="0"/>
                <a:ea typeface="Times New Roman" panose="02020603050405020304" pitchFamily="18" charset="0"/>
              </a:rPr>
              <a:t>, для представления структуры объекта (см. лекцию 2), когда в состав </a:t>
            </a:r>
            <a:r>
              <a:rPr lang="ru-RU" sz="2000" i="1" dirty="0">
                <a:solidFill>
                  <a:srgbClr val="000000"/>
                </a:solidFill>
                <a:effectLst/>
                <a:latin typeface="Times New Roman" panose="02020603050405020304" pitchFamily="18" charset="0"/>
                <a:ea typeface="Times New Roman" panose="02020603050405020304" pitchFamily="18" charset="0"/>
              </a:rPr>
              <a:t>базового набора характеристик объекта</a:t>
            </a:r>
            <a:r>
              <a:rPr lang="ru-RU" sz="2000" dirty="0">
                <a:effectLst/>
                <a:latin typeface="Times New Roman" panose="02020603050405020304" pitchFamily="18" charset="0"/>
                <a:ea typeface="Times New Roman" panose="02020603050405020304" pitchFamily="18" charset="0"/>
              </a:rPr>
              <a:t> были включены </a:t>
            </a:r>
            <a:r>
              <a:rPr lang="ru-RU" sz="2000" dirty="0">
                <a:solidFill>
                  <a:srgbClr val="000000"/>
                </a:solidFill>
                <a:effectLst/>
                <a:latin typeface="Times New Roman" panose="02020603050405020304" pitchFamily="18" charset="0"/>
                <a:ea typeface="Times New Roman" panose="02020603050405020304" pitchFamily="18" charset="0"/>
              </a:rPr>
              <a:t>внешние взаимоотношения (“объект-среда“, “части объект-среда“), взаимоотношения различных типов отношений (отношения над отношениями) и сформулированы тезисы о том, что:</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1) в качестве </a:t>
            </a:r>
            <a:r>
              <a:rPr lang="ru-RU" sz="2000" i="1" dirty="0">
                <a:solidFill>
                  <a:srgbClr val="000000"/>
                </a:solidFill>
                <a:effectLst/>
                <a:latin typeface="Times New Roman" panose="02020603050405020304" pitchFamily="18" charset="0"/>
                <a:ea typeface="Times New Roman" panose="02020603050405020304" pitchFamily="18" charset="0"/>
              </a:rPr>
              <a:t>элементарных структурных единиц объекта </a:t>
            </a:r>
            <a:r>
              <a:rPr lang="ru-RU" sz="2000" dirty="0">
                <a:solidFill>
                  <a:srgbClr val="000000"/>
                </a:solidFill>
                <a:effectLst/>
                <a:latin typeface="Times New Roman" panose="02020603050405020304" pitchFamily="18" charset="0"/>
                <a:ea typeface="Times New Roman" panose="02020603050405020304" pitchFamily="18" charset="0"/>
              </a:rPr>
              <a:t>может быть выбрана </a:t>
            </a:r>
            <a:r>
              <a:rPr lang="ru-RU" sz="2000" i="1" dirty="0">
                <a:solidFill>
                  <a:srgbClr val="000000"/>
                </a:solidFill>
                <a:effectLst/>
                <a:latin typeface="Times New Roman" panose="02020603050405020304" pitchFamily="18" charset="0"/>
                <a:ea typeface="Times New Roman" panose="02020603050405020304" pitchFamily="18" charset="0"/>
              </a:rPr>
              <a:t>любая характеристика из сформулированного базового набора объекта</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2) обеспечение требуемого свойства системы – это наблюдение и регулирование (то есть контроль) </a:t>
            </a:r>
            <a:r>
              <a:rPr lang="ru-RU" sz="2000" i="1" dirty="0">
                <a:solidFill>
                  <a:srgbClr val="000000"/>
                </a:solidFill>
                <a:effectLst/>
                <a:latin typeface="Times New Roman" panose="02020603050405020304" pitchFamily="18" charset="0"/>
                <a:ea typeface="Times New Roman" panose="02020603050405020304" pitchFamily="18" charset="0"/>
              </a:rPr>
              <a:t>состояний соответствующих элементарных структурных единиц системы</a:t>
            </a: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solidFill>
                  <a:srgbClr val="000000"/>
                </a:solidFill>
                <a:effectLst/>
                <a:latin typeface="Times New Roman" panose="02020603050405020304" pitchFamily="18" charset="0"/>
                <a:ea typeface="Times New Roman" panose="02020603050405020304" pitchFamily="18" charset="0"/>
              </a:rPr>
              <a:t>3) для обеспечения определенного свойства (качества) объекта надо осуществить контроль за соответствующей </a:t>
            </a:r>
            <a:r>
              <a:rPr lang="ru-RU" sz="2000" i="1" dirty="0">
                <a:solidFill>
                  <a:srgbClr val="000000"/>
                </a:solidFill>
                <a:effectLst/>
                <a:latin typeface="Times New Roman" panose="02020603050405020304" pitchFamily="18" charset="0"/>
                <a:ea typeface="Times New Roman" panose="02020603050405020304" pitchFamily="18" charset="0"/>
              </a:rPr>
              <a:t>элементарной структурной единицей</a:t>
            </a:r>
            <a:r>
              <a:rPr lang="ru-RU" sz="2000" dirty="0">
                <a:solidFill>
                  <a:srgbClr val="000000"/>
                </a:solidFill>
                <a:effectLst/>
                <a:latin typeface="Times New Roman" panose="02020603050405020304" pitchFamily="18" charset="0"/>
                <a:ea typeface="Times New Roman" panose="02020603050405020304" pitchFamily="18" charset="0"/>
              </a:rPr>
              <a:t> объекта, которая участвует в формировании этого качества;</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5597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EB4D2E42-803F-4A24-8559-E6AC80F72219}"/>
              </a:ext>
            </a:extLst>
          </p:cNvPr>
          <p:cNvSpPr txBox="1"/>
          <p:nvPr/>
        </p:nvSpPr>
        <p:spPr>
          <a:xfrm>
            <a:off x="172720" y="1341120"/>
            <a:ext cx="11948160" cy="5262979"/>
          </a:xfrm>
          <a:prstGeom prst="rect">
            <a:avLst/>
          </a:prstGeom>
          <a:noFill/>
        </p:spPr>
        <p:txBody>
          <a:bodyPr wrap="square">
            <a:spAutoFit/>
          </a:bodyPr>
          <a:lstStyle/>
          <a:p>
            <a:pPr indent="450215" algn="just"/>
            <a:r>
              <a:rPr lang="ru-RU" sz="2400" dirty="0">
                <a:solidFill>
                  <a:srgbClr val="000000"/>
                </a:solidFill>
                <a:effectLst/>
                <a:latin typeface="Times New Roman" panose="02020603050405020304" pitchFamily="18" charset="0"/>
                <a:ea typeface="Times New Roman" panose="02020603050405020304" pitchFamily="18" charset="0"/>
              </a:rPr>
              <a:t>4) контроль каждой требуемой элементарной структурной единицы объекта надо понимать двояко: как </a:t>
            </a:r>
            <a:r>
              <a:rPr lang="ru-RU" sz="2400" i="1" dirty="0">
                <a:solidFill>
                  <a:srgbClr val="000000"/>
                </a:solidFill>
                <a:effectLst/>
                <a:latin typeface="Times New Roman" panose="02020603050405020304" pitchFamily="18" charset="0"/>
                <a:ea typeface="Times New Roman" panose="02020603050405020304" pitchFamily="18" charset="0"/>
              </a:rPr>
              <a:t>процесс</a:t>
            </a:r>
            <a:r>
              <a:rPr lang="ru-RU" sz="2400" dirty="0">
                <a:solidFill>
                  <a:srgbClr val="000000"/>
                </a:solidFill>
                <a:effectLst/>
                <a:latin typeface="Times New Roman" panose="02020603050405020304" pitchFamily="18" charset="0"/>
                <a:ea typeface="Times New Roman" panose="02020603050405020304" pitchFamily="18" charset="0"/>
              </a:rPr>
              <a:t> вольного или невольного </a:t>
            </a:r>
            <a:r>
              <a:rPr lang="ru-RU" sz="2400" i="1" dirty="0">
                <a:solidFill>
                  <a:srgbClr val="000000"/>
                </a:solidFill>
                <a:effectLst/>
                <a:latin typeface="Times New Roman" panose="02020603050405020304" pitchFamily="18" charset="0"/>
                <a:ea typeface="Times New Roman" panose="02020603050405020304" pitchFamily="18" charset="0"/>
              </a:rPr>
              <a:t>обмена </a:t>
            </a:r>
            <a:r>
              <a:rPr lang="ru-RU" sz="2400" dirty="0">
                <a:solidFill>
                  <a:srgbClr val="000000"/>
                </a:solidFill>
                <a:effectLst/>
                <a:latin typeface="Times New Roman" panose="02020603050405020304" pitchFamily="18" charset="0"/>
                <a:ea typeface="Times New Roman" panose="02020603050405020304" pitchFamily="18" charset="0"/>
              </a:rPr>
              <a:t>«сведениями» (процесс восприятия состояния партнёра) с конкретной элементарной структурной единицей и как </a:t>
            </a:r>
            <a:r>
              <a:rPr lang="ru-RU" sz="2400" i="1" dirty="0">
                <a:solidFill>
                  <a:srgbClr val="000000"/>
                </a:solidFill>
                <a:effectLst/>
                <a:latin typeface="Times New Roman" panose="02020603050405020304" pitchFamily="18" charset="0"/>
                <a:ea typeface="Times New Roman" panose="02020603050405020304" pitchFamily="18" charset="0"/>
              </a:rPr>
              <a:t>организованный процесс </a:t>
            </a:r>
            <a:r>
              <a:rPr lang="ru-RU" sz="2400" dirty="0">
                <a:solidFill>
                  <a:srgbClr val="000000"/>
                </a:solidFill>
                <a:effectLst/>
                <a:latin typeface="Times New Roman" panose="02020603050405020304" pitchFamily="18" charset="0"/>
                <a:ea typeface="Times New Roman" panose="02020603050405020304" pitchFamily="18" charset="0"/>
              </a:rPr>
              <a:t>вещественного, энергетического и информационного </a:t>
            </a:r>
            <a:r>
              <a:rPr lang="ru-RU" sz="2400" i="1" dirty="0">
                <a:solidFill>
                  <a:srgbClr val="000000"/>
                </a:solidFill>
                <a:effectLst/>
                <a:latin typeface="Times New Roman" panose="02020603050405020304" pitchFamily="18" charset="0"/>
                <a:ea typeface="Times New Roman" panose="02020603050405020304" pitchFamily="18" charset="0"/>
              </a:rPr>
              <a:t>воздействия</a:t>
            </a:r>
            <a:r>
              <a:rPr lang="ru-RU" sz="2400" dirty="0">
                <a:solidFill>
                  <a:srgbClr val="000000"/>
                </a:solidFill>
                <a:effectLst/>
                <a:latin typeface="Times New Roman" panose="02020603050405020304" pitchFamily="18" charset="0"/>
                <a:ea typeface="Times New Roman" panose="02020603050405020304" pitchFamily="18" charset="0"/>
              </a:rPr>
              <a:t> на элементарную структурную единицу </a:t>
            </a:r>
            <a:r>
              <a:rPr lang="ru-RU" sz="2400" i="1" dirty="0">
                <a:solidFill>
                  <a:srgbClr val="000000"/>
                </a:solidFill>
                <a:effectLst/>
                <a:latin typeface="Times New Roman" panose="02020603050405020304" pitchFamily="18" charset="0"/>
                <a:ea typeface="Times New Roman" panose="02020603050405020304" pitchFamily="18" charset="0"/>
              </a:rPr>
              <a:t>для поддержания (задания) её необходимого состояния</a:t>
            </a:r>
            <a:r>
              <a:rPr lang="ru-RU" sz="2400" dirty="0">
                <a:solidFill>
                  <a:srgbClr val="000000"/>
                </a:solidFill>
                <a:effectLst/>
                <a:latin typeface="Times New Roman" panose="02020603050405020304" pitchFamily="18" charset="0"/>
                <a:ea typeface="Times New Roman" panose="02020603050405020304" pitchFamily="18" charset="0"/>
              </a:rPr>
              <a:t>, то есть такого состояния, которое гарантирует наличие у системы требуемого свойства</a:t>
            </a:r>
            <a:r>
              <a:rPr lang="ru-RU" sz="2400" i="1" dirty="0">
                <a:solidFill>
                  <a:srgbClr val="000000"/>
                </a:solidFill>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a:p>
            <a:pPr indent="450215" algn="just"/>
            <a:r>
              <a:rPr lang="ru-RU" sz="2400" dirty="0">
                <a:solidFill>
                  <a:srgbClr val="000000"/>
                </a:solidFill>
                <a:effectLst/>
                <a:latin typeface="Times New Roman" panose="02020603050405020304" pitchFamily="18" charset="0"/>
                <a:ea typeface="Times New Roman" panose="02020603050405020304" pitchFamily="18" charset="0"/>
              </a:rPr>
              <a:t>5) средством реализации процессов контроля является </a:t>
            </a:r>
            <a:r>
              <a:rPr lang="ru-RU" sz="2400" i="1" dirty="0">
                <a:solidFill>
                  <a:srgbClr val="000000"/>
                </a:solidFill>
                <a:effectLst/>
                <a:latin typeface="Times New Roman" panose="02020603050405020304" pitchFamily="18" charset="0"/>
                <a:ea typeface="Times New Roman" panose="02020603050405020304" pitchFamily="18" charset="0"/>
              </a:rPr>
              <a:t>замкнутый контур управления, </a:t>
            </a:r>
            <a:r>
              <a:rPr lang="ru-RU" sz="2400" dirty="0">
                <a:solidFill>
                  <a:srgbClr val="000000"/>
                </a:solidFill>
                <a:effectLst/>
                <a:latin typeface="Times New Roman" panose="02020603050405020304" pitchFamily="18" charset="0"/>
                <a:ea typeface="Times New Roman" panose="02020603050405020304" pitchFamily="18" charset="0"/>
              </a:rPr>
              <a:t>в котором в роли объекта управления выступают элементарные структурные единицы системы. </a:t>
            </a:r>
            <a:endParaRPr lang="ru-RU" sz="2400" dirty="0">
              <a:effectLst/>
              <a:latin typeface="Times New Roman" panose="02020603050405020304" pitchFamily="18" charset="0"/>
              <a:ea typeface="Times New Roman" panose="02020603050405020304" pitchFamily="18" charset="0"/>
            </a:endParaRPr>
          </a:p>
          <a:p>
            <a:pPr algn="just"/>
            <a:r>
              <a:rPr lang="ru-RU" sz="2400" dirty="0">
                <a:solidFill>
                  <a:srgbClr val="000000"/>
                </a:solidFill>
                <a:effectLst/>
                <a:latin typeface="Times New Roman" panose="02020603050405020304" pitchFamily="18" charset="0"/>
                <a:ea typeface="Times New Roman" panose="02020603050405020304" pitchFamily="18" charset="0"/>
              </a:rPr>
              <a:t>Это позволило утверждать, что требуемое </a:t>
            </a:r>
            <a:r>
              <a:rPr lang="ru-RU" sz="2400" i="1" dirty="0">
                <a:solidFill>
                  <a:srgbClr val="000000"/>
                </a:solidFill>
                <a:effectLst/>
                <a:latin typeface="Times New Roman" panose="02020603050405020304" pitchFamily="18" charset="0"/>
                <a:ea typeface="Times New Roman" panose="02020603050405020304" pitchFamily="18" charset="0"/>
              </a:rPr>
              <a:t>функционирование системы обеспечивается многообразием организованных на этой системе взаимодействующих контуров управления</a:t>
            </a:r>
            <a:r>
              <a:rPr lang="ru-RU" sz="2400" dirty="0">
                <a:solidFill>
                  <a:srgbClr val="000000"/>
                </a:solidFill>
                <a:effectLst/>
                <a:latin typeface="Times New Roman" panose="02020603050405020304" pitchFamily="18" charset="0"/>
                <a:ea typeface="Times New Roman" panose="02020603050405020304" pitchFamily="18" charset="0"/>
              </a:rPr>
              <a:t>, задающих требуемые состояния элементарным структурным единицам объекта, </a:t>
            </a:r>
            <a:r>
              <a:rPr lang="ru-RU" sz="2400" i="1" dirty="0">
                <a:solidFill>
                  <a:srgbClr val="000000"/>
                </a:solidFill>
                <a:effectLst/>
                <a:latin typeface="Times New Roman" panose="02020603050405020304" pitchFamily="18" charset="0"/>
                <a:ea typeface="Times New Roman" panose="02020603050405020304" pitchFamily="18" charset="0"/>
              </a:rPr>
              <a:t>включая контуры управления средой</a:t>
            </a:r>
            <a:r>
              <a:rPr lang="ru-RU" sz="2400" dirty="0">
                <a:solidFill>
                  <a:srgbClr val="000000"/>
                </a:solidFill>
                <a:effectLst/>
                <a:latin typeface="Times New Roman" panose="02020603050405020304" pitchFamily="18" charset="0"/>
                <a:ea typeface="Times New Roman" panose="02020603050405020304" pitchFamily="18" charset="0"/>
              </a:rPr>
              <a:t>. </a:t>
            </a:r>
            <a:endParaRPr lang="ru-RU" sz="2400" dirty="0"/>
          </a:p>
        </p:txBody>
      </p:sp>
    </p:spTree>
    <p:extLst>
      <p:ext uri="{BB962C8B-B14F-4D97-AF65-F5344CB8AC3E}">
        <p14:creationId xmlns:p14="http://schemas.microsoft.com/office/powerpoint/2010/main" val="3580624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3120C45-45D1-42BB-9B38-40928DDC624E}"/>
              </a:ext>
            </a:extLst>
          </p:cNvPr>
          <p:cNvSpPr txBox="1"/>
          <p:nvPr/>
        </p:nvSpPr>
        <p:spPr>
          <a:xfrm>
            <a:off x="0" y="1270000"/>
            <a:ext cx="12039600" cy="6017032"/>
          </a:xfrm>
          <a:prstGeom prst="rect">
            <a:avLst/>
          </a:prstGeom>
          <a:noFill/>
        </p:spPr>
        <p:txBody>
          <a:bodyPr wrap="square">
            <a:spAutoFit/>
          </a:bodyPr>
          <a:lstStyle/>
          <a:p>
            <a:pPr indent="457200" algn="just"/>
            <a:r>
              <a:rPr lang="ru-RU" sz="2000" b="1" i="1" dirty="0">
                <a:effectLst/>
                <a:latin typeface="Times New Roman" panose="02020603050405020304" pitchFamily="18" charset="0"/>
                <a:ea typeface="Times New Roman" panose="02020603050405020304" pitchFamily="18" charset="0"/>
              </a:rPr>
              <a:t>Во-вторых</a:t>
            </a:r>
            <a:r>
              <a:rPr lang="ru-RU" sz="2000" dirty="0">
                <a:effectLst/>
                <a:latin typeface="Times New Roman" panose="02020603050405020304" pitchFamily="18" charset="0"/>
                <a:ea typeface="Times New Roman" panose="02020603050405020304" pitchFamily="18" charset="0"/>
              </a:rPr>
              <a:t>, при формулировании новых (в сравнении с «простыми» инженерными структурами) свойств, обусловленных наличие интеллектуальных объектов (человека) в сложных системах:</a:t>
            </a:r>
          </a:p>
          <a:p>
            <a:pPr indent="457200" algn="just"/>
            <a:r>
              <a:rPr lang="ru-RU" sz="2000" dirty="0">
                <a:effectLst/>
                <a:latin typeface="Times New Roman" panose="02020603050405020304" pitchFamily="18" charset="0"/>
                <a:ea typeface="Times New Roman" panose="02020603050405020304" pitchFamily="18" charset="0"/>
              </a:rPr>
              <a:t>- сложная система взаимодействуют с внешней (в отношении её) средой не только в границах целесообразного или приспособленческого поведения, но и по всем возможным направлениям жизнедеятельности человека (из этой сложной системы) в среде;</a:t>
            </a:r>
          </a:p>
          <a:p>
            <a:pPr indent="457200" algn="just"/>
            <a:r>
              <a:rPr lang="ru-RU" sz="2000" dirty="0">
                <a:effectLst/>
                <a:latin typeface="Times New Roman" panose="02020603050405020304" pitchFamily="18" charset="0"/>
                <a:ea typeface="Times New Roman" panose="02020603050405020304" pitchFamily="18" charset="0"/>
              </a:rPr>
              <a:t>- приспособляемость сложной системы к эпизодическим и периодическим событиям этой среды;</a:t>
            </a:r>
          </a:p>
          <a:p>
            <a:pPr indent="457200" algn="just"/>
            <a:r>
              <a:rPr lang="ru-RU" sz="2000" dirty="0">
                <a:effectLst/>
                <a:latin typeface="Times New Roman" panose="02020603050405020304" pitchFamily="18" charset="0"/>
                <a:ea typeface="Times New Roman" panose="02020603050405020304" pitchFamily="18" charset="0"/>
              </a:rPr>
              <a:t>- избирательность защиты от этой среды и общения с ней;</a:t>
            </a:r>
          </a:p>
          <a:p>
            <a:pPr indent="457200" algn="just"/>
            <a:r>
              <a:rPr lang="ru-RU" sz="2000" dirty="0">
                <a:effectLst/>
                <a:latin typeface="Times New Roman" panose="02020603050405020304" pitchFamily="18" charset="0"/>
                <a:ea typeface="Times New Roman" panose="02020603050405020304" pitchFamily="18" charset="0"/>
              </a:rPr>
              <a:t>- обучаемость сложной системы как формирование однотипных реакций на однотипные воздействия, ситуации и обстоятельства жизнедеятельности;</a:t>
            </a:r>
          </a:p>
          <a:p>
            <a:pPr marL="342900" indent="457200" algn="just">
              <a:buFontTx/>
              <a:buChar char="-"/>
            </a:pPr>
            <a:r>
              <a:rPr lang="ru-RU" sz="2000" dirty="0">
                <a:effectLst/>
                <a:latin typeface="Times New Roman" panose="02020603050405020304" pitchFamily="18" charset="0"/>
                <a:ea typeface="Times New Roman" panose="02020603050405020304" pitchFamily="18" charset="0"/>
              </a:rPr>
              <a:t>сложная система осуществляет опережающее отражение действительности (внешней среды).</a:t>
            </a:r>
          </a:p>
          <a:p>
            <a:pPr indent="457200" algn="just"/>
            <a:r>
              <a:rPr lang="ru-RU" sz="2000" b="1" i="1" dirty="0">
                <a:effectLst/>
                <a:latin typeface="Times New Roman" panose="02020603050405020304" pitchFamily="18" charset="0"/>
                <a:ea typeface="Times New Roman" panose="02020603050405020304" pitchFamily="18" charset="0"/>
              </a:rPr>
              <a:t>В-третьих</a:t>
            </a:r>
            <a:r>
              <a:rPr lang="ru-RU" sz="2000" dirty="0">
                <a:effectLst/>
                <a:latin typeface="Times New Roman" panose="02020603050405020304" pitchFamily="18" charset="0"/>
                <a:ea typeface="Times New Roman" panose="02020603050405020304" pitchFamily="18" charset="0"/>
              </a:rPr>
              <a:t>, при конкретизации причин, существенно влияющих на функционирование организационно-технических систем, среди которых:</a:t>
            </a:r>
          </a:p>
          <a:p>
            <a:pPr indent="457200" algn="just"/>
            <a:r>
              <a:rPr lang="ru-RU" sz="2000" dirty="0">
                <a:effectLst/>
                <a:latin typeface="Times New Roman" panose="02020603050405020304" pitchFamily="18" charset="0"/>
                <a:ea typeface="Times New Roman" panose="02020603050405020304" pitchFamily="18" charset="0"/>
              </a:rPr>
              <a:t>- конкретные условия эксплуатации (технологические среды) и изменяющиеся запросы потребителей (внешние среды); </a:t>
            </a:r>
          </a:p>
          <a:p>
            <a:pPr marL="179705" indent="457200" algn="just">
              <a:spcAft>
                <a:spcPts val="600"/>
              </a:spcAft>
            </a:pPr>
            <a:r>
              <a:rPr lang="ru-RU" sz="2000" dirty="0">
                <a:effectLst/>
                <a:latin typeface="Times New Roman" panose="02020603050405020304" pitchFamily="18" charset="0"/>
                <a:ea typeface="Times New Roman" panose="02020603050405020304" pitchFamily="18" charset="0"/>
              </a:rPr>
              <a:t>- сложности априорного определения и поведения человека и реакций среды для естественных обстоятельств функционирующей системы, а также трудности прогнозирования поведения и человека (как некоторой части интеллектуального объекта в системе) и реальной деятельности сложной системы в динамически меняющейся среде.</a:t>
            </a:r>
          </a:p>
          <a:p>
            <a:pPr marL="342900" indent="457200" algn="just">
              <a:buFontTx/>
              <a:buChar char="-"/>
            </a:pP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886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1A170767-7663-47A3-B8CD-7727E074596B}"/>
              </a:ext>
            </a:extLst>
          </p:cNvPr>
          <p:cNvSpPr txBox="1"/>
          <p:nvPr/>
        </p:nvSpPr>
        <p:spPr>
          <a:xfrm>
            <a:off x="81280" y="1305342"/>
            <a:ext cx="12019280" cy="3785652"/>
          </a:xfrm>
          <a:prstGeom prst="rect">
            <a:avLst/>
          </a:prstGeom>
          <a:noFill/>
        </p:spPr>
        <p:txBody>
          <a:bodyPr wrap="square">
            <a:spAutoFit/>
          </a:bodyPr>
          <a:lstStyle/>
          <a:p>
            <a:pPr indent="457200" algn="just"/>
            <a:r>
              <a:rPr lang="ru-RU" sz="2400" b="1" i="1" dirty="0">
                <a:effectLst/>
                <a:latin typeface="Times New Roman" panose="02020603050405020304" pitchFamily="18" charset="0"/>
                <a:ea typeface="Times New Roman" panose="02020603050405020304" pitchFamily="18" charset="0"/>
              </a:rPr>
              <a:t>В-четвёртых</a:t>
            </a:r>
            <a:r>
              <a:rPr lang="ru-RU" sz="2400" dirty="0">
                <a:effectLst/>
                <a:latin typeface="Times New Roman" panose="02020603050405020304" pitchFamily="18" charset="0"/>
                <a:ea typeface="Times New Roman" panose="02020603050405020304" pitchFamily="18" charset="0"/>
              </a:rPr>
              <a:t>, для оценки компонентов, которых должен касаться организуемый процесс регулирования деятельности сложной системы, исходя из идей реальности «системных квантов» жизнедеятельности и непрерывности функционирования, означающих существование такого интервала времени, в котором: </a:t>
            </a:r>
          </a:p>
          <a:p>
            <a:pPr marL="457200" indent="-457200" algn="just">
              <a:buAutoNum type="arabicParenR"/>
            </a:pPr>
            <a:r>
              <a:rPr lang="ru-RU" sz="2400" dirty="0">
                <a:effectLst/>
                <a:latin typeface="Times New Roman" panose="02020603050405020304" pitchFamily="18" charset="0"/>
                <a:ea typeface="Times New Roman" panose="02020603050405020304" pitchFamily="18" charset="0"/>
              </a:rPr>
              <a:t>целевая функция системы остаётся в рамках допустимых изменений, </a:t>
            </a:r>
          </a:p>
          <a:p>
            <a:pPr marL="457200" indent="-457200" algn="just">
              <a:buAutoNum type="arabicParenR"/>
            </a:pPr>
            <a:r>
              <a:rPr lang="ru-RU" sz="2400" dirty="0">
                <a:effectLst/>
                <a:latin typeface="Times New Roman" panose="02020603050405020304" pitchFamily="18" charset="0"/>
                <a:ea typeface="Times New Roman" panose="02020603050405020304" pitchFamily="18" charset="0"/>
              </a:rPr>
              <a:t>в течение которого эти изменения целевой функции или свойств, качеств или особенностей системы могут быть зафиксированы (измерены, сохранены), </a:t>
            </a:r>
          </a:p>
          <a:p>
            <a:pPr marL="457200" indent="-457200" algn="just">
              <a:buAutoNum type="arabicParenR"/>
            </a:pPr>
            <a:r>
              <a:rPr lang="ru-RU" sz="2400" dirty="0">
                <a:effectLst/>
                <a:latin typeface="Times New Roman" panose="02020603050405020304" pitchFamily="18" charset="0"/>
                <a:ea typeface="Times New Roman" panose="02020603050405020304" pitchFamily="18" charset="0"/>
              </a:rPr>
              <a:t>в течение которого возможно прогнозирование качества функционирования системы, </a:t>
            </a:r>
          </a:p>
          <a:p>
            <a:pPr marL="457200" indent="-457200" algn="just">
              <a:buAutoNum type="arabicParenR"/>
            </a:pPr>
            <a:r>
              <a:rPr lang="ru-RU" sz="2400" dirty="0">
                <a:effectLst/>
                <a:latin typeface="Times New Roman" panose="02020603050405020304" pitchFamily="18" charset="0"/>
                <a:ea typeface="Times New Roman" panose="02020603050405020304" pitchFamily="18" charset="0"/>
              </a:rPr>
              <a:t>в течение которого возможно осуществление комплекса мероприятий, направленного на предотвращение негативного функционирования или его последствий</a:t>
            </a:r>
            <a:endParaRPr lang="ru-RU" sz="2400" dirty="0"/>
          </a:p>
        </p:txBody>
      </p:sp>
    </p:spTree>
    <p:extLst>
      <p:ext uri="{BB962C8B-B14F-4D97-AF65-F5344CB8AC3E}">
        <p14:creationId xmlns:p14="http://schemas.microsoft.com/office/powerpoint/2010/main" val="2552213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951EC9D-FC5E-4CC5-9AC2-0A7438387F77}"/>
              </a:ext>
            </a:extLst>
          </p:cNvPr>
          <p:cNvSpPr txBox="1"/>
          <p:nvPr/>
        </p:nvSpPr>
        <p:spPr>
          <a:xfrm>
            <a:off x="142240" y="1239520"/>
            <a:ext cx="11765280" cy="4193712"/>
          </a:xfrm>
          <a:prstGeom prst="rect">
            <a:avLst/>
          </a:prstGeom>
          <a:noFill/>
        </p:spPr>
        <p:txBody>
          <a:bodyPr wrap="square">
            <a:spAutoFit/>
          </a:bodyPr>
          <a:lstStyle/>
          <a:p>
            <a:pPr marL="179705" indent="450215" algn="just">
              <a:lnSpc>
                <a:spcPct val="200000"/>
              </a:lnSpc>
              <a:spcAft>
                <a:spcPts val="600"/>
              </a:spcAft>
            </a:pPr>
            <a:r>
              <a:rPr lang="ru-RU" sz="1800" dirty="0">
                <a:effectLst/>
                <a:latin typeface="Times New Roman" panose="02020603050405020304" pitchFamily="18" charset="0"/>
                <a:ea typeface="Times New Roman" panose="02020603050405020304" pitchFamily="18" charset="0"/>
              </a:rPr>
              <a:t>При этом подчёркнута непременность регулирования:</a:t>
            </a:r>
          </a:p>
          <a:p>
            <a:pPr marL="179705" indent="450215" algn="just">
              <a:lnSpc>
                <a:spcPct val="200000"/>
              </a:lnSpc>
              <a:spcAft>
                <a:spcPts val="600"/>
              </a:spcAft>
            </a:pPr>
            <a:r>
              <a:rPr lang="ru-RU" sz="1800" dirty="0">
                <a:effectLst/>
                <a:latin typeface="Times New Roman" panose="02020603050405020304" pitchFamily="18" charset="0"/>
                <a:ea typeface="Times New Roman" panose="02020603050405020304" pitchFamily="18" charset="0"/>
              </a:rPr>
              <a:t>1) элементарных структурных единиц и структурных композиций сложной системы с её и инженерными объектами, контроль за которыми способствует и обеспечивает требуемое функционирование системы,</a:t>
            </a:r>
          </a:p>
          <a:p>
            <a:pPr marL="179705" indent="450215" algn="just">
              <a:lnSpc>
                <a:spcPct val="200000"/>
              </a:lnSpc>
              <a:spcAft>
                <a:spcPts val="600"/>
              </a:spcAft>
            </a:pPr>
            <a:r>
              <a:rPr lang="ru-RU" sz="1800" dirty="0">
                <a:effectLst/>
                <a:latin typeface="Times New Roman" panose="02020603050405020304" pitchFamily="18" charset="0"/>
                <a:ea typeface="Times New Roman" panose="02020603050405020304" pitchFamily="18" charset="0"/>
              </a:rPr>
              <a:t>2) человека или коллективов, участвующих в работе системы, то есть интеллектуальных объектов системы, </a:t>
            </a:r>
          </a:p>
          <a:p>
            <a:pPr marL="179705" indent="450215" algn="just">
              <a:lnSpc>
                <a:spcPct val="200000"/>
              </a:lnSpc>
              <a:spcAft>
                <a:spcPts val="600"/>
              </a:spcAft>
            </a:pPr>
            <a:r>
              <a:rPr lang="ru-RU" sz="1800" dirty="0">
                <a:effectLst/>
                <a:latin typeface="Times New Roman" panose="02020603050405020304" pitchFamily="18" charset="0"/>
                <a:ea typeface="Times New Roman" panose="02020603050405020304" pitchFamily="18" charset="0"/>
              </a:rPr>
              <a:t>3) той части среды, в которой это функционирование протекает и которая, по существу, является неотъемлемой частью сложной системы, </a:t>
            </a:r>
          </a:p>
          <a:p>
            <a:pPr marL="179705" indent="450215" algn="just">
              <a:lnSpc>
                <a:spcPct val="200000"/>
              </a:lnSpc>
              <a:spcAft>
                <a:spcPts val="600"/>
              </a:spcAft>
            </a:pPr>
            <a:r>
              <a:rPr lang="ru-RU" sz="1800" dirty="0">
                <a:effectLst/>
                <a:latin typeface="Times New Roman" panose="02020603050405020304" pitchFamily="18" charset="0"/>
                <a:ea typeface="Times New Roman" panose="02020603050405020304" pitchFamily="18" charset="0"/>
              </a:rPr>
              <a:t>4) структуры сложной системы, определяющей целостность и развитие конгломерата «система-среда».</a:t>
            </a:r>
          </a:p>
        </p:txBody>
      </p:sp>
    </p:spTree>
    <p:extLst>
      <p:ext uri="{BB962C8B-B14F-4D97-AF65-F5344CB8AC3E}">
        <p14:creationId xmlns:p14="http://schemas.microsoft.com/office/powerpoint/2010/main" val="1260819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82AC0A4F-BD2D-4D29-8A11-AB22B28E5B47}"/>
              </a:ext>
            </a:extLst>
          </p:cNvPr>
          <p:cNvSpPr txBox="1"/>
          <p:nvPr/>
        </p:nvSpPr>
        <p:spPr>
          <a:xfrm>
            <a:off x="152400" y="1422399"/>
            <a:ext cx="11897360" cy="4708981"/>
          </a:xfrm>
          <a:prstGeom prst="rect">
            <a:avLst/>
          </a:prstGeom>
          <a:noFill/>
        </p:spPr>
        <p:txBody>
          <a:bodyPr wrap="square">
            <a:spAutoFit/>
          </a:bodyPr>
          <a:lstStyle/>
          <a:p>
            <a:pPr indent="450215" algn="just"/>
            <a:r>
              <a:rPr lang="ru-RU" sz="2000" b="1" i="1" dirty="0">
                <a:effectLst/>
                <a:latin typeface="Times New Roman" panose="02020603050405020304" pitchFamily="18" charset="0"/>
                <a:ea typeface="Times New Roman" panose="02020603050405020304" pitchFamily="18" charset="0"/>
              </a:rPr>
              <a:t>В-пятых</a:t>
            </a:r>
            <a:r>
              <a:rPr lang="ru-RU" sz="2000" dirty="0">
                <a:effectLst/>
                <a:latin typeface="Times New Roman" panose="02020603050405020304" pitchFamily="18" charset="0"/>
                <a:ea typeface="Times New Roman" panose="02020603050405020304" pitchFamily="18" charset="0"/>
              </a:rPr>
              <a:t>, при формулировании возможностей ЛПР, обусловленных:</a:t>
            </a:r>
          </a:p>
          <a:p>
            <a:pPr indent="450215" algn="just"/>
            <a:r>
              <a:rPr lang="ru-RU" sz="2000" dirty="0">
                <a:effectLst/>
                <a:latin typeface="Times New Roman" panose="02020603050405020304" pitchFamily="18" charset="0"/>
                <a:ea typeface="Times New Roman" panose="02020603050405020304" pitchFamily="18" charset="0"/>
              </a:rPr>
              <a:t>1) творческой составляющей ЛПР, выраженной, в основном, его </a:t>
            </a:r>
            <a:r>
              <a:rPr lang="ru-RU" sz="2000" i="1" dirty="0">
                <a:effectLst/>
                <a:latin typeface="Times New Roman" panose="02020603050405020304" pitchFamily="18" charset="0"/>
                <a:ea typeface="Times New Roman" panose="02020603050405020304" pitchFamily="18" charset="0"/>
              </a:rPr>
              <a:t>знаниями и умением</a:t>
            </a:r>
            <a:r>
              <a:rPr lang="ru-RU" sz="2000" dirty="0">
                <a:effectLst/>
                <a:latin typeface="Times New Roman" panose="02020603050405020304" pitchFamily="18" charset="0"/>
                <a:ea typeface="Times New Roman" panose="02020603050405020304" pitchFamily="18" charset="0"/>
              </a:rPr>
              <a:t>,</a:t>
            </a:r>
          </a:p>
          <a:p>
            <a:pPr indent="450215" algn="just"/>
            <a:r>
              <a:rPr lang="ru-RU" sz="2000" dirty="0">
                <a:effectLst/>
                <a:latin typeface="Times New Roman" panose="02020603050405020304" pitchFamily="18" charset="0"/>
                <a:ea typeface="Times New Roman" panose="02020603050405020304" pitchFamily="18" charset="0"/>
              </a:rPr>
              <a:t>2) исполнительской составляющей ЛПР, представленной, в основном, его </a:t>
            </a:r>
            <a:r>
              <a:rPr lang="ru-RU" sz="2000" i="1" dirty="0">
                <a:effectLst/>
                <a:latin typeface="Times New Roman" panose="02020603050405020304" pitchFamily="18" charset="0"/>
                <a:ea typeface="Times New Roman" panose="02020603050405020304" pitchFamily="18" charset="0"/>
              </a:rPr>
              <a:t>умением и волей</a:t>
            </a:r>
            <a:r>
              <a:rPr lang="ru-RU" sz="2000" dirty="0">
                <a:effectLst/>
                <a:latin typeface="Times New Roman" panose="02020603050405020304" pitchFamily="18" charset="0"/>
                <a:ea typeface="Times New Roman" panose="02020603050405020304" pitchFamily="18" charset="0"/>
              </a:rPr>
              <a:t>,</a:t>
            </a:r>
          </a:p>
          <a:p>
            <a:pPr indent="450215" algn="just"/>
            <a:r>
              <a:rPr lang="ru-RU" sz="2000" dirty="0">
                <a:effectLst/>
                <a:latin typeface="Times New Roman" panose="02020603050405020304" pitchFamily="18" charset="0"/>
                <a:ea typeface="Times New Roman" panose="02020603050405020304" pitchFamily="18" charset="0"/>
              </a:rPr>
              <a:t>3) социальной (системной, структурной) составляющей ЛПР, выраженной степенью ответственности и возложенными на ЛПР управленческими (в том числе, властными) полномочиями.</a:t>
            </a:r>
          </a:p>
          <a:p>
            <a:pPr indent="450215" algn="just"/>
            <a:r>
              <a:rPr lang="ru-RU" sz="2000" dirty="0">
                <a:effectLst/>
                <a:latin typeface="Times New Roman" panose="02020603050405020304" pitchFamily="18" charset="0"/>
                <a:ea typeface="Times New Roman" panose="02020603050405020304" pitchFamily="18" charset="0"/>
              </a:rPr>
              <a:t>Безусловно, </a:t>
            </a:r>
            <a:r>
              <a:rPr lang="ru-RU" sz="2000" i="1" dirty="0">
                <a:effectLst/>
                <a:latin typeface="Times New Roman" panose="02020603050405020304" pitchFamily="18" charset="0"/>
                <a:ea typeface="Times New Roman" panose="02020603050405020304" pitchFamily="18" charset="0"/>
              </a:rPr>
              <a:t>знания и умения </a:t>
            </a:r>
            <a:r>
              <a:rPr lang="ru-RU" sz="2000" dirty="0">
                <a:effectLst/>
                <a:latin typeface="Times New Roman" panose="02020603050405020304" pitchFamily="18" charset="0"/>
                <a:ea typeface="Times New Roman" panose="02020603050405020304" pitchFamily="18" charset="0"/>
              </a:rPr>
              <a:t>ЛПР – это прежде всего те знания и умения, которые требуются для того вида деятельности, который воплощается в </a:t>
            </a:r>
            <a:r>
              <a:rPr lang="ru-RU" sz="2000" i="1" dirty="0">
                <a:effectLst/>
                <a:latin typeface="Times New Roman" panose="02020603050405020304" pitchFamily="18" charset="0"/>
                <a:ea typeface="Times New Roman" panose="02020603050405020304" pitchFamily="18" charset="0"/>
              </a:rPr>
              <a:t>функционировании конкретной сложной системы в конкретной обстановке</a:t>
            </a:r>
            <a:r>
              <a:rPr lang="ru-RU" sz="2000" dirty="0">
                <a:effectLst/>
                <a:latin typeface="Times New Roman" panose="02020603050405020304" pitchFamily="18" charset="0"/>
                <a:ea typeface="Times New Roman" panose="02020603050405020304" pitchFamily="18" charset="0"/>
              </a:rPr>
              <a:t>. </a:t>
            </a:r>
          </a:p>
          <a:p>
            <a:pPr indent="450215" algn="just"/>
            <a:r>
              <a:rPr lang="ru-RU" sz="2000" dirty="0">
                <a:effectLst/>
                <a:latin typeface="Times New Roman" panose="02020603050405020304" pitchFamily="18" charset="0"/>
                <a:ea typeface="Times New Roman" panose="02020603050405020304" pitchFamily="18" charset="0"/>
              </a:rPr>
              <a:t>Несомненно, </a:t>
            </a:r>
            <a:r>
              <a:rPr lang="ru-RU" sz="2000" i="1" dirty="0">
                <a:effectLst/>
                <a:latin typeface="Times New Roman" panose="02020603050405020304" pitchFamily="18" charset="0"/>
                <a:ea typeface="Times New Roman" panose="02020603050405020304" pitchFamily="18" charset="0"/>
              </a:rPr>
              <a:t>степень ответственности</a:t>
            </a:r>
            <a:r>
              <a:rPr lang="ru-RU" sz="2000" dirty="0">
                <a:effectLst/>
                <a:latin typeface="Times New Roman" panose="02020603050405020304" pitchFamily="18" charset="0"/>
                <a:ea typeface="Times New Roman" panose="02020603050405020304" pitchFamily="18" charset="0"/>
              </a:rPr>
              <a:t> определяется нравственными (общечеловеческими), моральными (классовыми) и профессиональными критериями оценки побуждающих мотивов, формулируемых намерений, использованных средств достижения целей и т.п. </a:t>
            </a:r>
          </a:p>
          <a:p>
            <a:pPr indent="450215" algn="just"/>
            <a:r>
              <a:rPr lang="ru-RU" sz="2000" dirty="0">
                <a:effectLst/>
                <a:latin typeface="Times New Roman" panose="02020603050405020304" pitchFamily="18" charset="0"/>
                <a:ea typeface="Times New Roman" panose="02020603050405020304" pitchFamily="18" charset="0"/>
              </a:rPr>
              <a:t>При этом управленческие  полномочия возлагаются на ЛПР конкретной организационной структурой (сложной системы) в границах конкретной </a:t>
            </a:r>
            <a:r>
              <a:rPr lang="ru-RU" sz="2000" i="1" dirty="0">
                <a:effectLst/>
                <a:latin typeface="Times New Roman" panose="02020603050405020304" pitchFamily="18" charset="0"/>
                <a:ea typeface="Times New Roman" panose="02020603050405020304" pitchFamily="18" charset="0"/>
              </a:rPr>
              <a:t>среды обитания</a:t>
            </a:r>
            <a:r>
              <a:rPr lang="ru-RU" sz="2000" dirty="0">
                <a:effectLst/>
                <a:latin typeface="Times New Roman" panose="02020603050405020304" pitchFamily="18" charset="0"/>
                <a:ea typeface="Times New Roman" panose="02020603050405020304" pitchFamily="18" charset="0"/>
              </a:rPr>
              <a:t> как той части пространства окружающего (ЛПР) мира, в которой он стремится или вынужден существовать, осуществляя определенные виды деятельности [см. лекцию 5].</a:t>
            </a:r>
          </a:p>
        </p:txBody>
      </p:sp>
    </p:spTree>
    <p:extLst>
      <p:ext uri="{BB962C8B-B14F-4D97-AF65-F5344CB8AC3E}">
        <p14:creationId xmlns:p14="http://schemas.microsoft.com/office/powerpoint/2010/main" val="409354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A4D497B8-3A6C-4B0C-ABE9-9AFC66868284}"/>
              </a:ext>
            </a:extLst>
          </p:cNvPr>
          <p:cNvSpPr txBox="1"/>
          <p:nvPr/>
        </p:nvSpPr>
        <p:spPr>
          <a:xfrm>
            <a:off x="152400" y="1371601"/>
            <a:ext cx="11805920" cy="5386090"/>
          </a:xfrm>
          <a:prstGeom prst="rect">
            <a:avLst/>
          </a:prstGeom>
          <a:noFill/>
        </p:spPr>
        <p:txBody>
          <a:bodyPr wrap="square">
            <a:spAutoFit/>
          </a:bodyPr>
          <a:lstStyle/>
          <a:p>
            <a:pPr indent="450215" algn="ctr"/>
            <a:r>
              <a:rPr lang="ru-RU" sz="2400" b="1" i="1" dirty="0">
                <a:effectLst/>
                <a:latin typeface="Times New Roman" panose="02020603050405020304" pitchFamily="18" charset="0"/>
                <a:ea typeface="Times New Roman" panose="02020603050405020304" pitchFamily="18" charset="0"/>
              </a:rPr>
              <a:t>Классификация по характеру функционирования управляющих систем</a:t>
            </a:r>
            <a:endParaRPr lang="ru-RU" sz="2000" b="1" i="1" dirty="0">
              <a:latin typeface="Times New Roman" panose="02020603050405020304" pitchFamily="18" charset="0"/>
              <a:ea typeface="Times New Roman" panose="02020603050405020304" pitchFamily="18" charset="0"/>
            </a:endParaRPr>
          </a:p>
          <a:p>
            <a:pPr indent="450215" algn="ctr"/>
            <a:endParaRPr lang="ru-RU" sz="2000" i="1" dirty="0">
              <a:effectLst/>
              <a:latin typeface="Times New Roman" panose="02020603050405020304" pitchFamily="18" charset="0"/>
              <a:ea typeface="Times New Roman" panose="02020603050405020304" pitchFamily="18" charset="0"/>
            </a:endParaRPr>
          </a:p>
          <a:p>
            <a:pPr indent="450215" algn="just"/>
            <a:r>
              <a:rPr lang="ru-RU" sz="2000"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Характер функционирования связывается с целями и критериями задачи управления. Возможно использование нескольких видов такой связи. Исследовано непосредственное отражение критерия в характер функционирования. Оно привело к выделению классов: </a:t>
            </a:r>
          </a:p>
          <a:p>
            <a:pPr indent="450215" algn="just"/>
            <a:r>
              <a:rPr lang="ru-RU" sz="2000" dirty="0">
                <a:effectLst/>
                <a:latin typeface="Times New Roman" panose="02020603050405020304" pitchFamily="18" charset="0"/>
                <a:ea typeface="Times New Roman" panose="02020603050405020304" pitchFamily="18" charset="0"/>
              </a:rPr>
              <a:t>1. Системы авторегулирования. В них формируются воздействия для поддержания определенных уровней некоторых целевых параметров. </a:t>
            </a:r>
          </a:p>
          <a:p>
            <a:pPr indent="450215" algn="just"/>
            <a:r>
              <a:rPr lang="ru-RU" sz="2000" dirty="0">
                <a:effectLst/>
                <a:latin typeface="Times New Roman" panose="02020603050405020304" pitchFamily="18" charset="0"/>
                <a:ea typeface="Times New Roman" panose="02020603050405020304" pitchFamily="18" charset="0"/>
              </a:rPr>
              <a:t>2. Оптимальные и экстремальные системы. Они предназначены для поиска и поддержания оптимального управляющего воздействия, гарантирующего функционирование объекта управления при экстремальном значении критерия. </a:t>
            </a:r>
          </a:p>
          <a:p>
            <a:pPr indent="450215" algn="just"/>
            <a:r>
              <a:rPr lang="ru-RU" sz="2000" dirty="0">
                <a:effectLst/>
                <a:latin typeface="Times New Roman" panose="02020603050405020304" pitchFamily="18" charset="0"/>
                <a:ea typeface="Times New Roman" panose="02020603050405020304" pitchFamily="18" charset="0"/>
              </a:rPr>
              <a:t>3. Адаптивные системы. Они осуществляют управление при недостаточно точном описании объекта управления, не конкретизированном критерии или критерии, имеющем вид функциональной зависимости.</a:t>
            </a:r>
          </a:p>
          <a:p>
            <a:pPr indent="450215" algn="just"/>
            <a:r>
              <a:rPr lang="ru-RU" sz="2000" dirty="0">
                <a:effectLst/>
                <a:latin typeface="Times New Roman" panose="02020603050405020304" pitchFamily="18" charset="0"/>
                <a:ea typeface="Times New Roman" panose="02020603050405020304" pitchFamily="18" charset="0"/>
              </a:rPr>
              <a:t>Эта классификация показывает зависимость задач управления от более общих задач функционирования объектов (систем). Формально эта зависимость отчетливо представляется в виде связи и взаимообусловленности постановки задачи и метода решения. В плане моделирования нагрузка ложится на построение языковых форм (лингвистических конструкций и функциональных зависимостей), адекватных описаниям процессов функционирования объекта. </a:t>
            </a:r>
          </a:p>
        </p:txBody>
      </p:sp>
    </p:spTree>
    <p:extLst>
      <p:ext uri="{BB962C8B-B14F-4D97-AF65-F5344CB8AC3E}">
        <p14:creationId xmlns:p14="http://schemas.microsoft.com/office/powerpoint/2010/main" val="2754185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4AD541E-2592-417A-806F-1B1B2F80292F}"/>
              </a:ext>
            </a:extLst>
          </p:cNvPr>
          <p:cNvSpPr txBox="1"/>
          <p:nvPr/>
        </p:nvSpPr>
        <p:spPr>
          <a:xfrm>
            <a:off x="121920" y="1154894"/>
            <a:ext cx="11846560" cy="4401205"/>
          </a:xfrm>
          <a:prstGeom prst="rect">
            <a:avLst/>
          </a:prstGeom>
          <a:noFill/>
        </p:spPr>
        <p:txBody>
          <a:bodyPr wrap="square">
            <a:spAutoFit/>
          </a:bodyPr>
          <a:lstStyle/>
          <a:p>
            <a:pPr indent="450215" algn="just"/>
            <a:r>
              <a:rPr lang="ru-RU" sz="2000" b="1" i="1" dirty="0">
                <a:effectLst/>
                <a:latin typeface="Times New Roman" panose="02020603050405020304" pitchFamily="18" charset="0"/>
                <a:ea typeface="Times New Roman" panose="02020603050405020304" pitchFamily="18" charset="0"/>
              </a:rPr>
              <a:t>В-шестых</a:t>
            </a:r>
            <a:r>
              <a:rPr lang="ru-RU" sz="2000" dirty="0">
                <a:effectLst/>
                <a:latin typeface="Times New Roman" panose="02020603050405020304" pitchFamily="18" charset="0"/>
                <a:ea typeface="Times New Roman" panose="02020603050405020304" pitchFamily="18" charset="0"/>
              </a:rPr>
              <a:t>, при определении партнёров сложного объекта: собственно сложный объект, его система управления как всё то, что обеспечивает его требуемое функционирование, и внешняя среда, в которой и с которой взаимодействуют и объект и система управления.</a:t>
            </a:r>
          </a:p>
          <a:p>
            <a:pPr indent="450215" algn="just"/>
            <a:r>
              <a:rPr lang="ru-RU" sz="2000" dirty="0">
                <a:effectLst/>
                <a:latin typeface="Times New Roman" panose="02020603050405020304" pitchFamily="18" charset="0"/>
                <a:ea typeface="Times New Roman" panose="02020603050405020304" pitchFamily="18" charset="0"/>
              </a:rPr>
              <a:t> </a:t>
            </a:r>
          </a:p>
          <a:p>
            <a:pPr indent="450215" algn="just"/>
            <a:r>
              <a:rPr lang="ru-RU" sz="2000" b="1" i="1" dirty="0">
                <a:effectLst/>
                <a:latin typeface="Times New Roman" panose="02020603050405020304" pitchFamily="18" charset="0"/>
                <a:ea typeface="Times New Roman" panose="02020603050405020304" pitchFamily="18" charset="0"/>
              </a:rPr>
              <a:t>В-седьмых</a:t>
            </a:r>
            <a:r>
              <a:rPr lang="ru-RU" sz="2000" dirty="0">
                <a:effectLst/>
                <a:latin typeface="Times New Roman" panose="02020603050405020304" pitchFamily="18" charset="0"/>
                <a:ea typeface="Times New Roman" panose="02020603050405020304" pitchFamily="18" charset="0"/>
              </a:rPr>
              <a:t>, при формулировании существа взаимодействия объекта и среды, основываясь на положении о том, что конфликт между локально организованными объектами и средой неизбежен, что именно </a:t>
            </a:r>
            <a:r>
              <a:rPr lang="ru-RU" sz="2000" i="1" dirty="0">
                <a:effectLst/>
                <a:latin typeface="Times New Roman" panose="02020603050405020304" pitchFamily="18" charset="0"/>
                <a:ea typeface="Times New Roman" panose="02020603050405020304" pitchFamily="18" charset="0"/>
              </a:rPr>
              <a:t>конфликт - основа стратегий взаимодействия объекта и среды</a:t>
            </a:r>
            <a:r>
              <a:rPr lang="ru-RU" sz="2000" dirty="0">
                <a:effectLst/>
                <a:latin typeface="Times New Roman" panose="02020603050405020304" pitchFamily="18" charset="0"/>
                <a:ea typeface="Times New Roman" panose="02020603050405020304" pitchFamily="18" charset="0"/>
              </a:rPr>
              <a:t>. Он заставляет среду искать варианты воздействий на объект для достижения своих целей от </a:t>
            </a:r>
            <a:r>
              <a:rPr lang="ru-RU" sz="2000" i="1" dirty="0">
                <a:effectLst/>
                <a:latin typeface="Times New Roman" panose="02020603050405020304" pitchFamily="18" charset="0"/>
                <a:ea typeface="Times New Roman" panose="02020603050405020304" pitchFamily="18" charset="0"/>
              </a:rPr>
              <a:t>ликвидации объекта</a:t>
            </a:r>
            <a:r>
              <a:rPr lang="ru-RU" sz="2000" dirty="0">
                <a:effectLst/>
                <a:latin typeface="Times New Roman" panose="02020603050405020304" pitchFamily="18" charset="0"/>
                <a:ea typeface="Times New Roman" panose="02020603050405020304" pitchFamily="18" charset="0"/>
              </a:rPr>
              <a:t> до </a:t>
            </a:r>
            <a:r>
              <a:rPr lang="ru-RU" sz="2000" i="1" dirty="0">
                <a:effectLst/>
                <a:latin typeface="Times New Roman" panose="02020603050405020304" pitchFamily="18" charset="0"/>
                <a:ea typeface="Times New Roman" panose="02020603050405020304" pitchFamily="18" charset="0"/>
              </a:rPr>
              <a:t>определенного использования объекта</a:t>
            </a:r>
            <a:r>
              <a:rPr lang="ru-RU" sz="2000" dirty="0">
                <a:effectLst/>
                <a:latin typeface="Times New Roman" panose="02020603050405020304" pitchFamily="18" charset="0"/>
                <a:ea typeface="Times New Roman" panose="02020603050405020304" pitchFamily="18" charset="0"/>
              </a:rPr>
              <a:t> (как его прогрессивного развития). </a:t>
            </a:r>
          </a:p>
          <a:p>
            <a:pPr indent="450215" algn="just"/>
            <a:r>
              <a:rPr lang="ru-RU" sz="2000" dirty="0">
                <a:effectLst/>
                <a:latin typeface="Times New Roman" panose="02020603050405020304" pitchFamily="18" charset="0"/>
                <a:ea typeface="Times New Roman" panose="02020603050405020304" pitchFamily="18" charset="0"/>
              </a:rPr>
              <a:t>При </a:t>
            </a:r>
            <a:r>
              <a:rPr lang="ru-RU" sz="2000" i="1" dirty="0">
                <a:effectLst/>
                <a:latin typeface="Times New Roman" panose="02020603050405020304" pitchFamily="18" charset="0"/>
                <a:ea typeface="Times New Roman" panose="02020603050405020304" pitchFamily="18" charset="0"/>
              </a:rPr>
              <a:t>не правильном </a:t>
            </a:r>
            <a:r>
              <a:rPr lang="ru-RU" sz="2000" dirty="0">
                <a:effectLst/>
                <a:latin typeface="Times New Roman" panose="02020603050405020304" pitchFamily="18" charset="0"/>
                <a:ea typeface="Times New Roman" panose="02020603050405020304" pitchFamily="18" charset="0"/>
              </a:rPr>
              <a:t>(</a:t>
            </a:r>
            <a:r>
              <a:rPr lang="ru-RU" sz="2000" i="1" dirty="0">
                <a:effectLst/>
                <a:latin typeface="Times New Roman" panose="02020603050405020304" pitchFamily="18" charset="0"/>
                <a:ea typeface="Times New Roman" panose="02020603050405020304" pitchFamily="18" charset="0"/>
              </a:rPr>
              <a:t>не реальном</a:t>
            </a:r>
            <a:r>
              <a:rPr lang="ru-RU" sz="2000" dirty="0">
                <a:effectLst/>
                <a:latin typeface="Times New Roman" panose="02020603050405020304" pitchFamily="18" charset="0"/>
                <a:ea typeface="Times New Roman" panose="02020603050405020304" pitchFamily="18" charset="0"/>
              </a:rPr>
              <a:t>, не естественном) </a:t>
            </a:r>
            <a:r>
              <a:rPr lang="ru-RU" sz="2000" i="1" dirty="0">
                <a:effectLst/>
                <a:latin typeface="Times New Roman" panose="02020603050405020304" pitchFamily="18" charset="0"/>
                <a:ea typeface="Times New Roman" panose="02020603050405020304" pitchFamily="18" charset="0"/>
              </a:rPr>
              <a:t>понимании</a:t>
            </a:r>
            <a:r>
              <a:rPr lang="ru-RU" sz="2000" dirty="0">
                <a:effectLst/>
                <a:latin typeface="Times New Roman" panose="02020603050405020304" pitchFamily="18" charset="0"/>
                <a:ea typeface="Times New Roman" panose="02020603050405020304" pitchFamily="18" charset="0"/>
              </a:rPr>
              <a:t> объектом критериев качества, предоставляемых ему средой, его </a:t>
            </a:r>
            <a:r>
              <a:rPr lang="ru-RU" sz="2000" i="1" dirty="0">
                <a:effectLst/>
                <a:latin typeface="Times New Roman" panose="02020603050405020304" pitchFamily="18" charset="0"/>
                <a:ea typeface="Times New Roman" panose="02020603050405020304" pitchFamily="18" charset="0"/>
              </a:rPr>
              <a:t>жизнедеятельность</a:t>
            </a:r>
            <a:r>
              <a:rPr lang="ru-RU" sz="2000" dirty="0">
                <a:effectLst/>
                <a:latin typeface="Times New Roman" panose="02020603050405020304" pitchFamily="18" charset="0"/>
                <a:ea typeface="Times New Roman" panose="02020603050405020304" pitchFamily="18" charset="0"/>
              </a:rPr>
              <a:t> в среде обречена по ряду объективных причин: </a:t>
            </a:r>
          </a:p>
          <a:p>
            <a:pPr indent="450215" algn="just"/>
            <a:r>
              <a:rPr lang="ru-RU" sz="2000" dirty="0">
                <a:effectLst/>
                <a:latin typeface="Times New Roman" panose="02020603050405020304" pitchFamily="18" charset="0"/>
                <a:ea typeface="Times New Roman" panose="02020603050405020304" pitchFamily="18" charset="0"/>
              </a:rPr>
              <a:t>- отсутствия близости к адекватности взаимных реакций,</a:t>
            </a:r>
          </a:p>
          <a:p>
            <a:pPr indent="450215" algn="just"/>
            <a:r>
              <a:rPr lang="ru-RU" sz="2000" dirty="0">
                <a:effectLst/>
                <a:latin typeface="Times New Roman" panose="02020603050405020304" pitchFamily="18" charset="0"/>
                <a:ea typeface="Times New Roman" panose="02020603050405020304" pitchFamily="18" charset="0"/>
              </a:rPr>
              <a:t>- невозможности организации процессов взаимного приспособления,</a:t>
            </a:r>
          </a:p>
          <a:p>
            <a:pPr indent="450215" algn="just"/>
            <a:r>
              <a:rPr lang="ru-RU" sz="2000" dirty="0">
                <a:effectLst/>
                <a:latin typeface="Times New Roman" panose="02020603050405020304" pitchFamily="18" charset="0"/>
                <a:ea typeface="Times New Roman" panose="02020603050405020304" pitchFamily="18" charset="0"/>
              </a:rPr>
              <a:t>- не достижимости совместимости с не прогнозируемой средой.</a:t>
            </a:r>
          </a:p>
        </p:txBody>
      </p:sp>
    </p:spTree>
    <p:extLst>
      <p:ext uri="{BB962C8B-B14F-4D97-AF65-F5344CB8AC3E}">
        <p14:creationId xmlns:p14="http://schemas.microsoft.com/office/powerpoint/2010/main" val="1049451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C814129-5733-4E11-A53E-4314E6E828E2}"/>
              </a:ext>
            </a:extLst>
          </p:cNvPr>
          <p:cNvSpPr txBox="1"/>
          <p:nvPr/>
        </p:nvSpPr>
        <p:spPr>
          <a:xfrm>
            <a:off x="91440" y="1239520"/>
            <a:ext cx="11887200" cy="5632311"/>
          </a:xfrm>
          <a:prstGeom prst="rect">
            <a:avLst/>
          </a:prstGeom>
          <a:noFill/>
        </p:spPr>
        <p:txBody>
          <a:bodyPr wrap="square">
            <a:spAutoFit/>
          </a:bodyPr>
          <a:lstStyle/>
          <a:p>
            <a:pPr indent="450215" algn="just"/>
            <a:r>
              <a:rPr lang="ru-RU" sz="1900" b="1" i="1" dirty="0">
                <a:effectLst/>
                <a:latin typeface="Times New Roman" panose="02020603050405020304" pitchFamily="18" charset="0"/>
                <a:ea typeface="Times New Roman" panose="02020603050405020304" pitchFamily="18" charset="0"/>
              </a:rPr>
              <a:t>Сложная (проблемная, конфликтная) ситуация – это такое положение, при котором разрушаются взаимообусловленные, априорно установленные, априорно ожидаемые, (априорно) возможные, словом, привычные (заранее или на текущий момент) для системы (и человека в ней) связи и отношения между объектом (сложной системой) и его локально-организованной средой. </a:t>
            </a:r>
            <a:endParaRPr lang="ru-RU" sz="1900" dirty="0">
              <a:effectLst/>
              <a:latin typeface="Times New Roman" panose="02020603050405020304" pitchFamily="18" charset="0"/>
              <a:ea typeface="Times New Roman" panose="02020603050405020304" pitchFamily="18" charset="0"/>
            </a:endParaRPr>
          </a:p>
          <a:p>
            <a:pPr indent="450215" algn="just"/>
            <a:r>
              <a:rPr lang="ru-RU" sz="1900" b="1" i="1" dirty="0">
                <a:effectLst/>
                <a:latin typeface="Times New Roman" panose="02020603050405020304" pitchFamily="18" charset="0"/>
                <a:ea typeface="Times New Roman" panose="02020603050405020304" pitchFamily="18" charset="0"/>
              </a:rPr>
              <a:t>В-восьмых</a:t>
            </a:r>
            <a:r>
              <a:rPr lang="ru-RU" sz="1900" dirty="0">
                <a:effectLst/>
                <a:latin typeface="Times New Roman" panose="02020603050405020304" pitchFamily="18" charset="0"/>
                <a:ea typeface="Times New Roman" panose="02020603050405020304" pitchFamily="18" charset="0"/>
              </a:rPr>
              <a:t>, при определении сложной системы как материального ВЭО-образования, в состав которого могут входить инженерные или интеллектуальные объекты, взаимодействующие со средой, и жизнедеятельность которой в этой локально-организованной среде обуславливается её целесообразным поведением или процессами её приспособления (адаптации) к (в) среде. </a:t>
            </a:r>
            <a:endParaRPr lang="en-US" sz="1900" dirty="0">
              <a:effectLst/>
              <a:latin typeface="Times New Roman" panose="02020603050405020304" pitchFamily="18" charset="0"/>
              <a:ea typeface="Times New Roman" panose="02020603050405020304" pitchFamily="18" charset="0"/>
            </a:endParaRPr>
          </a:p>
          <a:p>
            <a:pPr indent="450215" algn="just"/>
            <a:r>
              <a:rPr lang="ru-RU" sz="1900" b="1" i="1" dirty="0">
                <a:effectLst/>
                <a:latin typeface="Times New Roman" panose="02020603050405020304" pitchFamily="18" charset="0"/>
                <a:ea typeface="Times New Roman" panose="02020603050405020304" pitchFamily="18" charset="0"/>
              </a:rPr>
              <a:t>В-девятых</a:t>
            </a:r>
            <a:r>
              <a:rPr lang="ru-RU" sz="1900" dirty="0">
                <a:effectLst/>
                <a:latin typeface="Times New Roman" panose="02020603050405020304" pitchFamily="18" charset="0"/>
                <a:ea typeface="Times New Roman" panose="02020603050405020304" pitchFamily="18" charset="0"/>
              </a:rPr>
              <a:t>, при формировании компонент </a:t>
            </a:r>
            <a:r>
              <a:rPr lang="ru-RU" sz="1900" dirty="0" err="1">
                <a:effectLst/>
                <a:latin typeface="Times New Roman" panose="02020603050405020304" pitchFamily="18" charset="0"/>
                <a:ea typeface="Times New Roman" panose="02020603050405020304" pitchFamily="18" charset="0"/>
              </a:rPr>
              <a:t>целеположения</a:t>
            </a:r>
            <a:r>
              <a:rPr lang="ru-RU" sz="1900" dirty="0">
                <a:effectLst/>
                <a:latin typeface="Times New Roman" panose="02020603050405020304" pitchFamily="18" charset="0"/>
                <a:ea typeface="Times New Roman" panose="02020603050405020304" pitchFamily="18" charset="0"/>
              </a:rPr>
              <a:t>, в большей степени образующихся под воздействием среды:</a:t>
            </a:r>
          </a:p>
          <a:p>
            <a:pPr indent="450215" algn="just"/>
            <a:r>
              <a:rPr lang="ru-RU" sz="1900" dirty="0">
                <a:effectLst/>
                <a:latin typeface="Times New Roman" panose="02020603050405020304" pitchFamily="18" charset="0"/>
                <a:ea typeface="Times New Roman" panose="02020603050405020304" pitchFamily="18" charset="0"/>
              </a:rPr>
              <a:t>а) целеполагание в процессах жизнедеятельности основывается на общественно значимой духовной оценке качества самого процесса существования человека (</a:t>
            </a:r>
            <a:r>
              <a:rPr lang="ru-RU" sz="1900" dirty="0" err="1">
                <a:effectLst/>
                <a:latin typeface="Times New Roman" panose="02020603050405020304" pitchFamily="18" charset="0"/>
                <a:ea typeface="Times New Roman" panose="02020603050405020304" pitchFamily="18" charset="0"/>
              </a:rPr>
              <a:t>критериальность</a:t>
            </a:r>
            <a:r>
              <a:rPr lang="ru-RU" sz="1900" dirty="0">
                <a:effectLst/>
                <a:latin typeface="Times New Roman" panose="02020603050405020304" pitchFamily="18" charset="0"/>
                <a:ea typeface="Times New Roman" panose="02020603050405020304" pitchFamily="18" charset="0"/>
              </a:rPr>
              <a:t> цели); </a:t>
            </a:r>
          </a:p>
          <a:p>
            <a:pPr indent="450215" algn="just"/>
            <a:r>
              <a:rPr lang="ru-RU" sz="1900" dirty="0">
                <a:effectLst/>
                <a:latin typeface="Times New Roman" panose="02020603050405020304" pitchFamily="18" charset="0"/>
                <a:ea typeface="Times New Roman" panose="02020603050405020304" pitchFamily="18" charset="0"/>
              </a:rPr>
              <a:t>б) цель выражается в виде желаемых образов будущих результатов деятельности, которые определяют характер процесса деятельности (</a:t>
            </a:r>
            <a:r>
              <a:rPr lang="ru-RU" sz="1900" dirty="0" err="1">
                <a:effectLst/>
                <a:latin typeface="Times New Roman" panose="02020603050405020304" pitchFamily="18" charset="0"/>
                <a:ea typeface="Times New Roman" panose="02020603050405020304" pitchFamily="18" charset="0"/>
              </a:rPr>
              <a:t>желаемость</a:t>
            </a:r>
            <a:r>
              <a:rPr lang="ru-RU" sz="1900" dirty="0">
                <a:effectLst/>
                <a:latin typeface="Times New Roman" panose="02020603050405020304" pitchFamily="18" charset="0"/>
                <a:ea typeface="Times New Roman" panose="02020603050405020304" pitchFamily="18" charset="0"/>
              </a:rPr>
              <a:t> и множественность цели); </a:t>
            </a:r>
          </a:p>
          <a:p>
            <a:pPr indent="450215" algn="just"/>
            <a:r>
              <a:rPr lang="ru-RU" sz="1900" dirty="0">
                <a:effectLst/>
                <a:latin typeface="Times New Roman" panose="02020603050405020304" pitchFamily="18" charset="0"/>
                <a:ea typeface="Times New Roman" panose="02020603050405020304" pitchFamily="18" charset="0"/>
              </a:rPr>
              <a:t>в) цель представляется в виде следствия предшествующих действующих причин (причинность и прогнозируемость цели); </a:t>
            </a:r>
          </a:p>
          <a:p>
            <a:pPr indent="450215" algn="just"/>
            <a:r>
              <a:rPr lang="ru-RU" sz="1900" dirty="0">
                <a:effectLst/>
                <a:latin typeface="Times New Roman" panose="02020603050405020304" pitchFamily="18" charset="0"/>
                <a:ea typeface="Times New Roman" panose="02020603050405020304" pitchFamily="18" charset="0"/>
              </a:rPr>
              <a:t>г) цель есть объективно существующие отношения, определяющие возможные направления изменения и развития процессов деятельности (объективность и описательность цели).</a:t>
            </a:r>
          </a:p>
          <a:p>
            <a:pPr indent="450215"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56187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7" name="TextBox 6">
            <a:extLst>
              <a:ext uri="{FF2B5EF4-FFF2-40B4-BE49-F238E27FC236}">
                <a16:creationId xmlns:a16="http://schemas.microsoft.com/office/drawing/2014/main" id="{693C1A71-C00B-415D-98D0-F782E712D9E7}"/>
              </a:ext>
            </a:extLst>
          </p:cNvPr>
          <p:cNvSpPr txBox="1"/>
          <p:nvPr/>
        </p:nvSpPr>
        <p:spPr>
          <a:xfrm>
            <a:off x="111760" y="1310640"/>
            <a:ext cx="11917680" cy="5093702"/>
          </a:xfrm>
          <a:prstGeom prst="rect">
            <a:avLst/>
          </a:prstGeom>
          <a:noFill/>
        </p:spPr>
        <p:txBody>
          <a:bodyPr wrap="square">
            <a:spAutoFit/>
          </a:bodyPr>
          <a:lstStyle/>
          <a:p>
            <a:pPr indent="450215" algn="just"/>
            <a:r>
              <a:rPr lang="ru-RU" sz="2000" b="1" i="1" dirty="0">
                <a:effectLst/>
                <a:latin typeface="Times New Roman" panose="02020603050405020304" pitchFamily="18" charset="0"/>
                <a:ea typeface="Times New Roman" panose="02020603050405020304" pitchFamily="18" charset="0"/>
              </a:rPr>
              <a:t>В-десятых</a:t>
            </a:r>
            <a:r>
              <a:rPr lang="ru-RU" sz="2000" dirty="0">
                <a:effectLst/>
                <a:latin typeface="Times New Roman" panose="02020603050405020304" pitchFamily="18" charset="0"/>
                <a:ea typeface="Times New Roman" panose="02020603050405020304" pitchFamily="18" charset="0"/>
              </a:rPr>
              <a:t>, при уточнении процесса восприятия обстоятельств в процессах управления.</a:t>
            </a:r>
          </a:p>
          <a:p>
            <a:pPr indent="450215" algn="just"/>
            <a:r>
              <a:rPr lang="ru-RU" sz="2000" b="1" i="1" dirty="0">
                <a:effectLst/>
                <a:latin typeface="Times New Roman" panose="02020603050405020304" pitchFamily="18" charset="0"/>
                <a:ea typeface="Times New Roman" panose="02020603050405020304" pitchFamily="18" charset="0"/>
              </a:rPr>
              <a:t>В- одиннадцатых</a:t>
            </a:r>
            <a:r>
              <a:rPr lang="ru-RU" sz="2000" dirty="0">
                <a:effectLst/>
                <a:latin typeface="Times New Roman" panose="02020603050405020304" pitchFamily="18" charset="0"/>
                <a:ea typeface="Times New Roman" panose="02020603050405020304" pitchFamily="18" charset="0"/>
              </a:rPr>
              <a:t>, при формировании концептуальных представлений человека [Рис. 21-26, лекция 10.], когда «местоположение» человека играют существенную роль в процессах наблюдения и измерения.</a:t>
            </a:r>
          </a:p>
          <a:p>
            <a:pPr indent="450215" algn="just"/>
            <a:r>
              <a:rPr lang="ru-RU" sz="2000" dirty="0">
                <a:effectLst/>
                <a:latin typeface="Times New Roman" panose="02020603050405020304" pitchFamily="18" charset="0"/>
                <a:ea typeface="Times New Roman" panose="02020603050405020304" pitchFamily="18" charset="0"/>
              </a:rPr>
              <a:t>Наконец, идея среды сыграла значительную роль в вопросах построения и использования языков представления знаний, когда была введена модель внешнего мира</a:t>
            </a:r>
            <a:r>
              <a:rPr lang="en-US" sz="2000" dirty="0">
                <a:effectLst/>
                <a:latin typeface="Times New Roman" panose="02020603050405020304" pitchFamily="18" charset="0"/>
                <a:ea typeface="Times New Roman" panose="02020603050405020304" pitchFamily="18" charset="0"/>
              </a:rPr>
              <a:t> M, </a:t>
            </a:r>
            <a:r>
              <a:rPr lang="ru-RU" sz="2000" dirty="0">
                <a:effectLst/>
                <a:latin typeface="Times New Roman" panose="02020603050405020304" pitchFamily="18" charset="0"/>
                <a:ea typeface="Times New Roman" panose="02020603050405020304" pitchFamily="18" charset="0"/>
              </a:rPr>
              <a:t>[Рис. 30, лекция 12]. Эта модель мира содержит всю языковую и неязыковую информацию о внешнем мире. Если модели двух носителей языков (индивидуумов, агрегатов) совпадают, то считают, что взаимопонимание определяется совпадением соответствующих лингвистических конструкций (структур в этих моделях). При несовпадении моделей взаимопонимание недостижимо. </a:t>
            </a:r>
          </a:p>
          <a:p>
            <a:pPr indent="450215" algn="just"/>
            <a:r>
              <a:rPr lang="ru-RU" sz="2000" dirty="0">
                <a:effectLst/>
                <a:latin typeface="Times New Roman" panose="02020603050405020304" pitchFamily="18" charset="0"/>
                <a:ea typeface="Times New Roman" panose="02020603050405020304" pitchFamily="18" charset="0"/>
              </a:rPr>
              <a:t>Итак, обращение к понятию </a:t>
            </a:r>
            <a:r>
              <a:rPr lang="ru-RU" sz="2000" i="1" dirty="0">
                <a:effectLst/>
                <a:latin typeface="Times New Roman" panose="02020603050405020304" pitchFamily="18" charset="0"/>
                <a:ea typeface="Times New Roman" panose="02020603050405020304" pitchFamily="18" charset="0"/>
              </a:rPr>
              <a:t>среды</a:t>
            </a:r>
            <a:r>
              <a:rPr lang="ru-RU" sz="2000" dirty="0">
                <a:effectLst/>
                <a:latin typeface="Times New Roman" panose="02020603050405020304" pitchFamily="18" charset="0"/>
                <a:ea typeface="Times New Roman" panose="02020603050405020304" pitchFamily="18" charset="0"/>
              </a:rPr>
              <a:t> явилось достаточно продуктивным в плане понимания темы и формирования представлений о возможностях восприятия и регулирования деятельности сложного объекта. Можно говорить о важной роли понятия среды как некой абстракции, способствующей более ясному и чёткому пониманию функций человека, инженерного объекта и проблемных обстоятельств, сопутствующих деятельности сложного объекта. Однако это только одна сторона представлений о среде. Среда не только абстракция или инструмент формирования представлений о функционировании системы.</a:t>
            </a:r>
          </a:p>
          <a:p>
            <a:endParaRPr lang="ru-RU" sz="2000" dirty="0"/>
          </a:p>
        </p:txBody>
      </p:sp>
    </p:spTree>
    <p:extLst>
      <p:ext uri="{BB962C8B-B14F-4D97-AF65-F5344CB8AC3E}">
        <p14:creationId xmlns:p14="http://schemas.microsoft.com/office/powerpoint/2010/main" val="2030417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36DD95BC-3D6A-4F6A-A863-2323B74D5EBB}"/>
              </a:ext>
            </a:extLst>
          </p:cNvPr>
          <p:cNvSpPr txBox="1"/>
          <p:nvPr/>
        </p:nvSpPr>
        <p:spPr>
          <a:xfrm>
            <a:off x="81280" y="1229360"/>
            <a:ext cx="11917680" cy="4869090"/>
          </a:xfrm>
          <a:prstGeom prst="rect">
            <a:avLst/>
          </a:prstGeom>
          <a:noFill/>
        </p:spPr>
        <p:txBody>
          <a:bodyPr wrap="square">
            <a:spAutoFit/>
          </a:bodyPr>
          <a:lstStyle/>
          <a:p>
            <a:pPr indent="450215" algn="ctr"/>
            <a:r>
              <a:rPr lang="ru-RU" sz="2400" b="1" dirty="0">
                <a:effectLst/>
                <a:latin typeface="Times New Roman" panose="02020603050405020304" pitchFamily="18" charset="0"/>
                <a:ea typeface="Times New Roman" panose="02020603050405020304" pitchFamily="18" charset="0"/>
              </a:rPr>
              <a:t>Идея среды как локально-организованной объективной реальности</a:t>
            </a:r>
            <a:endParaRPr lang="en-US" sz="2400" b="1" dirty="0">
              <a:effectLst/>
              <a:latin typeface="Times New Roman" panose="02020603050405020304" pitchFamily="18" charset="0"/>
              <a:ea typeface="Times New Roman" panose="02020603050405020304" pitchFamily="18" charset="0"/>
            </a:endParaRPr>
          </a:p>
          <a:p>
            <a:pPr indent="450215" algn="just"/>
            <a:endParaRPr lang="ru-RU" sz="20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2000" dirty="0">
                <a:effectLst/>
                <a:latin typeface="Times New Roman" panose="02020603050405020304" pitchFamily="18" charset="0"/>
                <a:ea typeface="Times New Roman" panose="02020603050405020304" pitchFamily="18" charset="0"/>
              </a:rPr>
              <a:t>Как указывалось, в начале исследования важно умение отделить (отграничить) систему от среды, с которой взаимодействует система. Частным случаем выделения системы из среды является определение её через «входы» и «выходы», посредством которых система общается со средой, выступающей в виде: </a:t>
            </a:r>
            <a:endParaRPr lang="en-US" sz="2000" dirty="0">
              <a:effectLst/>
              <a:latin typeface="Times New Roman" panose="02020603050405020304" pitchFamily="18" charset="0"/>
              <a:ea typeface="Times New Roman" panose="02020603050405020304" pitchFamily="18" charset="0"/>
            </a:endParaRPr>
          </a:p>
          <a:p>
            <a:pPr marL="457200" indent="-457200" algn="just">
              <a:lnSpc>
                <a:spcPct val="150000"/>
              </a:lnSpc>
              <a:buAutoNum type="arabicParenR"/>
            </a:pPr>
            <a:r>
              <a:rPr lang="ru-RU" sz="2000" dirty="0">
                <a:effectLst/>
                <a:latin typeface="Times New Roman" panose="02020603050405020304" pitchFamily="18" charset="0"/>
                <a:ea typeface="Times New Roman" panose="02020603050405020304" pitchFamily="18" charset="0"/>
              </a:rPr>
              <a:t>совокупности всех объектов, изменение свойств у которых влияет на систему, а также тех объектов, чьи свойства меняются в результате поведения системы, </a:t>
            </a:r>
            <a:endParaRPr lang="en-US" sz="2000" dirty="0">
              <a:effectLst/>
              <a:latin typeface="Times New Roman" panose="02020603050405020304" pitchFamily="18" charset="0"/>
              <a:ea typeface="Times New Roman" panose="02020603050405020304" pitchFamily="18" charset="0"/>
            </a:endParaRPr>
          </a:p>
          <a:p>
            <a:pPr marL="457200" indent="-457200" algn="just">
              <a:lnSpc>
                <a:spcPct val="150000"/>
              </a:lnSpc>
              <a:buAutoNum type="arabicParenR"/>
            </a:pPr>
            <a:r>
              <a:rPr lang="ru-RU" sz="2000" dirty="0">
                <a:effectLst/>
                <a:latin typeface="Times New Roman" panose="02020603050405020304" pitchFamily="18" charset="0"/>
                <a:ea typeface="Times New Roman" panose="02020603050405020304" pitchFamily="18" charset="0"/>
              </a:rPr>
              <a:t>того особого окружения системы, в котором сама система является только элементом или частью этого окружения. Исходя из этой содержательности определим л</a:t>
            </a:r>
            <a:r>
              <a:rPr lang="ru-RU" sz="2000" b="1" i="1" dirty="0">
                <a:effectLst/>
                <a:latin typeface="Times New Roman" panose="02020603050405020304" pitchFamily="18" charset="0"/>
                <a:ea typeface="Times New Roman" panose="02020603050405020304" pitchFamily="18" charset="0"/>
              </a:rPr>
              <a:t>окально-организованную среду </a:t>
            </a:r>
            <a:r>
              <a:rPr lang="ru-RU" sz="2000" dirty="0">
                <a:effectLst/>
                <a:latin typeface="Times New Roman" panose="02020603050405020304" pitchFamily="18" charset="0"/>
                <a:ea typeface="Times New Roman" panose="02020603050405020304" pitchFamily="18" charset="0"/>
              </a:rPr>
              <a:t>как совокупность всего того, что способствует и препятствует требуемому функционированию конкретной (сложной) системы. </a:t>
            </a:r>
          </a:p>
        </p:txBody>
      </p:sp>
    </p:spTree>
    <p:extLst>
      <p:ext uri="{BB962C8B-B14F-4D97-AF65-F5344CB8AC3E}">
        <p14:creationId xmlns:p14="http://schemas.microsoft.com/office/powerpoint/2010/main" val="1058570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56129F9F-2511-406D-9EC1-440085A71C6F}"/>
              </a:ext>
            </a:extLst>
          </p:cNvPr>
          <p:cNvSpPr txBox="1"/>
          <p:nvPr/>
        </p:nvSpPr>
        <p:spPr>
          <a:xfrm>
            <a:off x="121920" y="1259840"/>
            <a:ext cx="11856720" cy="3785652"/>
          </a:xfrm>
          <a:prstGeom prst="rect">
            <a:avLst/>
          </a:prstGeom>
          <a:noFill/>
        </p:spPr>
        <p:txBody>
          <a:bodyPr wrap="square">
            <a:spAutoFit/>
          </a:bodyPr>
          <a:lstStyle/>
          <a:p>
            <a:pPr indent="450215" algn="just"/>
            <a:r>
              <a:rPr lang="ru-RU" sz="2000" dirty="0">
                <a:effectLst/>
                <a:latin typeface="Times New Roman" panose="02020603050405020304" pitchFamily="18" charset="0"/>
                <a:ea typeface="Times New Roman" panose="02020603050405020304" pitchFamily="18" charset="0"/>
              </a:rPr>
              <a:t>Совокупность причин (</a:t>
            </a:r>
            <a:r>
              <a:rPr lang="ru-RU" sz="2000" i="1" dirty="0">
                <a:effectLst/>
                <a:latin typeface="Times New Roman" panose="02020603050405020304" pitchFamily="18" charset="0"/>
                <a:ea typeface="Times New Roman" panose="02020603050405020304" pitchFamily="18" charset="0"/>
              </a:rPr>
              <a:t>способствующих и препятствующих</a:t>
            </a:r>
            <a:r>
              <a:rPr lang="ru-RU" sz="2000" dirty="0">
                <a:effectLst/>
                <a:latin typeface="Times New Roman" panose="02020603050405020304" pitchFamily="18" charset="0"/>
                <a:ea typeface="Times New Roman" panose="02020603050405020304" pitchFamily="18" charset="0"/>
              </a:rPr>
              <a:t>) может порождаться (и выражаться):</a:t>
            </a:r>
          </a:p>
          <a:p>
            <a:pPr indent="450215" algn="just"/>
            <a:r>
              <a:rPr lang="ru-RU" sz="2000" dirty="0">
                <a:effectLst/>
                <a:latin typeface="Times New Roman" panose="02020603050405020304" pitchFamily="18" charset="0"/>
                <a:ea typeface="Times New Roman" panose="02020603050405020304" pitchFamily="18" charset="0"/>
              </a:rPr>
              <a:t>1) вещественными, энергетическими или информационными воздействиями,</a:t>
            </a:r>
          </a:p>
          <a:p>
            <a:pPr indent="450215" algn="just"/>
            <a:r>
              <a:rPr lang="ru-RU" sz="2000" dirty="0">
                <a:effectLst/>
                <a:latin typeface="Times New Roman" panose="02020603050405020304" pitchFamily="18" charset="0"/>
                <a:ea typeface="Times New Roman" panose="02020603050405020304" pitchFamily="18" charset="0"/>
              </a:rPr>
              <a:t>2) элементами, частями и фрагментами, связями и отношениями, имеющими место внутри системы,</a:t>
            </a:r>
          </a:p>
          <a:p>
            <a:pPr indent="450215" algn="just"/>
            <a:r>
              <a:rPr lang="ru-RU" sz="2000" dirty="0">
                <a:effectLst/>
                <a:latin typeface="Times New Roman" panose="02020603050405020304" pitchFamily="18" charset="0"/>
                <a:ea typeface="Times New Roman" panose="02020603050405020304" pitchFamily="18" charset="0"/>
              </a:rPr>
              <a:t>3) элементами, частями и фрагментами, связями и отношениями частей системы (элементов, фрагментов и т.п.) с внешней средой,</a:t>
            </a:r>
          </a:p>
          <a:p>
            <a:pPr indent="450215" algn="just"/>
            <a:r>
              <a:rPr lang="ru-RU" sz="2000" dirty="0">
                <a:effectLst/>
                <a:latin typeface="Times New Roman" panose="02020603050405020304" pitchFamily="18" charset="0"/>
                <a:ea typeface="Times New Roman" panose="02020603050405020304" pitchFamily="18" charset="0"/>
              </a:rPr>
              <a:t>4) элементами, частями и фрагментами, связями и отношениями, обусловленными собственно механизмами зарождения  и развития системы и т.д.</a:t>
            </a:r>
          </a:p>
          <a:p>
            <a:pPr indent="450215" algn="just"/>
            <a:r>
              <a:rPr lang="ru-RU" sz="2000" b="1" i="1" dirty="0">
                <a:effectLst/>
                <a:latin typeface="Times New Roman" panose="02020603050405020304" pitchFamily="18" charset="0"/>
                <a:ea typeface="Times New Roman" panose="02020603050405020304" pitchFamily="18" charset="0"/>
              </a:rPr>
              <a:t>Всё, что способствует и препятствует функционированию конкретной системы для отработки заданной целевой функции, составляет локально-организованную среду конкретной системы.</a:t>
            </a:r>
            <a:endParaRPr lang="en-US" sz="2000" b="1" i="1"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Всё, что способствует и препятствует функционированию конкретной системы с целевыми функциями, имеющими </a:t>
            </a:r>
            <a:r>
              <a:rPr lang="ru-RU" sz="2000" i="1" dirty="0">
                <a:effectLst/>
                <a:latin typeface="Times New Roman" panose="02020603050405020304" pitchFamily="18" charset="0"/>
                <a:ea typeface="Times New Roman" panose="02020603050405020304" pitchFamily="18" charset="0"/>
              </a:rPr>
              <a:t>лучшие показатели критерия качества </a:t>
            </a:r>
            <a:r>
              <a:rPr lang="ru-RU" sz="2000" dirty="0">
                <a:effectLst/>
                <a:latin typeface="Times New Roman" panose="02020603050405020304" pitchFamily="18" charset="0"/>
                <a:ea typeface="Times New Roman" panose="02020603050405020304" pitchFamily="18" charset="0"/>
              </a:rPr>
              <a:t>(например, (3) [лекция 3]), составляет локально-организованную среду конкретной системы</a:t>
            </a:r>
          </a:p>
        </p:txBody>
      </p:sp>
    </p:spTree>
    <p:extLst>
      <p:ext uri="{BB962C8B-B14F-4D97-AF65-F5344CB8AC3E}">
        <p14:creationId xmlns:p14="http://schemas.microsoft.com/office/powerpoint/2010/main" val="3667498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DE044085-D727-4F4F-BDE6-94E7D07FE693}"/>
              </a:ext>
            </a:extLst>
          </p:cNvPr>
          <p:cNvSpPr txBox="1"/>
          <p:nvPr/>
        </p:nvSpPr>
        <p:spPr>
          <a:xfrm>
            <a:off x="152400" y="1483361"/>
            <a:ext cx="11785600" cy="3862596"/>
          </a:xfrm>
          <a:prstGeom prst="rect">
            <a:avLst/>
          </a:prstGeom>
          <a:noFill/>
        </p:spPr>
        <p:txBody>
          <a:bodyPr wrap="square">
            <a:spAutoFit/>
          </a:bodyPr>
          <a:lstStyle/>
          <a:p>
            <a:pPr indent="450215" algn="just"/>
            <a:r>
              <a:rPr lang="ru-RU" sz="2000" dirty="0">
                <a:effectLst/>
                <a:latin typeface="Times New Roman" panose="02020603050405020304" pitchFamily="18" charset="0"/>
                <a:ea typeface="Times New Roman" panose="02020603050405020304" pitchFamily="18" charset="0"/>
              </a:rPr>
              <a:t>Отличие </a:t>
            </a:r>
            <a:r>
              <a:rPr lang="ru-RU" sz="2000" i="1" dirty="0">
                <a:effectLst/>
                <a:latin typeface="Times New Roman" panose="02020603050405020304" pitchFamily="18" charset="0"/>
                <a:ea typeface="Times New Roman" panose="02020603050405020304" pitchFamily="18" charset="0"/>
              </a:rPr>
              <a:t>локально-организованной среды </a:t>
            </a:r>
            <a:r>
              <a:rPr lang="ru-RU" sz="2000" dirty="0">
                <a:effectLst/>
                <a:latin typeface="Times New Roman" panose="02020603050405020304" pitchFamily="18" charset="0"/>
                <a:ea typeface="Times New Roman" panose="02020603050405020304" pitchFamily="18" charset="0"/>
              </a:rPr>
              <a:t>от </a:t>
            </a:r>
            <a:r>
              <a:rPr lang="ru-RU" sz="2000" i="1" dirty="0">
                <a:effectLst/>
                <a:latin typeface="Times New Roman" panose="02020603050405020304" pitchFamily="18" charset="0"/>
                <a:ea typeface="Times New Roman" panose="02020603050405020304" pitchFamily="18" charset="0"/>
              </a:rPr>
              <a:t>среды</a:t>
            </a:r>
            <a:r>
              <a:rPr lang="ru-RU" sz="2000" dirty="0">
                <a:effectLst/>
                <a:latin typeface="Times New Roman" panose="02020603050405020304" pitchFamily="18" charset="0"/>
                <a:ea typeface="Times New Roman" panose="02020603050405020304" pitchFamily="18" charset="0"/>
              </a:rPr>
              <a:t> в том, что первая имеет отношение исключительно к каждому «системному кванту» жизнедеятельности и соответствующей непрерывности функционирования сложного объекта, а вторая – есть совокупность этих локально-организованных сред. Возможно и «обратное» толкование: в разных условиях среда может проявлять (представлять, выражать) себя по-разному, взаимодействуя с объектом в виде своих «моделей» </a:t>
            </a:r>
            <a:r>
              <a:rPr lang="ru-RU" sz="2000" i="1" dirty="0">
                <a:effectLst/>
                <a:latin typeface="Times New Roman" panose="02020603050405020304" pitchFamily="18" charset="0"/>
                <a:ea typeface="Times New Roman" panose="02020603050405020304" pitchFamily="18" charset="0"/>
              </a:rPr>
              <a:t>- некоторых локально-организованных сред</a:t>
            </a:r>
            <a:r>
              <a:rPr lang="ru-RU" sz="2000" dirty="0">
                <a:effectLst/>
                <a:latin typeface="Times New Roman" panose="02020603050405020304" pitchFamily="18" charset="0"/>
                <a:ea typeface="Times New Roman" panose="02020603050405020304" pitchFamily="18" charset="0"/>
              </a:rPr>
              <a:t>. При этом первая также как и объект может быть задана, по существу, с использованием принципа «черного ящика» и не требовать выделение и установление различных объектов и их свойств, составляющих дальнейшей окружение и системы и среды. </a:t>
            </a:r>
          </a:p>
          <a:p>
            <a:pPr indent="450215" algn="just"/>
            <a:r>
              <a:rPr lang="ru-RU" sz="2000" dirty="0">
                <a:effectLst/>
                <a:latin typeface="Times New Roman" panose="02020603050405020304" pitchFamily="18" charset="0"/>
                <a:ea typeface="Times New Roman" panose="02020603050405020304" pitchFamily="18" charset="0"/>
              </a:rPr>
              <a:t>Сами </a:t>
            </a:r>
            <a:r>
              <a:rPr lang="ru-RU" sz="2000" i="1" dirty="0">
                <a:effectLst/>
                <a:latin typeface="Times New Roman" panose="02020603050405020304" pitchFamily="18" charset="0"/>
                <a:ea typeface="Times New Roman" panose="02020603050405020304" pitchFamily="18" charset="0"/>
              </a:rPr>
              <a:t>локально-организованные среды </a:t>
            </a:r>
            <a:r>
              <a:rPr lang="ru-RU" sz="2000" dirty="0">
                <a:effectLst/>
                <a:latin typeface="Times New Roman" panose="02020603050405020304" pitchFamily="18" charset="0"/>
                <a:ea typeface="Times New Roman" panose="02020603050405020304" pitchFamily="18" charset="0"/>
              </a:rPr>
              <a:t>конкретного объекта проявляют себя как некоторые реальные объекты с вполне организованной структурой, наделённой целесообразным поведением относительно данной системы, взаимодействующий с системой и с внешней средой по отношении к нему самому и системе (в конкретном </a:t>
            </a:r>
            <a:r>
              <a:rPr lang="ru-RU" sz="2000" dirty="0" err="1">
                <a:effectLst/>
                <a:latin typeface="Times New Roman" panose="02020603050405020304" pitchFamily="18" charset="0"/>
                <a:ea typeface="Times New Roman" panose="02020603050405020304" pitchFamily="18" charset="0"/>
              </a:rPr>
              <a:t>системокванте</a:t>
            </a:r>
            <a:r>
              <a:rPr lang="ru-RU" sz="2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479696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8165A01-C65D-434B-902F-D6BF4408DDFF}"/>
              </a:ext>
            </a:extLst>
          </p:cNvPr>
          <p:cNvSpPr txBox="1"/>
          <p:nvPr/>
        </p:nvSpPr>
        <p:spPr>
          <a:xfrm>
            <a:off x="147320" y="2235200"/>
            <a:ext cx="11897360" cy="3170099"/>
          </a:xfrm>
          <a:prstGeom prst="rect">
            <a:avLst/>
          </a:prstGeom>
          <a:noFill/>
        </p:spPr>
        <p:txBody>
          <a:bodyPr wrap="square">
            <a:spAutoFit/>
          </a:bodyPr>
          <a:lstStyle/>
          <a:p>
            <a:pPr indent="450215" algn="just"/>
            <a:r>
              <a:rPr lang="ru-RU" sz="2000" i="1" dirty="0">
                <a:effectLst/>
                <a:latin typeface="Times New Roman" panose="02020603050405020304" pitchFamily="18" charset="0"/>
                <a:ea typeface="Times New Roman" panose="02020603050405020304" pitchFamily="18" charset="0"/>
              </a:rPr>
              <a:t>Установление границ локально-организованной среды</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и системы </a:t>
            </a:r>
            <a:r>
              <a:rPr lang="ru-RU" sz="2000" dirty="0">
                <a:effectLst/>
                <a:latin typeface="Times New Roman" panose="02020603050405020304" pitchFamily="18" charset="0"/>
                <a:ea typeface="Times New Roman" panose="02020603050405020304" pitchFamily="18" charset="0"/>
              </a:rPr>
              <a:t>во многом определяется положением исследователя как наблюдателя[см. лекцию 10]:</a:t>
            </a:r>
          </a:p>
          <a:p>
            <a:pPr indent="450215" algn="just"/>
            <a:r>
              <a:rPr lang="ru-RU" sz="2000" dirty="0">
                <a:effectLst/>
                <a:latin typeface="Times New Roman" panose="02020603050405020304" pitchFamily="18" charset="0"/>
                <a:ea typeface="Times New Roman" panose="02020603050405020304" pitchFamily="18" charset="0"/>
              </a:rPr>
              <a:t>1) наблюдатель относит себя к среде, представляет систему как изолированный элемент среды и определяет множество свойств и отношений локально-организованной среды как объекта, взаимодействующего с системой,</a:t>
            </a:r>
          </a:p>
          <a:p>
            <a:pPr indent="450215" algn="just"/>
            <a:r>
              <a:rPr lang="ru-RU" sz="2000" dirty="0">
                <a:effectLst/>
                <a:latin typeface="Times New Roman" panose="02020603050405020304" pitchFamily="18" charset="0"/>
                <a:ea typeface="Times New Roman" panose="02020603050405020304" pitchFamily="18" charset="0"/>
              </a:rPr>
              <a:t>2) наблюдатель относит себя к системе и представляет локально-организованную среду как изолированный объект, взаимодействующий с системой,</a:t>
            </a:r>
          </a:p>
          <a:p>
            <a:pPr indent="450215" algn="just"/>
            <a:r>
              <a:rPr lang="ru-RU" sz="2000" dirty="0">
                <a:effectLst/>
                <a:latin typeface="Times New Roman" panose="02020603050405020304" pitchFamily="18" charset="0"/>
                <a:ea typeface="Times New Roman" panose="02020603050405020304" pitchFamily="18" charset="0"/>
              </a:rPr>
              <a:t>3) наблюдатель выделяет себя и из системы, и из среды и рассматривает систему как открытую, постоянно взаимодействующую со средой, учитывая этот факт при моделировании.</a:t>
            </a:r>
            <a:endParaRPr lang="en-US" sz="2000" dirty="0">
              <a:effectLst/>
              <a:latin typeface="Times New Roman" panose="02020603050405020304" pitchFamily="18" charset="0"/>
              <a:ea typeface="Times New Roman" panose="02020603050405020304" pitchFamily="18" charset="0"/>
            </a:endParaRPr>
          </a:p>
          <a:p>
            <a:pPr indent="450215" algn="just"/>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7724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91DEDDED-9310-4FC2-A4AF-6F6344B0C1CD}"/>
              </a:ext>
            </a:extLst>
          </p:cNvPr>
          <p:cNvSpPr txBox="1"/>
          <p:nvPr/>
        </p:nvSpPr>
        <p:spPr>
          <a:xfrm>
            <a:off x="284480" y="1320798"/>
            <a:ext cx="11907520" cy="4708981"/>
          </a:xfrm>
          <a:prstGeom prst="rect">
            <a:avLst/>
          </a:prstGeom>
          <a:noFill/>
        </p:spPr>
        <p:txBody>
          <a:bodyPr wrap="square">
            <a:spAutoFit/>
          </a:bodyPr>
          <a:lstStyle/>
          <a:p>
            <a:pPr indent="450215" algn="just"/>
            <a:r>
              <a:rPr lang="ru-RU" sz="2000" i="1" dirty="0">
                <a:effectLst/>
                <a:latin typeface="Times New Roman" panose="02020603050405020304" pitchFamily="18" charset="0"/>
                <a:ea typeface="Times New Roman" panose="02020603050405020304" pitchFamily="18" charset="0"/>
              </a:rPr>
              <a:t>Установление границ локально-организованной среды</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и системы </a:t>
            </a:r>
            <a:r>
              <a:rPr lang="ru-RU" sz="2000" dirty="0">
                <a:effectLst/>
                <a:latin typeface="Times New Roman" panose="02020603050405020304" pitchFamily="18" charset="0"/>
                <a:ea typeface="Times New Roman" panose="02020603050405020304" pitchFamily="18" charset="0"/>
              </a:rPr>
              <a:t>во многом определяется </a:t>
            </a:r>
            <a:r>
              <a:rPr lang="ru-RU" sz="2000" i="1" dirty="0">
                <a:effectLst/>
                <a:latin typeface="Times New Roman" panose="02020603050405020304" pitchFamily="18" charset="0"/>
                <a:ea typeface="Times New Roman" panose="02020603050405020304" pitchFamily="18" charset="0"/>
              </a:rPr>
              <a:t>восприятием</a:t>
            </a:r>
            <a:r>
              <a:rPr lang="ru-RU" sz="2000" dirty="0">
                <a:effectLst/>
                <a:latin typeface="Times New Roman" panose="02020603050405020304" pitchFamily="18" charset="0"/>
                <a:ea typeface="Times New Roman" panose="02020603050405020304" pitchFamily="18" charset="0"/>
              </a:rPr>
              <a:t> исследователя и локально-организованной среды и системы в ней по следующим причинам:</a:t>
            </a:r>
          </a:p>
          <a:p>
            <a:pPr indent="450215" algn="just"/>
            <a:r>
              <a:rPr lang="ru-RU" sz="2000" dirty="0">
                <a:effectLst/>
                <a:latin typeface="Times New Roman" panose="02020603050405020304" pitchFamily="18" charset="0"/>
                <a:ea typeface="Times New Roman" panose="02020603050405020304" pitchFamily="18" charset="0"/>
              </a:rPr>
              <a:t>1) человек воспринимает явления объективной реальности в виде некоторых психических образов посредством всего своего арсенала органов чувств и средств технического оснащения (датчиков, приборов),</a:t>
            </a:r>
          </a:p>
          <a:p>
            <a:pPr indent="450215" algn="just"/>
            <a:r>
              <a:rPr lang="ru-RU" sz="2000" dirty="0">
                <a:effectLst/>
                <a:latin typeface="Times New Roman" panose="02020603050405020304" pitchFamily="18" charset="0"/>
                <a:ea typeface="Times New Roman" panose="02020603050405020304" pitchFamily="18" charset="0"/>
              </a:rPr>
              <a:t>2) психические образы могут вызывать (инициировать) процесс осмысления этих образов в сознании человека и тем самым формировать в сознании некоторый </a:t>
            </a:r>
            <a:r>
              <a:rPr lang="ru-RU" sz="2000" i="1" dirty="0">
                <a:effectLst/>
                <a:latin typeface="Times New Roman" panose="02020603050405020304" pitchFamily="18" charset="0"/>
                <a:ea typeface="Times New Roman" panose="02020603050405020304" pitchFamily="18" charset="0"/>
              </a:rPr>
              <a:t>мысленный образ</a:t>
            </a:r>
            <a:r>
              <a:rPr lang="ru-RU" sz="2000" dirty="0">
                <a:effectLst/>
                <a:latin typeface="Times New Roman" panose="02020603050405020304" pitchFamily="18" charset="0"/>
                <a:ea typeface="Times New Roman" panose="02020603050405020304" pitchFamily="18" charset="0"/>
              </a:rPr>
              <a:t> (мысленную модель) явления объективной реальности, с которым он может проводить мысленные эксперименты, делая (проводя) различные умозаключения,</a:t>
            </a:r>
          </a:p>
          <a:p>
            <a:pPr indent="450215" algn="just"/>
            <a:r>
              <a:rPr lang="ru-RU" sz="2000" dirty="0">
                <a:effectLst/>
                <a:latin typeface="Times New Roman" panose="02020603050405020304" pitchFamily="18" charset="0"/>
                <a:ea typeface="Times New Roman" panose="02020603050405020304" pitchFamily="18" charset="0"/>
              </a:rPr>
              <a:t>3) мысленные образы явления не являются образами сугубо системы или сугубо её локально-организованной среды, а представляет </a:t>
            </a:r>
            <a:r>
              <a:rPr lang="ru-RU" sz="2000" i="1" dirty="0">
                <a:effectLst/>
                <a:latin typeface="Times New Roman" panose="02020603050405020304" pitchFamily="18" charset="0"/>
                <a:ea typeface="Times New Roman" panose="02020603050405020304" pitchFamily="18" charset="0"/>
              </a:rPr>
              <a:t>ряды образов неких объектов, каждый из которых является симбиозом (композицией, конгломератом) свойств системы и проявлений среды</a:t>
            </a:r>
            <a:r>
              <a:rPr lang="ru-RU" sz="2000" dirty="0">
                <a:effectLst/>
                <a:latin typeface="Times New Roman" panose="02020603050405020304" pitchFamily="18" charset="0"/>
                <a:ea typeface="Times New Roman" panose="02020603050405020304" pitchFamily="18" charset="0"/>
              </a:rPr>
              <a:t>. При этом эти некие объекты могут быть далёкими от реальных и среды и системы в силу того, что внешний мир имеет существенно большее число степеней свободы, чем человек с его пяти координатной чувственной сеткой (зрение, слух, осязание, обоняние, тактильные ощущения) и приборным оснащением. </a:t>
            </a:r>
          </a:p>
        </p:txBody>
      </p:sp>
    </p:spTree>
    <p:extLst>
      <p:ext uri="{BB962C8B-B14F-4D97-AF65-F5344CB8AC3E}">
        <p14:creationId xmlns:p14="http://schemas.microsoft.com/office/powerpoint/2010/main" val="3566740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CEADC980-E5FC-4B7B-911C-61550329C9B2}"/>
              </a:ext>
            </a:extLst>
          </p:cNvPr>
          <p:cNvSpPr txBox="1"/>
          <p:nvPr/>
        </p:nvSpPr>
        <p:spPr>
          <a:xfrm>
            <a:off x="213360" y="1452880"/>
            <a:ext cx="11724640" cy="5016758"/>
          </a:xfrm>
          <a:prstGeom prst="rect">
            <a:avLst/>
          </a:prstGeom>
          <a:noFill/>
        </p:spPr>
        <p:txBody>
          <a:bodyPr wrap="square">
            <a:spAutoFit/>
          </a:bodyPr>
          <a:lstStyle/>
          <a:p>
            <a:pPr indent="450215" algn="just"/>
            <a:r>
              <a:rPr lang="ru-RU" sz="2000" b="1" i="1" dirty="0">
                <a:effectLst/>
                <a:latin typeface="Times New Roman" panose="02020603050405020304" pitchFamily="18" charset="0"/>
                <a:ea typeface="Times New Roman" panose="02020603050405020304" pitchFamily="18" charset="0"/>
              </a:rPr>
              <a:t>Сложности моделирования локально-организованной среды. </a:t>
            </a:r>
            <a:r>
              <a:rPr lang="ru-RU" sz="2000" dirty="0">
                <a:effectLst/>
                <a:latin typeface="Times New Roman" panose="02020603050405020304" pitchFamily="18" charset="0"/>
                <a:ea typeface="Times New Roman" panose="02020603050405020304" pitchFamily="18" charset="0"/>
              </a:rPr>
              <a:t>Если локально- организованная среда (ЛОС) – это множество способствующих и препятствующих причин, то моделирование ЛОС – это моделирование именно этих причин. Но они носят временной или ситуационный характер, кроме того во времени, пространстве или обстоятельствах могут менять свою функциональную принадлежность: переходить из способствующих в препятствующие.</a:t>
            </a:r>
          </a:p>
          <a:p>
            <a:pPr indent="450215" algn="just"/>
            <a:r>
              <a:rPr lang="ru-RU" sz="2000" dirty="0">
                <a:effectLst/>
                <a:latin typeface="Times New Roman" panose="02020603050405020304" pitchFamily="18" charset="0"/>
                <a:ea typeface="Times New Roman" panose="02020603050405020304" pitchFamily="18" charset="0"/>
              </a:rPr>
              <a:t>При функционировании организационно-технических систем и система и её окружение имеют в своём составе человека как активного участника отношений внутри системы, в среде и в процессах взаимодействия системы со средой. Человек обладает свободой выбора своих действий и волей реализации своих побуждений. Это определяет </a:t>
            </a:r>
            <a:r>
              <a:rPr lang="ru-RU" sz="2000" i="1" dirty="0">
                <a:effectLst/>
                <a:latin typeface="Times New Roman" panose="02020603050405020304" pitchFamily="18" charset="0"/>
                <a:ea typeface="Times New Roman" panose="02020603050405020304" pitchFamily="18" charset="0"/>
              </a:rPr>
              <a:t>первую сложность</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моделирования среды: сложность моделирования поведения человека в ней и поведения человека в отношении её.</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Изначально человек не воспринимает объект как строго отграниченный от его среды. Человек воспринимает образы объекта как  композицию (смесь) с различными образами среды в зависимости от конкретных обстоятельств. Положение усложняется тем, что человек может менять свою функциональную принадлежность: в разных ситуациях он может относить себя то к объекту, то к среде этого объекта. Это обуславливает вторую сложность модели</a:t>
            </a:r>
            <a:r>
              <a:rPr lang="ru-RU" sz="2000" i="1" dirty="0">
                <a:effectLst/>
                <a:latin typeface="Times New Roman" panose="02020603050405020304" pitchFamily="18" charset="0"/>
                <a:ea typeface="Times New Roman" panose="02020603050405020304" pitchFamily="18" charset="0"/>
              </a:rPr>
              <a:t>рования локально-организованной среды: отсутствие или неопределённость функциональных границ среды и объекта.</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2484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5CF30287-342D-472E-9C7C-5D6423E49E43}"/>
              </a:ext>
            </a:extLst>
          </p:cNvPr>
          <p:cNvSpPr txBox="1"/>
          <p:nvPr/>
        </p:nvSpPr>
        <p:spPr>
          <a:xfrm>
            <a:off x="182880" y="1747520"/>
            <a:ext cx="11531600" cy="3730317"/>
          </a:xfrm>
          <a:prstGeom prst="rect">
            <a:avLst/>
          </a:prstGeom>
          <a:noFill/>
        </p:spPr>
        <p:txBody>
          <a:bodyPr wrap="square">
            <a:spAutoFit/>
          </a:bodyPr>
          <a:lstStyle/>
          <a:p>
            <a:pPr indent="450215" algn="just">
              <a:lnSpc>
                <a:spcPct val="150000"/>
              </a:lnSpc>
            </a:pPr>
            <a:r>
              <a:rPr lang="ru-RU" sz="2000" dirty="0">
                <a:effectLst/>
                <a:latin typeface="Times New Roman" panose="02020603050405020304" pitchFamily="18" charset="0"/>
                <a:ea typeface="Times New Roman" panose="02020603050405020304" pitchFamily="18" charset="0"/>
              </a:rPr>
              <a:t>Локально-организованная среда объекта - это с</a:t>
            </a:r>
            <a:r>
              <a:rPr lang="ru-RU" sz="2000" i="1" dirty="0">
                <a:effectLst/>
                <a:latin typeface="Times New Roman" panose="02020603050405020304" pitchFamily="18" charset="0"/>
                <a:ea typeface="Times New Roman" panose="02020603050405020304" pitchFamily="18" charset="0"/>
              </a:rPr>
              <a:t>овокупность причин, способствующих и препятствующих эффективному функционированию этого конкретного объекта. </a:t>
            </a:r>
            <a:endParaRPr lang="en-US" sz="2000" i="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2000" dirty="0">
                <a:effectLst/>
                <a:latin typeface="Times New Roman" panose="02020603050405020304" pitchFamily="18" charset="0"/>
                <a:ea typeface="Times New Roman" panose="02020603050405020304" pitchFamily="18" charset="0"/>
              </a:rPr>
              <a:t>Установление этих причин во многом определяется пониманием исследователя, его концептуальными представлениями, а также ограниченностью степеней свободы человека (органов чувств и средств технического оснащения) при восприятии среды.  </a:t>
            </a:r>
            <a:endParaRPr lang="en-US" sz="20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2000" dirty="0">
                <a:effectLst/>
                <a:latin typeface="Times New Roman" panose="02020603050405020304" pitchFamily="18" charset="0"/>
                <a:ea typeface="Times New Roman" panose="02020603050405020304" pitchFamily="18" charset="0"/>
              </a:rPr>
              <a:t>Это указывает на третью сложность моделирования локально-организованной среды: </a:t>
            </a:r>
            <a:r>
              <a:rPr lang="ru-RU" sz="2000" i="1" dirty="0">
                <a:effectLst/>
                <a:latin typeface="Times New Roman" panose="02020603050405020304" pitchFamily="18" charset="0"/>
                <a:ea typeface="Times New Roman" panose="02020603050405020304" pitchFamily="18" charset="0"/>
              </a:rPr>
              <a:t>отсутствие критериев формальной оценки полноты знаний того, что определяет содержание локально-организованной среды.</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367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D4C002AA-FA77-4304-9821-64AB0C226093}"/>
              </a:ext>
            </a:extLst>
          </p:cNvPr>
          <p:cNvSpPr txBox="1"/>
          <p:nvPr/>
        </p:nvSpPr>
        <p:spPr>
          <a:xfrm>
            <a:off x="406400" y="1463040"/>
            <a:ext cx="10749280" cy="5262979"/>
          </a:xfrm>
          <a:prstGeom prst="rect">
            <a:avLst/>
          </a:prstGeom>
          <a:noFill/>
        </p:spPr>
        <p:txBody>
          <a:bodyPr wrap="square">
            <a:spAutoFit/>
          </a:bodyPr>
          <a:lstStyle/>
          <a:p>
            <a:pPr indent="450215" algn="ctr"/>
            <a:r>
              <a:rPr lang="ru-RU" sz="2400" b="1" i="1" dirty="0">
                <a:effectLst/>
                <a:latin typeface="Times New Roman" panose="02020603050405020304" pitchFamily="18" charset="0"/>
                <a:ea typeface="Times New Roman" panose="02020603050405020304" pitchFamily="18" charset="0"/>
              </a:rPr>
              <a:t>Классификация по методологическим признакам</a:t>
            </a:r>
          </a:p>
          <a:p>
            <a:pPr indent="450215" algn="ctr"/>
            <a:endParaRPr lang="ru-RU" sz="2400" b="1" i="1" dirty="0">
              <a:effectLst/>
              <a:latin typeface="Times New Roman" panose="02020603050405020304" pitchFamily="18" charset="0"/>
              <a:ea typeface="Times New Roman" panose="02020603050405020304" pitchFamily="18" charset="0"/>
            </a:endParaRPr>
          </a:p>
          <a:p>
            <a:pPr indent="450215" algn="just"/>
            <a:r>
              <a:rPr lang="ru-RU" sz="2400" dirty="0">
                <a:effectLst/>
                <a:latin typeface="Times New Roman" panose="02020603050405020304" pitchFamily="18" charset="0"/>
                <a:ea typeface="Times New Roman" panose="02020603050405020304" pitchFamily="18" charset="0"/>
              </a:rPr>
              <a:t>При решении многих задач оказывается полезным методологический признак наличия алгоритма управления. Задачи, в которых такой алгоритм определен, решаются традиционными способами. </a:t>
            </a:r>
          </a:p>
          <a:p>
            <a:pPr indent="450215" algn="just"/>
            <a:r>
              <a:rPr lang="ru-RU" sz="2400" dirty="0">
                <a:effectLst/>
                <a:latin typeface="Times New Roman" panose="02020603050405020304" pitchFamily="18" charset="0"/>
                <a:ea typeface="Times New Roman" panose="02020603050405020304" pitchFamily="18" charset="0"/>
              </a:rPr>
              <a:t>Справедливо и обратное. Доказано, что отсутствие алгоритма является существенной характеристикой управления большими (сложными) системами. Иногда алгоритм управления формулируется неполно, тогда он может быть важной характеристикой адаптивного управления. </a:t>
            </a:r>
          </a:p>
          <a:p>
            <a:pPr indent="450215" algn="just"/>
            <a:r>
              <a:rPr lang="ru-RU" sz="2400" dirty="0">
                <a:effectLst/>
                <a:latin typeface="Times New Roman" panose="02020603050405020304" pitchFamily="18" charset="0"/>
                <a:ea typeface="Times New Roman" panose="02020603050405020304" pitchFamily="18" charset="0"/>
              </a:rPr>
              <a:t>Поскольку реальные технологические объекты (процессы, производства) являются носителями свойств больших (сложных) систем, то при моделировании задач, для которых алгоритм управления отсутствует, представляет особый интерес интерактивность: диалоговое взаимодействие человека и средств моделирования.</a:t>
            </a:r>
          </a:p>
        </p:txBody>
      </p:sp>
    </p:spTree>
    <p:extLst>
      <p:ext uri="{BB962C8B-B14F-4D97-AF65-F5344CB8AC3E}">
        <p14:creationId xmlns:p14="http://schemas.microsoft.com/office/powerpoint/2010/main" val="303487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2DF81256-12ED-4050-A576-FB27FF7B44BF}"/>
              </a:ext>
            </a:extLst>
          </p:cNvPr>
          <p:cNvSpPr txBox="1"/>
          <p:nvPr/>
        </p:nvSpPr>
        <p:spPr>
          <a:xfrm>
            <a:off x="335280" y="1310640"/>
            <a:ext cx="11379200" cy="5078313"/>
          </a:xfrm>
          <a:prstGeom prst="rect">
            <a:avLst/>
          </a:prstGeom>
          <a:noFill/>
        </p:spPr>
        <p:txBody>
          <a:bodyPr wrap="square">
            <a:spAutoFit/>
          </a:bodyPr>
          <a:lstStyle/>
          <a:p>
            <a:pPr indent="450215" algn="ctr"/>
            <a:r>
              <a:rPr lang="ru-RU" sz="2400" b="1" i="1" dirty="0">
                <a:effectLst/>
                <a:latin typeface="Times New Roman" panose="02020603050405020304" pitchFamily="18" charset="0"/>
                <a:ea typeface="Times New Roman" panose="02020603050405020304" pitchFamily="18" charset="0"/>
              </a:rPr>
              <a:t>Задачи управления</a:t>
            </a:r>
            <a:endParaRPr lang="ru-RU" sz="2400" i="1" dirty="0">
              <a:effectLst/>
              <a:latin typeface="Times New Roman" panose="02020603050405020304" pitchFamily="18" charset="0"/>
              <a:ea typeface="Times New Roman" panose="02020603050405020304" pitchFamily="18" charset="0"/>
            </a:endParaRPr>
          </a:p>
          <a:p>
            <a:pPr indent="450215" algn="just"/>
            <a:r>
              <a:rPr lang="ru-RU" sz="2000" dirty="0">
                <a:effectLst/>
                <a:latin typeface="Times New Roman" panose="02020603050405020304" pitchFamily="18" charset="0"/>
                <a:ea typeface="Times New Roman" panose="02020603050405020304" pitchFamily="18" charset="0"/>
              </a:rPr>
              <a:t>Различают два наиболее общих вида задач управления: малыми и большими (сложными) системами. </a:t>
            </a:r>
          </a:p>
          <a:p>
            <a:pPr indent="450215" algn="just"/>
            <a:r>
              <a:rPr lang="ru-RU" sz="2000" dirty="0">
                <a:effectLst/>
                <a:latin typeface="Times New Roman" panose="02020603050405020304" pitchFamily="18" charset="0"/>
                <a:ea typeface="Times New Roman" panose="02020603050405020304" pitchFamily="18" charset="0"/>
              </a:rPr>
              <a:t>Задачи управления малыми системами обычно формулируются как задачи поиска при заданных ограничениях набора значений переменных, на котором оптимизируется заданный функционал оценки качества управления. Они решаются традиционным методами: </a:t>
            </a:r>
          </a:p>
          <a:p>
            <a:pPr indent="450215" algn="just"/>
            <a:r>
              <a:rPr lang="ru-RU" sz="2000" dirty="0">
                <a:effectLst/>
                <a:latin typeface="Times New Roman" panose="02020603050405020304" pitchFamily="18" charset="0"/>
                <a:ea typeface="Times New Roman" panose="02020603050405020304" pitchFamily="18" charset="0"/>
              </a:rPr>
              <a:t>а) математического анализа (при отсутствии ограничений), </a:t>
            </a:r>
          </a:p>
          <a:p>
            <a:pPr indent="450215" algn="just"/>
            <a:r>
              <a:rPr lang="ru-RU" sz="2000" dirty="0">
                <a:effectLst/>
                <a:latin typeface="Times New Roman" panose="02020603050405020304" pitchFamily="18" charset="0"/>
                <a:ea typeface="Times New Roman" panose="02020603050405020304" pitchFamily="18" charset="0"/>
              </a:rPr>
              <a:t>б) линейного программирования (критерий оценки качества управления – линейная функция, система ограничений - набор линейных неравенств или уравнений), </a:t>
            </a:r>
          </a:p>
          <a:p>
            <a:pPr indent="450215" algn="just"/>
            <a:r>
              <a:rPr lang="ru-RU" sz="2000" dirty="0">
                <a:effectLst/>
                <a:latin typeface="Times New Roman" panose="02020603050405020304" pitchFamily="18" charset="0"/>
                <a:ea typeface="Times New Roman" panose="02020603050405020304" pitchFamily="18" charset="0"/>
              </a:rPr>
              <a:t>в) нелинейного программирования (критерий и ограничения заданы нелинейными функциями, как правило, с определенными свойствами: вогнутостью, дифференцируемость и т.п.), г) – основанными на принципе максимума (суть которых заключена в таком решении систем дифференциальных уравнений, описывающих состояние объекта управления, при котором допустимые решения выбираются на каждом шаге из условия максимизации некоторой вспомогательной функции). Также используются специальные методы динамического, целочисленного, параметрического, стохастического, эвристического программирования.</a:t>
            </a:r>
          </a:p>
        </p:txBody>
      </p:sp>
    </p:spTree>
    <p:extLst>
      <p:ext uri="{BB962C8B-B14F-4D97-AF65-F5344CB8AC3E}">
        <p14:creationId xmlns:p14="http://schemas.microsoft.com/office/powerpoint/2010/main" val="375927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7338BD71-4CD0-474D-8CE7-F67D3FEF6D6D}"/>
              </a:ext>
            </a:extLst>
          </p:cNvPr>
          <p:cNvSpPr txBox="1"/>
          <p:nvPr/>
        </p:nvSpPr>
        <p:spPr>
          <a:xfrm>
            <a:off x="218440" y="1940560"/>
            <a:ext cx="11755120" cy="3170099"/>
          </a:xfrm>
          <a:prstGeom prst="rect">
            <a:avLst/>
          </a:prstGeom>
          <a:noFill/>
        </p:spPr>
        <p:txBody>
          <a:bodyPr wrap="square">
            <a:spAutoFit/>
          </a:bodyPr>
          <a:lstStyle/>
          <a:p>
            <a:pPr indent="450215" algn="just"/>
            <a:r>
              <a:rPr lang="ru-RU" sz="2000" dirty="0">
                <a:effectLst/>
                <a:latin typeface="Times New Roman" panose="02020603050405020304" pitchFamily="18" charset="0"/>
                <a:ea typeface="Times New Roman" panose="02020603050405020304" pitchFamily="18" charset="0"/>
              </a:rPr>
              <a:t>Задачи управления малыми системами описывают языком уравнений. При этом модель управляемого объекта имеет вид некоторой системы уравнений, в которой указаны формальные соотношения, описывающие функционирование объекта, и формальные соотношения, выражающие критерий, согласованный с цель управления. </a:t>
            </a:r>
          </a:p>
          <a:p>
            <a:pPr indent="450215" algn="just"/>
            <a:r>
              <a:rPr lang="ru-RU" sz="2000" dirty="0">
                <a:effectLst/>
                <a:latin typeface="Times New Roman" panose="02020603050405020304" pitchFamily="18" charset="0"/>
                <a:ea typeface="Times New Roman" panose="02020603050405020304" pitchFamily="18" charset="0"/>
              </a:rPr>
              <a:t>То есть эти задачи управления характеризуется наличием языка уравнений, заданной области поиска решений замкнутого характера и неизменности модели управляемого объекта. Отсюда следует: </a:t>
            </a:r>
          </a:p>
          <a:p>
            <a:pPr marL="457200" indent="-457200" algn="just">
              <a:buAutoNum type="arabicParenR"/>
            </a:pPr>
            <a:r>
              <a:rPr lang="ru-RU" sz="2000" dirty="0">
                <a:effectLst/>
                <a:latin typeface="Times New Roman" panose="02020603050405020304" pitchFamily="18" charset="0"/>
                <a:ea typeface="Times New Roman" panose="02020603050405020304" pitchFamily="18" charset="0"/>
              </a:rPr>
              <a:t>успешное </a:t>
            </a:r>
            <a:r>
              <a:rPr lang="ru-RU" sz="2000" i="1" dirty="0">
                <a:effectLst/>
                <a:latin typeface="Times New Roman" panose="02020603050405020304" pitchFamily="18" charset="0"/>
                <a:ea typeface="Times New Roman" panose="02020603050405020304" pitchFamily="18" charset="0"/>
              </a:rPr>
              <a:t>управление и моделирование </a:t>
            </a:r>
            <a:r>
              <a:rPr lang="ru-RU" sz="2000" dirty="0">
                <a:effectLst/>
                <a:latin typeface="Times New Roman" panose="02020603050405020304" pitchFamily="18" charset="0"/>
                <a:ea typeface="Times New Roman" panose="02020603050405020304" pitchFamily="18" charset="0"/>
              </a:rPr>
              <a:t>во многом определяется полнотой описания управляемого объекта на некотором языке, включая описание сигналов и нелинейных характеристик, </a:t>
            </a:r>
          </a:p>
          <a:p>
            <a:pPr marL="457200" indent="-457200" algn="just">
              <a:buAutoNum type="arabicParenR"/>
            </a:pPr>
            <a:r>
              <a:rPr lang="ru-RU" sz="2000" dirty="0">
                <a:effectLst/>
                <a:latin typeface="Times New Roman" panose="02020603050405020304" pitchFamily="18" charset="0"/>
                <a:ea typeface="Times New Roman" panose="02020603050405020304" pitchFamily="18" charset="0"/>
              </a:rPr>
              <a:t>воплощение (отработка) контуром управления задачи управления – это, прежде всего, адекватная реализация языка в технических средствах и в структуре контура управления в целом.</a:t>
            </a:r>
          </a:p>
        </p:txBody>
      </p:sp>
    </p:spTree>
    <p:extLst>
      <p:ext uri="{BB962C8B-B14F-4D97-AF65-F5344CB8AC3E}">
        <p14:creationId xmlns:p14="http://schemas.microsoft.com/office/powerpoint/2010/main" val="292320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047BCAE1-415C-4D84-80B9-1F96FF2AD9FC}"/>
              </a:ext>
            </a:extLst>
          </p:cNvPr>
          <p:cNvSpPr txBox="1"/>
          <p:nvPr/>
        </p:nvSpPr>
        <p:spPr>
          <a:xfrm>
            <a:off x="203200" y="1320800"/>
            <a:ext cx="11897360" cy="4893647"/>
          </a:xfrm>
          <a:prstGeom prst="rect">
            <a:avLst/>
          </a:prstGeom>
          <a:noFill/>
        </p:spPr>
        <p:txBody>
          <a:bodyPr wrap="square">
            <a:spAutoFit/>
          </a:bodyPr>
          <a:lstStyle/>
          <a:p>
            <a:pPr indent="450215" algn="just"/>
            <a:r>
              <a:rPr lang="ru-RU" sz="2400" dirty="0">
                <a:effectLst/>
                <a:latin typeface="Times New Roman" panose="02020603050405020304" pitchFamily="18" charset="0"/>
                <a:ea typeface="Times New Roman" panose="02020603050405020304" pitchFamily="18" charset="0"/>
              </a:rPr>
              <a:t>Существуют различные взгляды на определение характеристик больших (сложных) систем. Задачи управления большими системами отличаются по своему описанию от задач управления малыми системами:</a:t>
            </a:r>
          </a:p>
          <a:p>
            <a:pPr indent="450215" algn="just"/>
            <a:r>
              <a:rPr lang="ru-RU" sz="2400" dirty="0">
                <a:effectLst/>
                <a:latin typeface="Times New Roman" panose="02020603050405020304" pitchFamily="18" charset="0"/>
                <a:ea typeface="Times New Roman" panose="02020603050405020304" pitchFamily="18" charset="0"/>
              </a:rPr>
              <a:t>1. Их описание, как правило, проводится на естественном языке. На этом языке выражают исходные данные и формулируют цели и критерии. Вследствие этого задача управления приобретает нечеткость и расплывчатость.</a:t>
            </a:r>
          </a:p>
          <a:p>
            <a:pPr indent="450215" algn="just"/>
            <a:r>
              <a:rPr lang="ru-RU" sz="2400" dirty="0">
                <a:effectLst/>
                <a:latin typeface="Times New Roman" panose="02020603050405020304" pitchFamily="18" charset="0"/>
                <a:ea typeface="Times New Roman" panose="02020603050405020304" pitchFamily="18" charset="0"/>
              </a:rPr>
              <a:t>2. Модели объекта управления имеют открытый характер. Они формулируются в процессе решения задачи. В процессе решения могут изменяться структура, цели и критерии. </a:t>
            </a:r>
          </a:p>
          <a:p>
            <a:pPr indent="450215" algn="just"/>
            <a:r>
              <a:rPr lang="ru-RU" sz="2400" dirty="0">
                <a:effectLst/>
                <a:latin typeface="Times New Roman" panose="02020603050405020304" pitchFamily="18" charset="0"/>
                <a:ea typeface="Times New Roman" panose="02020603050405020304" pitchFamily="18" charset="0"/>
              </a:rPr>
              <a:t>В последнее время получило развитие </a:t>
            </a:r>
            <a:r>
              <a:rPr lang="ru-RU" sz="2400" dirty="0" err="1">
                <a:effectLst/>
                <a:latin typeface="Times New Roman" panose="02020603050405020304" pitchFamily="18" charset="0"/>
                <a:ea typeface="Times New Roman" panose="02020603050405020304" pitchFamily="18" charset="0"/>
              </a:rPr>
              <a:t>инфографическое</a:t>
            </a:r>
            <a:r>
              <a:rPr lang="ru-RU" sz="2400" dirty="0">
                <a:effectLst/>
                <a:latin typeface="Times New Roman" panose="02020603050405020304" pitchFamily="18" charset="0"/>
                <a:ea typeface="Times New Roman" panose="02020603050405020304" pitchFamily="18" charset="0"/>
              </a:rPr>
              <a:t> направление по исследованию функциональных систем (научная школа проф. Чулкова В.О.), которое предлагает, с одной стороны, несколько более системно ориентированную, а, с другой, - более прикладную трактовку сложности системы и её особенностей.</a:t>
            </a:r>
          </a:p>
        </p:txBody>
      </p:sp>
    </p:spTree>
    <p:extLst>
      <p:ext uri="{BB962C8B-B14F-4D97-AF65-F5344CB8AC3E}">
        <p14:creationId xmlns:p14="http://schemas.microsoft.com/office/powerpoint/2010/main" val="47011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5DED8F1E-56B9-4F7A-BEBF-197543B6E540}"/>
              </a:ext>
            </a:extLst>
          </p:cNvPr>
          <p:cNvSpPr txBox="1"/>
          <p:nvPr/>
        </p:nvSpPr>
        <p:spPr>
          <a:xfrm>
            <a:off x="111760" y="1249680"/>
            <a:ext cx="11877040" cy="4770537"/>
          </a:xfrm>
          <a:prstGeom prst="rect">
            <a:avLst/>
          </a:prstGeom>
          <a:noFill/>
        </p:spPr>
        <p:txBody>
          <a:bodyPr wrap="square">
            <a:spAutoFit/>
          </a:bodyPr>
          <a:lstStyle/>
          <a:p>
            <a:pPr indent="450215" algn="ctr"/>
            <a:r>
              <a:rPr lang="ru-RU" sz="2400" b="1" i="1" dirty="0">
                <a:effectLst/>
                <a:latin typeface="Times New Roman" panose="02020603050405020304" pitchFamily="18" charset="0"/>
                <a:ea typeface="Times New Roman" panose="02020603050405020304" pitchFamily="18" charset="0"/>
              </a:rPr>
              <a:t>Структурные представления сложной системы</a:t>
            </a:r>
            <a:endParaRPr lang="ru-RU" sz="2400" b="1" i="1" dirty="0">
              <a:latin typeface="Times New Roman" panose="02020603050405020304" pitchFamily="18" charset="0"/>
              <a:ea typeface="Times New Roman" panose="02020603050405020304" pitchFamily="18" charset="0"/>
            </a:endParaRPr>
          </a:p>
          <a:p>
            <a:pPr indent="450215" algn="ctr"/>
            <a:endParaRPr lang="ru-RU" sz="2000" b="1" i="1" dirty="0">
              <a:effectLst/>
              <a:latin typeface="Times New Roman" panose="02020603050405020304" pitchFamily="18" charset="0"/>
              <a:ea typeface="Times New Roman" panose="02020603050405020304" pitchFamily="18" charset="0"/>
            </a:endParaRPr>
          </a:p>
          <a:p>
            <a:pPr indent="450215" algn="just"/>
            <a:r>
              <a:rPr lang="ru-RU" sz="2000" b="1" i="1"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Обычно, </a:t>
            </a:r>
            <a:r>
              <a:rPr lang="ru-RU" sz="2000" i="1" dirty="0">
                <a:effectLst/>
                <a:latin typeface="Times New Roman" panose="02020603050405020304" pitchFamily="18" charset="0"/>
                <a:ea typeface="Times New Roman" panose="02020603050405020304" pitchFamily="18" charset="0"/>
              </a:rPr>
              <a:t>объектом</a:t>
            </a:r>
            <a:r>
              <a:rPr lang="ru-RU" sz="2000" dirty="0">
                <a:effectLst/>
                <a:latin typeface="Times New Roman" panose="02020603050405020304" pitchFamily="18" charset="0"/>
                <a:ea typeface="Times New Roman" panose="02020603050405020304" pitchFamily="18" charset="0"/>
              </a:rPr>
              <a:t> называют все то, что противостоит субъекту (человеку) в его предметно-практической и познавательной деятельности. Несмотря на это, в настоящее время различают инженерные и интеллектуальные объекты. </a:t>
            </a:r>
          </a:p>
          <a:p>
            <a:pPr indent="450215" algn="just"/>
            <a:r>
              <a:rPr lang="ru-RU" sz="2000" i="1" dirty="0">
                <a:effectLst/>
                <a:latin typeface="Times New Roman" panose="02020603050405020304" pitchFamily="18" charset="0"/>
                <a:ea typeface="Times New Roman" panose="02020603050405020304" pitchFamily="18" charset="0"/>
              </a:rPr>
              <a:t>К инженерным объектам </a:t>
            </a:r>
            <a:r>
              <a:rPr lang="ru-RU" sz="2000" dirty="0">
                <a:effectLst/>
                <a:latin typeface="Times New Roman" panose="02020603050405020304" pitchFamily="18" charset="0"/>
                <a:ea typeface="Times New Roman" panose="02020603050405020304" pitchFamily="18" charset="0"/>
              </a:rPr>
              <a:t>относят объекты, процессам функционирования которых присущи количественные и качественные оценки, включая наблюдение, фиксацию и измерение различных вещественно–энергетических характеристик (так называемых физических параметров). </a:t>
            </a:r>
          </a:p>
          <a:p>
            <a:pPr indent="450215" algn="just"/>
            <a:r>
              <a:rPr lang="ru-RU" sz="2000" i="1" dirty="0">
                <a:effectLst/>
                <a:latin typeface="Times New Roman" panose="02020603050405020304" pitchFamily="18" charset="0"/>
                <a:ea typeface="Times New Roman" panose="02020603050405020304" pitchFamily="18" charset="0"/>
              </a:rPr>
              <a:t>К и</a:t>
            </a:r>
            <a:r>
              <a:rPr lang="ru-RU" sz="2000" i="1" dirty="0">
                <a:solidFill>
                  <a:srgbClr val="000000"/>
                </a:solidFill>
                <a:effectLst/>
                <a:latin typeface="Times New Roman" panose="02020603050405020304" pitchFamily="18" charset="0"/>
                <a:ea typeface="Times New Roman" panose="02020603050405020304" pitchFamily="18" charset="0"/>
              </a:rPr>
              <a:t>нтеллектуальным объектам</a:t>
            </a:r>
            <a:r>
              <a:rPr lang="ru-RU" sz="2000" dirty="0">
                <a:solidFill>
                  <a:srgbClr val="000000"/>
                </a:solidFill>
                <a:effectLst/>
                <a:latin typeface="Times New Roman" panose="02020603050405020304" pitchFamily="18" charset="0"/>
                <a:ea typeface="Times New Roman" panose="02020603050405020304" pitchFamily="18" charset="0"/>
              </a:rPr>
              <a:t> относят людей и разнообразные отношения, характерные процессу их деятельности (в том числе и реализации отношений соподчинения), в единстве с участниками этой деятельности. </a:t>
            </a:r>
            <a:endParaRPr lang="ru-RU" sz="2000" dirty="0">
              <a:effectLst/>
              <a:latin typeface="Times New Roman" panose="02020603050405020304" pitchFamily="18" charset="0"/>
              <a:ea typeface="Times New Roman" panose="02020603050405020304" pitchFamily="18" charset="0"/>
            </a:endParaRPr>
          </a:p>
          <a:p>
            <a:pPr indent="450215" algn="just"/>
            <a:r>
              <a:rPr lang="ru-RU" sz="2000" i="1" dirty="0">
                <a:effectLst/>
                <a:latin typeface="Times New Roman" panose="02020603050405020304" pitchFamily="18" charset="0"/>
                <a:ea typeface="Times New Roman" panose="02020603050405020304" pitchFamily="18" charset="0"/>
              </a:rPr>
              <a:t>Сложная система</a:t>
            </a:r>
            <a:r>
              <a:rPr lang="ru-RU" sz="2000" dirty="0">
                <a:effectLst/>
                <a:latin typeface="Times New Roman" panose="02020603050405020304" pitchFamily="18" charset="0"/>
                <a:ea typeface="Times New Roman" panose="02020603050405020304" pitchFamily="18" charset="0"/>
              </a:rPr>
              <a:t> – это материальное ВЭО-образование (объективная реальность), в состав которого могут входить инженерные или интеллектуальные объекты, взаимодействующие со средой, и жизнедеятельность которого в этой локально-организованной среде обуславливается его целесообразным поведением или процессами его приспособления (адаптации) к (в) ней. </a:t>
            </a:r>
          </a:p>
        </p:txBody>
      </p:sp>
    </p:spTree>
    <p:extLst>
      <p:ext uri="{BB962C8B-B14F-4D97-AF65-F5344CB8AC3E}">
        <p14:creationId xmlns:p14="http://schemas.microsoft.com/office/powerpoint/2010/main" val="59485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sign\Desktop\Презент\3.jpg">
            <a:extLst>
              <a:ext uri="{FF2B5EF4-FFF2-40B4-BE49-F238E27FC236}">
                <a16:creationId xmlns:a16="http://schemas.microsoft.com/office/drawing/2014/main" id="{B6296221-4B9F-4578-A2E5-243D55CCA001}"/>
              </a:ext>
            </a:extLst>
          </p:cNvPr>
          <p:cNvPicPr>
            <a:picLocks noChangeAspect="1" noChangeArrowheads="1"/>
          </p:cNvPicPr>
          <p:nvPr/>
        </p:nvPicPr>
        <p:blipFill>
          <a:blip r:embed="rId2" cstate="print"/>
          <a:srcRect/>
          <a:stretch>
            <a:fillRect/>
          </a:stretch>
        </p:blipFill>
        <p:spPr bwMode="auto">
          <a:xfrm>
            <a:off x="-12826" y="0"/>
            <a:ext cx="12204826" cy="1154894"/>
          </a:xfrm>
          <a:prstGeom prst="rect">
            <a:avLst/>
          </a:prstGeom>
          <a:noFill/>
        </p:spPr>
      </p:pic>
      <p:sp>
        <p:nvSpPr>
          <p:cNvPr id="5" name="TextBox 4">
            <a:extLst>
              <a:ext uri="{FF2B5EF4-FFF2-40B4-BE49-F238E27FC236}">
                <a16:creationId xmlns:a16="http://schemas.microsoft.com/office/drawing/2014/main" id="{FB20E774-81D6-4528-AC5F-6F104D7555D0}"/>
              </a:ext>
            </a:extLst>
          </p:cNvPr>
          <p:cNvSpPr txBox="1"/>
          <p:nvPr/>
        </p:nvSpPr>
        <p:spPr>
          <a:xfrm>
            <a:off x="264160" y="1270000"/>
            <a:ext cx="11694160" cy="4401205"/>
          </a:xfrm>
          <a:prstGeom prst="rect">
            <a:avLst/>
          </a:prstGeom>
          <a:noFill/>
        </p:spPr>
        <p:txBody>
          <a:bodyPr wrap="square">
            <a:spAutoFit/>
          </a:bodyPr>
          <a:lstStyle/>
          <a:p>
            <a:pPr indent="450215" algn="just"/>
            <a:r>
              <a:rPr lang="ru-RU" sz="2000" dirty="0">
                <a:effectLst/>
                <a:latin typeface="Times New Roman" panose="02020603050405020304" pitchFamily="18" charset="0"/>
                <a:ea typeface="Times New Roman" panose="02020603050405020304" pitchFamily="18" charset="0"/>
              </a:rPr>
              <a:t>Результаты целенаправленной (целесообразной) деятельности называют </a:t>
            </a:r>
            <a:r>
              <a:rPr lang="ru-RU" sz="2000" i="1" dirty="0">
                <a:effectLst/>
                <a:latin typeface="Times New Roman" panose="02020603050405020304" pitchFamily="18" charset="0"/>
                <a:ea typeface="Times New Roman" panose="02020603050405020304" pitchFamily="18" charset="0"/>
              </a:rPr>
              <a:t>целевыми</a:t>
            </a:r>
            <a:r>
              <a:rPr lang="ru-RU" sz="2000" dirty="0">
                <a:effectLst/>
                <a:latin typeface="Times New Roman" panose="02020603050405020304" pitchFamily="18" charset="0"/>
                <a:ea typeface="Times New Roman" panose="02020603050405020304" pitchFamily="18" charset="0"/>
              </a:rPr>
              <a:t> результатами, а результаты процессов приспособления (адаптации) – </a:t>
            </a:r>
            <a:r>
              <a:rPr lang="ru-RU" sz="2000" i="1" dirty="0">
                <a:effectLst/>
                <a:latin typeface="Times New Roman" panose="02020603050405020304" pitchFamily="18" charset="0"/>
                <a:ea typeface="Times New Roman" panose="02020603050405020304" pitchFamily="18" charset="0"/>
              </a:rPr>
              <a:t>приспособительными</a:t>
            </a:r>
            <a:r>
              <a:rPr lang="ru-RU" sz="2000" dirty="0">
                <a:effectLst/>
                <a:latin typeface="Times New Roman" panose="02020603050405020304" pitchFamily="18" charset="0"/>
                <a:ea typeface="Times New Roman" panose="02020603050405020304" pitchFamily="18" charset="0"/>
              </a:rPr>
              <a:t> результатами. Отличаясь исходной содержательностью, в смысловом плане эти термины рассматриваются, как правило, синонимами.</a:t>
            </a:r>
          </a:p>
          <a:p>
            <a:pPr indent="450215" algn="just"/>
            <a:r>
              <a:rPr lang="ru-RU" sz="2000" dirty="0">
                <a:effectLst/>
                <a:latin typeface="Times New Roman" panose="02020603050405020304" pitchFamily="18" charset="0"/>
                <a:ea typeface="Times New Roman" panose="02020603050405020304" pitchFamily="18" charset="0"/>
              </a:rPr>
              <a:t>Наличие интеллектуальных объектов (человека) в сложных системах определяет ряд новых (в сравнении с «простыми» инженерными системами) свойств систем:</a:t>
            </a:r>
          </a:p>
          <a:p>
            <a:pPr indent="450215" algn="just"/>
            <a:r>
              <a:rPr lang="ru-RU" sz="2000" dirty="0">
                <a:effectLst/>
                <a:latin typeface="Times New Roman" panose="02020603050405020304" pitchFamily="18" charset="0"/>
                <a:ea typeface="Times New Roman" panose="02020603050405020304" pitchFamily="18" charset="0"/>
              </a:rPr>
              <a:t>- сложная система взаимодействуют с внешней (в отношении её) средой не только в границах целесообразного или приспособленческого поведения, но и по всем возможным направлениям жизнедеятельности человека (из этой сложной системы) в среде;</a:t>
            </a:r>
          </a:p>
          <a:p>
            <a:pPr indent="450215" algn="just"/>
            <a:r>
              <a:rPr lang="ru-RU" sz="2000" dirty="0">
                <a:effectLst/>
                <a:latin typeface="Times New Roman" panose="02020603050405020304" pitchFamily="18" charset="0"/>
                <a:ea typeface="Times New Roman" panose="02020603050405020304" pitchFamily="18" charset="0"/>
              </a:rPr>
              <a:t>- приспособляемость сложной системы к эпизодическим и периодическим событиям этой среды;</a:t>
            </a:r>
          </a:p>
          <a:p>
            <a:pPr indent="450215" algn="just"/>
            <a:r>
              <a:rPr lang="ru-RU" sz="2000" dirty="0">
                <a:effectLst/>
                <a:latin typeface="Times New Roman" panose="02020603050405020304" pitchFamily="18" charset="0"/>
                <a:ea typeface="Times New Roman" panose="02020603050405020304" pitchFamily="18" charset="0"/>
              </a:rPr>
              <a:t>- избирательность защиты от этой среды и общения с ней;</a:t>
            </a:r>
          </a:p>
          <a:p>
            <a:pPr indent="450215" algn="just"/>
            <a:r>
              <a:rPr lang="ru-RU" sz="2000" dirty="0">
                <a:effectLst/>
                <a:latin typeface="Times New Roman" panose="02020603050405020304" pitchFamily="18" charset="0"/>
                <a:ea typeface="Times New Roman" panose="02020603050405020304" pitchFamily="18" charset="0"/>
              </a:rPr>
              <a:t>- обучаемость сложной системы как формирование однотипных реакций на однотипные воздействия, ситуации и обстоятельства жизнедеятельности;</a:t>
            </a:r>
          </a:p>
          <a:p>
            <a:pPr indent="450215" algn="just"/>
            <a:r>
              <a:rPr lang="ru-RU" sz="2000" dirty="0">
                <a:effectLst/>
                <a:latin typeface="Times New Roman" panose="02020603050405020304" pitchFamily="18" charset="0"/>
                <a:ea typeface="Times New Roman" panose="02020603050405020304" pitchFamily="18" charset="0"/>
              </a:rPr>
              <a:t>- сложная система осуществляет опережающее отражение действительности (внешней среды).</a:t>
            </a:r>
          </a:p>
        </p:txBody>
      </p:sp>
    </p:spTree>
    <p:extLst>
      <p:ext uri="{BB962C8B-B14F-4D97-AF65-F5344CB8AC3E}">
        <p14:creationId xmlns:p14="http://schemas.microsoft.com/office/powerpoint/2010/main" val="34657941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5034</Words>
  <Application>Microsoft Office PowerPoint</Application>
  <PresentationFormat>Широкоэкранный</PresentationFormat>
  <Paragraphs>212</Paragraphs>
  <Slides>39</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39</vt:i4>
      </vt:variant>
    </vt:vector>
  </HeadingPairs>
  <TitlesOfParts>
    <vt:vector size="45" baseType="lpstr">
      <vt:lpstr>Arial</vt:lpstr>
      <vt:lpstr>Calibri</vt:lpstr>
      <vt:lpstr>Calibri Light</vt:lpstr>
      <vt:lpstr>Times New Roman</vt:lpstr>
      <vt:lpstr>Тема Office</vt:lpstr>
      <vt:lpstr>Equation.3</vt:lpstr>
      <vt:lpstr>Презентация   по дисциплине «Теория систем и системный анализ» на тему «Идеи сложности и среды для системного понимания»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дисциплине «Теория систем и системный анализ» на тему «Системное мышление»</dc:title>
  <dc:creator>Vlad Shorin</dc:creator>
  <cp:lastModifiedBy>Vlad Shorin</cp:lastModifiedBy>
  <cp:revision>62</cp:revision>
  <dcterms:created xsi:type="dcterms:W3CDTF">2020-11-19T19:29:07Z</dcterms:created>
  <dcterms:modified xsi:type="dcterms:W3CDTF">2020-11-21T18:29:43Z</dcterms:modified>
</cp:coreProperties>
</file>