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3" r:id="rId3"/>
    <p:sldId id="283" r:id="rId4"/>
    <p:sldId id="284" r:id="rId5"/>
    <p:sldId id="286" r:id="rId6"/>
    <p:sldId id="285" r:id="rId7"/>
    <p:sldId id="287" r:id="rId8"/>
    <p:sldId id="288" r:id="rId9"/>
    <p:sldId id="289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2769" autoAdjust="0"/>
  </p:normalViewPr>
  <p:slideViewPr>
    <p:cSldViewPr>
      <p:cViewPr varScale="1">
        <p:scale>
          <a:sx n="103" d="100"/>
          <a:sy n="103" d="100"/>
        </p:scale>
        <p:origin x="15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5517A-7924-4D14-86D6-E643104FE0FF}" type="doc">
      <dgm:prSet loTypeId="urn:microsoft.com/office/officeart/2005/8/layout/funnel1" loCatId="relationship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1332ED7-AD32-4CCE-9677-BD3A7B39CDB4}">
      <dgm:prSet phldrT="[Текст]"/>
      <dgm:spPr/>
      <dgm:t>
        <a:bodyPr/>
        <a:lstStyle/>
        <a:p>
          <a:r>
            <a:rPr lang="ru-RU" dirty="0" smtClean="0"/>
            <a:t>Разработка и тестирование ПО</a:t>
          </a:r>
          <a:endParaRPr lang="ru-RU" dirty="0"/>
        </a:p>
      </dgm:t>
    </dgm:pt>
    <dgm:pt modelId="{E0CA182B-9E5C-4413-AED7-EDA8CD63E013}" type="parTrans" cxnId="{A2A1D286-4875-4F05-B3AB-EEF2AF4FD6DB}">
      <dgm:prSet/>
      <dgm:spPr/>
      <dgm:t>
        <a:bodyPr/>
        <a:lstStyle/>
        <a:p>
          <a:endParaRPr lang="ru-RU"/>
        </a:p>
      </dgm:t>
    </dgm:pt>
    <dgm:pt modelId="{EE5D91CE-A114-4E6F-85B0-4DE0C26F53AF}" type="sibTrans" cxnId="{A2A1D286-4875-4F05-B3AB-EEF2AF4FD6DB}">
      <dgm:prSet/>
      <dgm:spPr/>
      <dgm:t>
        <a:bodyPr/>
        <a:lstStyle/>
        <a:p>
          <a:endParaRPr lang="ru-RU"/>
        </a:p>
      </dgm:t>
    </dgm:pt>
    <dgm:pt modelId="{2296C67F-E1A6-45B0-BFC2-B982A9546926}">
      <dgm:prSet phldrT="[Текст]"/>
      <dgm:spPr/>
      <dgm:t>
        <a:bodyPr/>
        <a:lstStyle/>
        <a:p>
          <a:r>
            <a:rPr lang="ru-RU" dirty="0" smtClean="0"/>
            <a:t>Реклама</a:t>
          </a:r>
          <a:endParaRPr lang="ru-RU" dirty="0"/>
        </a:p>
      </dgm:t>
    </dgm:pt>
    <dgm:pt modelId="{E6376300-F5D3-4DF3-B4EA-47F807A3EE3E}" type="parTrans" cxnId="{2853227B-BDA5-41BC-8691-E1ECFC073880}">
      <dgm:prSet/>
      <dgm:spPr/>
      <dgm:t>
        <a:bodyPr/>
        <a:lstStyle/>
        <a:p>
          <a:endParaRPr lang="ru-RU"/>
        </a:p>
      </dgm:t>
    </dgm:pt>
    <dgm:pt modelId="{7C1F2127-AD04-44FA-9574-2CA6E804C9B9}" type="sibTrans" cxnId="{2853227B-BDA5-41BC-8691-E1ECFC073880}">
      <dgm:prSet/>
      <dgm:spPr/>
      <dgm:t>
        <a:bodyPr/>
        <a:lstStyle/>
        <a:p>
          <a:endParaRPr lang="ru-RU"/>
        </a:p>
      </dgm:t>
    </dgm:pt>
    <dgm:pt modelId="{F9B7F550-3CA6-49CB-8015-630AB67D26D0}">
      <dgm:prSet phldrT="[Текст]"/>
      <dgm:spPr/>
      <dgm:t>
        <a:bodyPr/>
        <a:lstStyle/>
        <a:p>
          <a:r>
            <a:rPr lang="ru-RU" dirty="0" smtClean="0"/>
            <a:t>Продвижение на рынке</a:t>
          </a:r>
          <a:endParaRPr lang="ru-RU" dirty="0"/>
        </a:p>
      </dgm:t>
    </dgm:pt>
    <dgm:pt modelId="{9E54D882-260A-4FC6-810B-BF8FE12A671D}" type="parTrans" cxnId="{77CC10F9-9082-4FC6-9F2A-83548B9ED2D8}">
      <dgm:prSet/>
      <dgm:spPr/>
      <dgm:t>
        <a:bodyPr/>
        <a:lstStyle/>
        <a:p>
          <a:endParaRPr lang="ru-RU"/>
        </a:p>
      </dgm:t>
    </dgm:pt>
    <dgm:pt modelId="{B94DCEA2-795E-4748-888D-B2E0A8259EE8}" type="sibTrans" cxnId="{77CC10F9-9082-4FC6-9F2A-83548B9ED2D8}">
      <dgm:prSet/>
      <dgm:spPr/>
      <dgm:t>
        <a:bodyPr/>
        <a:lstStyle/>
        <a:p>
          <a:endParaRPr lang="ru-RU"/>
        </a:p>
      </dgm:t>
    </dgm:pt>
    <dgm:pt modelId="{95063874-0732-4DE1-917E-FF539970D41B}">
      <dgm:prSet phldrT="[Текст]"/>
      <dgm:spPr/>
      <dgm:t>
        <a:bodyPr/>
        <a:lstStyle/>
        <a:p>
          <a:r>
            <a:rPr lang="ru-RU" dirty="0" smtClean="0"/>
            <a:t>1 800 000 рублей</a:t>
          </a:r>
          <a:endParaRPr lang="ru-RU" dirty="0"/>
        </a:p>
      </dgm:t>
    </dgm:pt>
    <dgm:pt modelId="{B2D5CEDA-62CC-4EDF-AA42-B7B44E2209B8}" type="parTrans" cxnId="{281C3743-D18E-4E7E-ABBC-AC5E08C642DE}">
      <dgm:prSet/>
      <dgm:spPr/>
      <dgm:t>
        <a:bodyPr/>
        <a:lstStyle/>
        <a:p>
          <a:endParaRPr lang="ru-RU"/>
        </a:p>
      </dgm:t>
    </dgm:pt>
    <dgm:pt modelId="{CEBE7D39-96EF-4787-80DE-CC977A8DF44E}" type="sibTrans" cxnId="{281C3743-D18E-4E7E-ABBC-AC5E08C642DE}">
      <dgm:prSet/>
      <dgm:spPr/>
      <dgm:t>
        <a:bodyPr/>
        <a:lstStyle/>
        <a:p>
          <a:endParaRPr lang="ru-RU"/>
        </a:p>
      </dgm:t>
    </dgm:pt>
    <dgm:pt modelId="{6F2D1570-0E7F-4131-BA8B-99AF587BB3CE}" type="pres">
      <dgm:prSet presAssocID="{2865517A-7924-4D14-86D6-E643104FE0F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EC568F-411C-4147-9B55-4B3C31BC7F39}" type="pres">
      <dgm:prSet presAssocID="{2865517A-7924-4D14-86D6-E643104FE0FF}" presName="ellipse" presStyleLbl="trBgShp" presStyleIdx="0" presStyleCnt="1"/>
      <dgm:spPr/>
    </dgm:pt>
    <dgm:pt modelId="{6353D656-A27D-47DC-B1A8-6B03C6F7DA9D}" type="pres">
      <dgm:prSet presAssocID="{2865517A-7924-4D14-86D6-E643104FE0FF}" presName="arrow1" presStyleLbl="fgShp" presStyleIdx="0" presStyleCnt="1"/>
      <dgm:spPr/>
    </dgm:pt>
    <dgm:pt modelId="{7FD57004-D147-4754-A144-33B3328AD1A8}" type="pres">
      <dgm:prSet presAssocID="{2865517A-7924-4D14-86D6-E643104FE0F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0C9AB7-E013-4030-A6C7-79AD77DB0732}" type="pres">
      <dgm:prSet presAssocID="{2296C67F-E1A6-45B0-BFC2-B982A954692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A650B-3B1E-4EED-98F6-0F8DAA28CB77}" type="pres">
      <dgm:prSet presAssocID="{F9B7F550-3CA6-49CB-8015-630AB67D26D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7BF408-65A6-4F97-83E8-F8D76F98853D}" type="pres">
      <dgm:prSet presAssocID="{95063874-0732-4DE1-917E-FF539970D41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60F8D-0EC6-472E-8D96-D3F7256A9EF3}" type="pres">
      <dgm:prSet presAssocID="{2865517A-7924-4D14-86D6-E643104FE0FF}" presName="funnel" presStyleLbl="trAlignAcc1" presStyleIdx="0" presStyleCnt="1"/>
      <dgm:spPr/>
    </dgm:pt>
  </dgm:ptLst>
  <dgm:cxnLst>
    <dgm:cxn modelId="{495258CF-E495-4972-8DFE-C53B92EDA504}" type="presOf" srcId="{F9B7F550-3CA6-49CB-8015-630AB67D26D0}" destId="{820C9AB7-E013-4030-A6C7-79AD77DB0732}" srcOrd="0" destOrd="0" presId="urn:microsoft.com/office/officeart/2005/8/layout/funnel1"/>
    <dgm:cxn modelId="{E4C990FC-CE56-43CE-A614-D1AF5B752C91}" type="presOf" srcId="{95063874-0732-4DE1-917E-FF539970D41B}" destId="{7FD57004-D147-4754-A144-33B3328AD1A8}" srcOrd="0" destOrd="0" presId="urn:microsoft.com/office/officeart/2005/8/layout/funnel1"/>
    <dgm:cxn modelId="{2853227B-BDA5-41BC-8691-E1ECFC073880}" srcId="{2865517A-7924-4D14-86D6-E643104FE0FF}" destId="{2296C67F-E1A6-45B0-BFC2-B982A9546926}" srcOrd="1" destOrd="0" parTransId="{E6376300-F5D3-4DF3-B4EA-47F807A3EE3E}" sibTransId="{7C1F2127-AD04-44FA-9574-2CA6E804C9B9}"/>
    <dgm:cxn modelId="{281C3743-D18E-4E7E-ABBC-AC5E08C642DE}" srcId="{2865517A-7924-4D14-86D6-E643104FE0FF}" destId="{95063874-0732-4DE1-917E-FF539970D41B}" srcOrd="3" destOrd="0" parTransId="{B2D5CEDA-62CC-4EDF-AA42-B7B44E2209B8}" sibTransId="{CEBE7D39-96EF-4787-80DE-CC977A8DF44E}"/>
    <dgm:cxn modelId="{5DB4FB86-7A24-4BC5-B458-BE8BD52318C5}" type="presOf" srcId="{2865517A-7924-4D14-86D6-E643104FE0FF}" destId="{6F2D1570-0E7F-4131-BA8B-99AF587BB3CE}" srcOrd="0" destOrd="0" presId="urn:microsoft.com/office/officeart/2005/8/layout/funnel1"/>
    <dgm:cxn modelId="{77CC10F9-9082-4FC6-9F2A-83548B9ED2D8}" srcId="{2865517A-7924-4D14-86D6-E643104FE0FF}" destId="{F9B7F550-3CA6-49CB-8015-630AB67D26D0}" srcOrd="2" destOrd="0" parTransId="{9E54D882-260A-4FC6-810B-BF8FE12A671D}" sibTransId="{B94DCEA2-795E-4748-888D-B2E0A8259EE8}"/>
    <dgm:cxn modelId="{97942DE4-57FF-4727-BC9A-062F6122FB22}" type="presOf" srcId="{2296C67F-E1A6-45B0-BFC2-B982A9546926}" destId="{664A650B-3B1E-4EED-98F6-0F8DAA28CB77}" srcOrd="0" destOrd="0" presId="urn:microsoft.com/office/officeart/2005/8/layout/funnel1"/>
    <dgm:cxn modelId="{A2A1D286-4875-4F05-B3AB-EEF2AF4FD6DB}" srcId="{2865517A-7924-4D14-86D6-E643104FE0FF}" destId="{31332ED7-AD32-4CCE-9677-BD3A7B39CDB4}" srcOrd="0" destOrd="0" parTransId="{E0CA182B-9E5C-4413-AED7-EDA8CD63E013}" sibTransId="{EE5D91CE-A114-4E6F-85B0-4DE0C26F53AF}"/>
    <dgm:cxn modelId="{DE4AD7CF-7D2D-4452-8E99-E8EF2F78E2A3}" type="presOf" srcId="{31332ED7-AD32-4CCE-9677-BD3A7B39CDB4}" destId="{2F7BF408-65A6-4F97-83E8-F8D76F98853D}" srcOrd="0" destOrd="0" presId="urn:microsoft.com/office/officeart/2005/8/layout/funnel1"/>
    <dgm:cxn modelId="{62571AE2-F313-450B-BC0A-AAEE3E7AFA47}" type="presParOf" srcId="{6F2D1570-0E7F-4131-BA8B-99AF587BB3CE}" destId="{8CEC568F-411C-4147-9B55-4B3C31BC7F39}" srcOrd="0" destOrd="0" presId="urn:microsoft.com/office/officeart/2005/8/layout/funnel1"/>
    <dgm:cxn modelId="{FD9342A3-775D-4FC6-BB95-348D215BEA8B}" type="presParOf" srcId="{6F2D1570-0E7F-4131-BA8B-99AF587BB3CE}" destId="{6353D656-A27D-47DC-B1A8-6B03C6F7DA9D}" srcOrd="1" destOrd="0" presId="urn:microsoft.com/office/officeart/2005/8/layout/funnel1"/>
    <dgm:cxn modelId="{93E9CCE4-7B59-4FB1-85C4-51EBD377C79E}" type="presParOf" srcId="{6F2D1570-0E7F-4131-BA8B-99AF587BB3CE}" destId="{7FD57004-D147-4754-A144-33B3328AD1A8}" srcOrd="2" destOrd="0" presId="urn:microsoft.com/office/officeart/2005/8/layout/funnel1"/>
    <dgm:cxn modelId="{D5ECB630-E220-489C-99C2-2DDB2A12D601}" type="presParOf" srcId="{6F2D1570-0E7F-4131-BA8B-99AF587BB3CE}" destId="{820C9AB7-E013-4030-A6C7-79AD77DB0732}" srcOrd="3" destOrd="0" presId="urn:microsoft.com/office/officeart/2005/8/layout/funnel1"/>
    <dgm:cxn modelId="{B7DA3781-8D13-443E-A80B-29AC5946CE5E}" type="presParOf" srcId="{6F2D1570-0E7F-4131-BA8B-99AF587BB3CE}" destId="{664A650B-3B1E-4EED-98F6-0F8DAA28CB77}" srcOrd="4" destOrd="0" presId="urn:microsoft.com/office/officeart/2005/8/layout/funnel1"/>
    <dgm:cxn modelId="{0C297E12-0232-4DE6-9423-1533CA81237B}" type="presParOf" srcId="{6F2D1570-0E7F-4131-BA8B-99AF587BB3CE}" destId="{2F7BF408-65A6-4F97-83E8-F8D76F98853D}" srcOrd="5" destOrd="0" presId="urn:microsoft.com/office/officeart/2005/8/layout/funnel1"/>
    <dgm:cxn modelId="{44AE0D02-50CC-45D9-82C9-A038D1957439}" type="presParOf" srcId="{6F2D1570-0E7F-4131-BA8B-99AF587BB3CE}" destId="{96C60F8D-0EC6-472E-8D96-D3F7256A9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C568F-411C-4147-9B55-4B3C31BC7F39}">
      <dsp:nvSpPr>
        <dsp:cNvPr id="0" name=""/>
        <dsp:cNvSpPr/>
      </dsp:nvSpPr>
      <dsp:spPr>
        <a:xfrm>
          <a:off x="1054881" y="415406"/>
          <a:ext cx="3854948" cy="1338772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3D656-A27D-47DC-B1A8-6B03C6F7DA9D}">
      <dsp:nvSpPr>
        <dsp:cNvPr id="0" name=""/>
        <dsp:cNvSpPr/>
      </dsp:nvSpPr>
      <dsp:spPr>
        <a:xfrm>
          <a:off x="2614790" y="3693607"/>
          <a:ext cx="747083" cy="478133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D57004-D147-4754-A144-33B3328AD1A8}">
      <dsp:nvSpPr>
        <dsp:cNvPr id="0" name=""/>
        <dsp:cNvSpPr/>
      </dsp:nvSpPr>
      <dsp:spPr>
        <a:xfrm>
          <a:off x="1195332" y="4076113"/>
          <a:ext cx="3585998" cy="89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1 800 000 рублей</a:t>
          </a:r>
          <a:endParaRPr lang="ru-RU" sz="3100" kern="1200" dirty="0"/>
        </a:p>
      </dsp:txBody>
      <dsp:txXfrm>
        <a:off x="1195332" y="4076113"/>
        <a:ext cx="3585998" cy="896499"/>
      </dsp:txXfrm>
    </dsp:sp>
    <dsp:sp modelId="{820C9AB7-E013-4030-A6C7-79AD77DB0732}">
      <dsp:nvSpPr>
        <dsp:cNvPr id="0" name=""/>
        <dsp:cNvSpPr/>
      </dsp:nvSpPr>
      <dsp:spPr>
        <a:xfrm>
          <a:off x="2456408" y="1857576"/>
          <a:ext cx="1344749" cy="13447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Продвижение на рынке</a:t>
          </a:r>
          <a:endParaRPr lang="ru-RU" sz="1100" kern="1200" dirty="0"/>
        </a:p>
      </dsp:txBody>
      <dsp:txXfrm>
        <a:off x="2653342" y="2054510"/>
        <a:ext cx="950881" cy="950881"/>
      </dsp:txXfrm>
    </dsp:sp>
    <dsp:sp modelId="{664A650B-3B1E-4EED-98F6-0F8DAA28CB77}">
      <dsp:nvSpPr>
        <dsp:cNvPr id="0" name=""/>
        <dsp:cNvSpPr/>
      </dsp:nvSpPr>
      <dsp:spPr>
        <a:xfrm>
          <a:off x="1494165" y="848715"/>
          <a:ext cx="1344749" cy="13447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Реклама</a:t>
          </a:r>
          <a:endParaRPr lang="ru-RU" sz="1100" kern="1200" dirty="0"/>
        </a:p>
      </dsp:txBody>
      <dsp:txXfrm>
        <a:off x="1691099" y="1045649"/>
        <a:ext cx="950881" cy="950881"/>
      </dsp:txXfrm>
    </dsp:sp>
    <dsp:sp modelId="{2F7BF408-65A6-4F97-83E8-F8D76F98853D}">
      <dsp:nvSpPr>
        <dsp:cNvPr id="0" name=""/>
        <dsp:cNvSpPr/>
      </dsp:nvSpPr>
      <dsp:spPr>
        <a:xfrm>
          <a:off x="2868798" y="523584"/>
          <a:ext cx="1344749" cy="13447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Разработка и тестирование ПО</a:t>
          </a:r>
          <a:endParaRPr lang="ru-RU" sz="1100" kern="1200" dirty="0"/>
        </a:p>
      </dsp:txBody>
      <dsp:txXfrm>
        <a:off x="3065732" y="720518"/>
        <a:ext cx="950881" cy="950881"/>
      </dsp:txXfrm>
    </dsp:sp>
    <dsp:sp modelId="{96C60F8D-0EC6-472E-8D96-D3F7256A9EF3}">
      <dsp:nvSpPr>
        <dsp:cNvPr id="0" name=""/>
        <dsp:cNvSpPr/>
      </dsp:nvSpPr>
      <dsp:spPr>
        <a:xfrm>
          <a:off x="896499" y="251048"/>
          <a:ext cx="4183664" cy="334693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8C2CFBB-2DD4-41D2-9104-85E825B6E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5167E-B6D0-4471-ACE9-376EBFC9E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5B7F-F8BA-4126-A286-855150A88E48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54847-C38C-41F6-8E2D-F7B429A0C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915C40-F2ED-4B41-AFA5-C0039E87A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44A13-9604-44CE-A997-E14A349728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97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1C3A4-15F1-486D-AE7E-F384757B792B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AB1A-0E13-4D87-A07C-D4CCAC6CB8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688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8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4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9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8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4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0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BA3B6E2-A0BF-4571-973E-F318D956B123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3848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54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085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58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757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226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2912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5BB-5CFC-471D-855D-356D901FDC92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247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58E-D86D-43EA-A92A-AFA3CDA82D83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48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E2117F0-15B0-4D88-8203-E7206C4B4CBD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97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6C7-03F9-4497-99B4-72673F5B9AFB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1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DBD9-B4E4-40B6-98B4-25C4EAD15B7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78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D6C8-B584-4E9A-8010-B38BCB3BD99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52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A1B7-14C5-42E8-80DA-D1C893B43F42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449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22C-C704-4744-8EDA-C2BA31C78A55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A368-1CFC-41B4-9857-94F4CDE36691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01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ED50-8DB2-44E6-8A80-F62C6FE383F1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8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5B64C-8DEE-4BC4-B614-0183CCD23167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ru-RU" smtClean="0"/>
              <a:t>Кафедра программной инженерии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info@oreluniver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7.wdp"/><Relationship Id="rId10" Type="http://schemas.microsoft.com/office/2007/relationships/diagramDrawing" Target="../diagrams/drawing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5A9C-9D47-4FD4-B631-52698BEB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38" y="553953"/>
            <a:ext cx="8424936" cy="1470025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i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BSAA</a:t>
            </a:r>
            <a:r>
              <a:rPr lang="ru-RU" sz="3600" i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i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F4DAAE-EFBE-4F09-9FD6-AFF41FA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72" y="2924944"/>
            <a:ext cx="7304856" cy="2304256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BSAA – Business System Analysis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Automatization</a:t>
            </a:r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автоматизации процессов бизнес/системного анализа при постановке задачи на разработку ПО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5A9C-9D47-4FD4-B631-52698BEB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F4DAAE-EFBE-4F09-9FD6-AFF41FA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Контактная информация</a:t>
            </a:r>
            <a:r>
              <a:rPr lang="en-US" dirty="0" smtClean="0"/>
              <a:t> </a:t>
            </a:r>
            <a:r>
              <a:rPr lang="ru-RU" dirty="0" smtClean="0"/>
              <a:t>команды проекта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info@mail.ru</a:t>
            </a:r>
            <a:endParaRPr lang="en-US" dirty="0" smtClean="0"/>
          </a:p>
          <a:p>
            <a:r>
              <a:rPr lang="ru-RU" dirty="0" smtClean="0"/>
              <a:t>телефон:</a:t>
            </a:r>
            <a:r>
              <a:rPr lang="en-US" dirty="0" smtClean="0"/>
              <a:t> +7-910-302-12-34</a:t>
            </a:r>
          </a:p>
          <a:p>
            <a:endParaRPr lang="ru-RU" dirty="0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</p:spTree>
    <p:extLst>
      <p:ext uri="{BB962C8B-B14F-4D97-AF65-F5344CB8AC3E}">
        <p14:creationId xmlns:p14="http://schemas.microsoft.com/office/powerpoint/2010/main" val="422873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ЧЕМ ПРОБЛЕМА?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2463846"/>
            <a:ext cx="4618856" cy="334153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комплексной системы поддержки всех этапов системного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формализации процессов бизнес/системного анализа </a:t>
            </a: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Низкое качество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за счет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 влияния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субъективных факторов при его проведении, стандартизации и прозрачности документации анализа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2052" name="Picture 4" descr="https://i.ytimg.com/vi/dOA1g3pL6UE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44" b="96389" l="10000" r="9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1916832"/>
            <a:ext cx="4896544" cy="33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низ 1"/>
          <p:cNvSpPr/>
          <p:nvPr/>
        </p:nvSpPr>
        <p:spPr>
          <a:xfrm>
            <a:off x="6516216" y="2636912"/>
            <a:ext cx="144016" cy="4320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1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16632"/>
            <a:ext cx="7704667" cy="198120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КОМУ?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871" y="9058672"/>
            <a:ext cx="2494888" cy="1141181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1030" name="Picture 6" descr="https://avatars.mds.yandex.net/get-zen_doc/1916740/pub_5d0b36dec4c11e00af155a7a_5d0b372b278e6f00af969035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52" y="2303909"/>
            <a:ext cx="3913717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лако 1"/>
          <p:cNvSpPr/>
          <p:nvPr/>
        </p:nvSpPr>
        <p:spPr>
          <a:xfrm>
            <a:off x="908720" y="1317253"/>
            <a:ext cx="2367136" cy="126915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Инженеры сбора требований</a:t>
            </a:r>
            <a:endParaRPr lang="ru-RU" dirty="0"/>
          </a:p>
        </p:txBody>
      </p:sp>
      <p:sp>
        <p:nvSpPr>
          <p:cNvPr id="11" name="Облако 10"/>
          <p:cNvSpPr/>
          <p:nvPr/>
        </p:nvSpPr>
        <p:spPr>
          <a:xfrm>
            <a:off x="5724128" y="1346461"/>
            <a:ext cx="3143589" cy="126915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Бизнес/системные аналитики</a:t>
            </a:r>
            <a:endParaRPr lang="ru-RU" dirty="0"/>
          </a:p>
        </p:txBody>
      </p:sp>
      <p:sp>
        <p:nvSpPr>
          <p:cNvPr id="12" name="Облако 11"/>
          <p:cNvSpPr/>
          <p:nvPr/>
        </p:nvSpPr>
        <p:spPr>
          <a:xfrm>
            <a:off x="683568" y="4839016"/>
            <a:ext cx="2367136" cy="126915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Технические писатели</a:t>
            </a:r>
            <a:endParaRPr lang="ru-RU" dirty="0"/>
          </a:p>
        </p:txBody>
      </p:sp>
      <p:sp>
        <p:nvSpPr>
          <p:cNvPr id="13" name="Облако 12"/>
          <p:cNvSpPr/>
          <p:nvPr/>
        </p:nvSpPr>
        <p:spPr>
          <a:xfrm>
            <a:off x="6180758" y="4839015"/>
            <a:ext cx="2506041" cy="126915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Руководители проектов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 rot="12862145">
            <a:off x="2659314" y="2659655"/>
            <a:ext cx="1584176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8957603">
            <a:off x="2672964" y="4205501"/>
            <a:ext cx="1584176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9204930">
            <a:off x="5058280" y="2817954"/>
            <a:ext cx="1584176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2062759">
            <a:off x="5149887" y="4174796"/>
            <a:ext cx="1584176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23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58" y="1018586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2" name="Picture 2" descr="https://steemitimages.com/DQmUpy8qfaYa73cC84hETR8yaKmh3RQEmG1iEuRSawPaFX9/iStock_000012567786Smal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15" b="89739" l="0" r="985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3940"/>
            <a:ext cx="5760640" cy="35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656231">
            <a:off x="678262" y="4311424"/>
            <a:ext cx="2833917" cy="4616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времени </a:t>
            </a:r>
            <a:endParaRPr lang="ru-RU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20058024">
            <a:off x="6131602" y="3393787"/>
            <a:ext cx="3066609" cy="4616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endParaRPr lang="ru-RU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23210" y="4523779"/>
            <a:ext cx="3581173" cy="8309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влияния </a:t>
            </a:r>
          </a:p>
          <a:p>
            <a:pPr algn="ctr"/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субъективных </a:t>
            </a:r>
            <a:r>
              <a: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факторов</a:t>
            </a:r>
            <a:endParaRPr lang="ru-RU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948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04" y="835211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 КОНКУРЕНТЫ?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83" y="1927907"/>
            <a:ext cx="1601203" cy="11509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IBM Rational </a:t>
            </a:r>
            <a:r>
              <a:rPr lang="en-U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RequisitePro</a:t>
            </a:r>
            <a:endParaRPr lang="ru-RU" sz="2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1671" y="6117706"/>
            <a:ext cx="427833" cy="365125"/>
          </a:xfrm>
        </p:spPr>
        <p:txBody>
          <a:bodyPr/>
          <a:lstStyle/>
          <a:p>
            <a:fld id="{B25650DD-E0C5-45A7-BD9D-0C9687110E2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8" y="9533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516472" y="558213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4100" name="Picture 4" descr="https://st.depositphotos.com/1060916/4681/i/950/depositphotos_46811487-stock-photo-tug-of-war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3" b="89731" l="7722" r="935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3" y="1407773"/>
            <a:ext cx="8546592" cy="44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473022" y="1663758"/>
            <a:ext cx="1152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IBM Rational/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Telelogic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DOORS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29015" y="2180223"/>
            <a:ext cx="142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Borland Caliber RM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17479" y="2318722"/>
            <a:ext cx="149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BSAA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2148987" y="4945235"/>
            <a:ext cx="2952328" cy="1109615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подсистемы сбора первичных требований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71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МЫ?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2510668"/>
            <a:ext cx="4968552" cy="3341530"/>
          </a:xfrm>
        </p:spPr>
        <p:txBody>
          <a:bodyPr>
            <a:noAutofit/>
          </a:bodyPr>
          <a:lstStyle/>
          <a:p>
            <a:pPr lvl="0">
              <a:buClr>
                <a:srgbClr val="FF0000"/>
              </a:buClr>
            </a:pPr>
            <a:r>
              <a:rPr lang="ru-RU" sz="2000" dirty="0"/>
              <a:t>ведение и управление информацией о проекте и </a:t>
            </a:r>
            <a:r>
              <a:rPr lang="ru-RU" sz="2000" dirty="0" err="1" smtClean="0"/>
              <a:t>стейкхолдерах</a:t>
            </a:r>
            <a:r>
              <a:rPr lang="ru-RU" sz="2000" dirty="0" smtClean="0"/>
              <a:t> пользователями системы</a:t>
            </a:r>
            <a:r>
              <a:rPr lang="ru-RU" sz="2000" dirty="0"/>
              <a:t>;</a:t>
            </a:r>
          </a:p>
          <a:p>
            <a:pPr lvl="0">
              <a:buClr>
                <a:srgbClr val="FF0000"/>
              </a:buClr>
            </a:pPr>
            <a:r>
              <a:rPr lang="ru-RU" sz="2000" dirty="0" smtClean="0"/>
              <a:t>управление </a:t>
            </a:r>
            <a:r>
              <a:rPr lang="ru-RU" sz="2000" dirty="0"/>
              <a:t>процессом организации интервью </a:t>
            </a:r>
            <a:r>
              <a:rPr lang="ru-RU" sz="2000" dirty="0" smtClean="0"/>
              <a:t>и семинаров (определение </a:t>
            </a:r>
            <a:r>
              <a:rPr lang="ru-RU" sz="2000" dirty="0"/>
              <a:t>списка лиц, дат и т.д</a:t>
            </a:r>
            <a:r>
              <a:rPr lang="ru-RU" sz="2000" dirty="0" smtClean="0"/>
              <a:t>.);</a:t>
            </a:r>
          </a:p>
          <a:p>
            <a:pPr lvl="0">
              <a:buClr>
                <a:srgbClr val="FF0000"/>
              </a:buClr>
            </a:pPr>
            <a:r>
              <a:rPr lang="ru-RU" sz="2000" dirty="0" smtClean="0"/>
              <a:t>управление </a:t>
            </a:r>
            <a:r>
              <a:rPr lang="ru-RU" sz="2000" dirty="0"/>
              <a:t>первичными требованиями (ввод, изменение и т.д</a:t>
            </a:r>
            <a:r>
              <a:rPr lang="ru-RU" sz="2000" dirty="0" smtClean="0"/>
              <a:t>.);</a:t>
            </a:r>
          </a:p>
          <a:p>
            <a:pPr lvl="0">
              <a:buClr>
                <a:srgbClr val="FF0000"/>
              </a:buClr>
            </a:pPr>
            <a:r>
              <a:rPr lang="ru-RU" sz="2000" dirty="0" smtClean="0"/>
              <a:t>управление </a:t>
            </a:r>
            <a:r>
              <a:rPr lang="ru-RU" sz="2000" dirty="0"/>
              <a:t>проблемами (ввод, изменение и т.д</a:t>
            </a:r>
            <a:r>
              <a:rPr lang="ru-RU" sz="2000" dirty="0" smtClean="0"/>
              <a:t>.);</a:t>
            </a:r>
          </a:p>
          <a:p>
            <a:pPr lvl="0">
              <a:buClr>
                <a:srgbClr val="FF0000"/>
              </a:buClr>
            </a:pPr>
            <a:r>
              <a:rPr lang="ru-RU" sz="2000" dirty="0" smtClean="0"/>
              <a:t>поддержка </a:t>
            </a:r>
            <a:r>
              <a:rPr lang="ru-RU" sz="2000" dirty="0"/>
              <a:t>анализа </a:t>
            </a:r>
            <a:r>
              <a:rPr lang="ru-RU" sz="2000" dirty="0" smtClean="0"/>
              <a:t>возможностей;</a:t>
            </a:r>
          </a:p>
          <a:p>
            <a:pPr lvl="0">
              <a:buClr>
                <a:srgbClr val="FF0000"/>
              </a:buClr>
            </a:pPr>
            <a:r>
              <a:rPr lang="ru-RU" sz="2000" dirty="0" smtClean="0"/>
              <a:t>поддержка </a:t>
            </a:r>
            <a:r>
              <a:rPr lang="ru-RU" sz="2000" dirty="0"/>
              <a:t>дополнения и проверки полноты требований.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5122" name="Picture 2" descr="https://www.b17.ru/foto/uploaded/8665b01adb87852591883794539b077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99" l="964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6" y="1772816"/>
            <a:ext cx="5334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68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СКОЛЬКО?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940"/>
            <a:ext cx="8291264" cy="3341530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6150" name="Picture 6" descr="http://nib-help.ru/wp-content/uploads/2016/05/56bc417e1a75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3" b="88742" l="2098" r="851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3590">
            <a:off x="2106572" y="1087316"/>
            <a:ext cx="4905205" cy="48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лако 1"/>
          <p:cNvSpPr/>
          <p:nvPr/>
        </p:nvSpPr>
        <p:spPr>
          <a:xfrm>
            <a:off x="1563100" y="2132856"/>
            <a:ext cx="2360828" cy="79208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Расширенная</a:t>
            </a:r>
            <a:endParaRPr lang="ru-RU" dirty="0"/>
          </a:p>
        </p:txBody>
      </p:sp>
      <p:sp>
        <p:nvSpPr>
          <p:cNvPr id="12" name="Облако 11"/>
          <p:cNvSpPr/>
          <p:nvPr/>
        </p:nvSpPr>
        <p:spPr>
          <a:xfrm rot="678463">
            <a:off x="5328876" y="3292897"/>
            <a:ext cx="2169327" cy="79662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Базовая</a:t>
            </a:r>
            <a:endParaRPr lang="ru-RU" dirty="0"/>
          </a:p>
        </p:txBody>
      </p:sp>
      <p:sp>
        <p:nvSpPr>
          <p:cNvPr id="4" name="Пятиугольник 3"/>
          <p:cNvSpPr/>
          <p:nvPr/>
        </p:nvSpPr>
        <p:spPr>
          <a:xfrm rot="20207994">
            <a:off x="851501" y="3175872"/>
            <a:ext cx="1728192" cy="432048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r>
              <a:rPr lang="ru-RU" dirty="0" smtClean="0"/>
              <a:t>000 р /месяц</a:t>
            </a:r>
            <a:endParaRPr lang="ru-RU" dirty="0"/>
          </a:p>
        </p:txBody>
      </p:sp>
      <p:sp>
        <p:nvSpPr>
          <p:cNvPr id="14" name="Пятиугольник 13"/>
          <p:cNvSpPr/>
          <p:nvPr/>
        </p:nvSpPr>
        <p:spPr>
          <a:xfrm rot="1378827">
            <a:off x="5439551" y="2605410"/>
            <a:ext cx="1728192" cy="432048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r>
              <a:rPr lang="ru-RU" dirty="0" smtClean="0"/>
              <a:t>500 р /месяц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909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НАДО ВЛОЖИТЬ?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4101717"/>
            <a:ext cx="4032448" cy="1152128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необходимых внешних инвестиций составляет </a:t>
            </a: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1 300 000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рублей.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2050" name="Picture 2" descr="https://i.pinimg.com/736x/ae/bc/05/aebc0557e3510517e519ed16844f5aa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05633"/>
            <a:ext cx="2996083" cy="299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109074831"/>
              </p:ext>
            </p:extLst>
          </p:nvPr>
        </p:nvGraphicFramePr>
        <p:xfrm>
          <a:off x="-128804" y="1121657"/>
          <a:ext cx="5976664" cy="522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5295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678"/>
            <a:ext cx="8229600" cy="59195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ОКУПИТСЯ?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20" y="2243315"/>
            <a:ext cx="2376264" cy="439862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1,5</a:t>
            </a: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pic>
        <p:nvPicPr>
          <p:cNvPr id="1032" name="Picture 8" descr="https://yt3.ggpht.com/a/AATXAJz-XR5_T5rQCfdkgTr-6tDRaz65jThKsQElIA=s900-c-k-c0xffffffff-no-rj-m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44" b="9755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09" y="1301399"/>
            <a:ext cx="5109601" cy="4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05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1249</TotalTime>
  <Words>284</Words>
  <Application>Microsoft Office PowerPoint</Application>
  <PresentationFormat>Экран (4:3)</PresentationFormat>
  <Paragraphs>83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Wingdings</vt:lpstr>
      <vt:lpstr>Параллакс</vt:lpstr>
      <vt:lpstr>Что такое BSAA?</vt:lpstr>
      <vt:lpstr>В ЧЕМ ПРОБЛЕМА?</vt:lpstr>
      <vt:lpstr>КОМУ?</vt:lpstr>
      <vt:lpstr>ЗАЧЕМ?</vt:lpstr>
      <vt:lpstr>КТО КОНКУРЕНТЫ?</vt:lpstr>
      <vt:lpstr>ПОЧЕМУ МЫ?</vt:lpstr>
      <vt:lpstr>ЗА СКОЛЬКО?</vt:lpstr>
      <vt:lpstr>СКОЛЬКО НАДО ВЛОЖИТЬ?</vt:lpstr>
      <vt:lpstr>КОГДА ОКУПИТСЯ?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Design</dc:creator>
  <cp:lastModifiedBy>Админ Админ</cp:lastModifiedBy>
  <cp:revision>93</cp:revision>
  <dcterms:created xsi:type="dcterms:W3CDTF">2016-03-22T14:37:38Z</dcterms:created>
  <dcterms:modified xsi:type="dcterms:W3CDTF">2020-10-08T09:48:08Z</dcterms:modified>
</cp:coreProperties>
</file>