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6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48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64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9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14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4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6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69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4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1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AA33-CEC6-4281-8D75-674D573AD4DE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9923-1EEC-4B4B-9FE2-271A760F8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1694" y="193964"/>
            <a:ext cx="9186923" cy="1644072"/>
          </a:xfrm>
        </p:spPr>
        <p:txBody>
          <a:bodyPr/>
          <a:lstStyle/>
          <a:p>
            <a:r>
              <a:rPr lang="en-US" sz="3200" b="1" dirty="0"/>
              <a:t>Unity 3D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25" y="997671"/>
            <a:ext cx="4981120" cy="5209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530765"/>
            <a:ext cx="72413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Достоинства:</a:t>
            </a:r>
            <a:endParaRPr lang="ru-RU" sz="1600" dirty="0"/>
          </a:p>
          <a:p>
            <a:r>
              <a:rPr lang="ru-RU" sz="1600" dirty="0" smtClean="0"/>
              <a:t>—</a:t>
            </a:r>
            <a:r>
              <a:rPr lang="ru-RU" sz="1600" dirty="0"/>
              <a:t>В</a:t>
            </a:r>
            <a:r>
              <a:rPr lang="ru-RU" sz="1600" dirty="0" smtClean="0"/>
              <a:t>ыгодная </a:t>
            </a:r>
            <a:r>
              <a:rPr lang="ru-RU" sz="1600" dirty="0"/>
              <a:t>лицензионная политика;</a:t>
            </a:r>
          </a:p>
          <a:p>
            <a:r>
              <a:rPr lang="ru-RU" sz="1600" dirty="0" smtClean="0"/>
              <a:t>—Низкий порог вхождения;</a:t>
            </a:r>
            <a:endParaRPr lang="ru-RU" sz="1600" dirty="0"/>
          </a:p>
          <a:p>
            <a:r>
              <a:rPr lang="ru-RU" sz="1600" dirty="0" smtClean="0"/>
              <a:t>— Межплатформенная поддержка;</a:t>
            </a:r>
            <a:endParaRPr lang="ru-RU" sz="1600" dirty="0"/>
          </a:p>
          <a:p>
            <a:r>
              <a:rPr lang="ru-RU" sz="1600" dirty="0" smtClean="0"/>
              <a:t>— </a:t>
            </a:r>
            <a:r>
              <a:rPr lang="ru-RU" sz="1600" dirty="0"/>
              <a:t>О</a:t>
            </a:r>
            <a:r>
              <a:rPr lang="ru-RU" sz="1600" dirty="0" smtClean="0"/>
              <a:t>тличное </a:t>
            </a:r>
            <a:r>
              <a:rPr lang="ru-RU" sz="1600" dirty="0" err="1"/>
              <a:t>комьюнити</a:t>
            </a:r>
            <a:r>
              <a:rPr lang="ru-RU" sz="1600" dirty="0"/>
              <a:t>;</a:t>
            </a:r>
          </a:p>
          <a:p>
            <a:r>
              <a:rPr lang="ru-RU" sz="1600" dirty="0" smtClean="0"/>
              <a:t>—Модульная система компонентов;</a:t>
            </a:r>
            <a:endParaRPr lang="ru-RU" sz="1600" dirty="0"/>
          </a:p>
          <a:p>
            <a:r>
              <a:rPr lang="ru-RU" sz="1600" dirty="0" smtClean="0"/>
              <a:t>— </a:t>
            </a:r>
            <a:r>
              <a:rPr lang="ru-RU" sz="1600" dirty="0"/>
              <a:t>П</a:t>
            </a:r>
            <a:r>
              <a:rPr lang="ru-RU" sz="1600" dirty="0" smtClean="0"/>
              <a:t>опулярен </a:t>
            </a:r>
            <a:r>
              <a:rPr lang="ru-RU" sz="1600" dirty="0"/>
              <a:t>среди разработчиков (это означает, что ошибки быстро находят и исправляют</a:t>
            </a:r>
            <a:r>
              <a:rPr lang="ru-RU" sz="1600" dirty="0" smtClean="0"/>
              <a:t>);</a:t>
            </a:r>
          </a:p>
          <a:p>
            <a:r>
              <a:rPr lang="ru-RU" sz="1600" dirty="0" smtClean="0"/>
              <a:t>—Наличие визуальной среды разработки.</a:t>
            </a:r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Недостатки:</a:t>
            </a:r>
            <a:endParaRPr lang="ru-RU" sz="1600" dirty="0"/>
          </a:p>
          <a:p>
            <a:r>
              <a:rPr lang="ru-RU" sz="1600" dirty="0" smtClean="0"/>
              <a:t>— Ограниченный </a:t>
            </a:r>
            <a:r>
              <a:rPr lang="ru-RU" sz="1600" dirty="0"/>
              <a:t>набор инструментов (вам, скорее всего, придется разработать некоторые из них самим);</a:t>
            </a:r>
          </a:p>
          <a:p>
            <a:r>
              <a:rPr lang="ru-RU" sz="1600" dirty="0" smtClean="0"/>
              <a:t>— </a:t>
            </a:r>
            <a:r>
              <a:rPr lang="ru-RU" sz="1600" dirty="0"/>
              <a:t>П</a:t>
            </a:r>
            <a:r>
              <a:rPr lang="ru-RU" sz="1600" dirty="0" smtClean="0"/>
              <a:t>роцесс </a:t>
            </a:r>
            <a:r>
              <a:rPr lang="ru-RU" sz="1600" dirty="0"/>
              <a:t>изготовления игры отнимает много времени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—Ограничение визуального редактора при работе с многокомпонентными системами</a:t>
            </a:r>
          </a:p>
          <a:p>
            <a:r>
              <a:rPr lang="ru-RU" sz="1600" dirty="0" smtClean="0"/>
              <a:t>—Отсутствие поддержки  </a:t>
            </a:r>
            <a:r>
              <a:rPr lang="en-US" sz="1600" dirty="0" smtClean="0"/>
              <a:t>Unity</a:t>
            </a:r>
            <a:r>
              <a:rPr lang="ru-RU" sz="1600" dirty="0" smtClean="0"/>
              <a:t> ссылок на внешние библиотеки</a:t>
            </a:r>
            <a:endParaRPr lang="ru-RU" sz="1600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68772"/>
            <a:ext cx="647606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			Языки:</a:t>
            </a:r>
          </a:p>
          <a:p>
            <a:endParaRPr lang="ru-RU" sz="1600" dirty="0" smtClean="0"/>
          </a:p>
          <a:p>
            <a:r>
              <a:rPr lang="ru-RU" sz="1600" dirty="0" smtClean="0"/>
              <a:t>—С</a:t>
            </a:r>
            <a:r>
              <a:rPr lang="en-US" sz="1600" dirty="0" smtClean="0"/>
              <a:t>#</a:t>
            </a:r>
            <a:r>
              <a:rPr lang="ru-RU" sz="1600" dirty="0" smtClean="0"/>
              <a:t>		—</a:t>
            </a:r>
            <a:r>
              <a:rPr lang="en-US" sz="1600" dirty="0" smtClean="0"/>
              <a:t>JavaScript</a:t>
            </a:r>
            <a:r>
              <a:rPr lang="ru-RU" sz="1600" dirty="0" smtClean="0"/>
              <a:t>		—</a:t>
            </a:r>
            <a:r>
              <a:rPr lang="en-US" sz="1600" dirty="0" smtClean="0"/>
              <a:t>Boo(</a:t>
            </a:r>
            <a:r>
              <a:rPr lang="ru-RU" sz="1600" dirty="0" smtClean="0"/>
              <a:t>до 5 версии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			Физика:</a:t>
            </a:r>
          </a:p>
          <a:p>
            <a:r>
              <a:rPr lang="ru-RU" sz="1600" dirty="0" smtClean="0"/>
              <a:t>—</a:t>
            </a:r>
            <a:r>
              <a:rPr lang="en-US" sz="1600" dirty="0" err="1" smtClean="0"/>
              <a:t>PsyX</a:t>
            </a:r>
            <a:r>
              <a:rPr lang="en-US" sz="1600" dirty="0" smtClean="0"/>
              <a:t>(NVIDIA)</a:t>
            </a:r>
            <a:endParaRPr lang="ru-RU" sz="1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3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Игры на </a:t>
            </a:r>
            <a:r>
              <a:rPr lang="en-US" dirty="0" smtClean="0"/>
              <a:t>Unity 3D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799" y="2038061"/>
            <a:ext cx="2773218" cy="4351338"/>
          </a:xfrm>
        </p:spPr>
        <p:txBody>
          <a:bodyPr/>
          <a:lstStyle/>
          <a:p>
            <a:r>
              <a:rPr lang="en-US" dirty="0" err="1" smtClean="0"/>
              <a:t>Pokemon</a:t>
            </a:r>
            <a:r>
              <a:rPr lang="en-US" dirty="0" smtClean="0"/>
              <a:t> GO</a:t>
            </a:r>
          </a:p>
          <a:p>
            <a:r>
              <a:rPr lang="en-US" dirty="0" smtClean="0"/>
              <a:t>Rust</a:t>
            </a:r>
          </a:p>
          <a:p>
            <a:r>
              <a:rPr lang="en-US" dirty="0" smtClean="0"/>
              <a:t>The Long Dark</a:t>
            </a:r>
            <a:endParaRPr lang="ru-RU" dirty="0"/>
          </a:p>
        </p:txBody>
      </p:sp>
      <p:pic>
        <p:nvPicPr>
          <p:cNvPr id="2050" name="Picture 2" descr="Pokemon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269" y="1613836"/>
            <a:ext cx="4985096" cy="22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Long Dark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27" y="1613836"/>
            <a:ext cx="3066473" cy="43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u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31" y="3906980"/>
            <a:ext cx="4985096" cy="228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4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Unreal Engine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818" y="1874982"/>
            <a:ext cx="6347691" cy="4983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Достоинства:</a:t>
            </a:r>
          </a:p>
          <a:p>
            <a:r>
              <a:rPr lang="ru-RU" sz="1800" dirty="0" smtClean="0"/>
              <a:t>Открытый исходный код;</a:t>
            </a:r>
          </a:p>
          <a:p>
            <a:r>
              <a:rPr lang="ru-RU" sz="1800" dirty="0" smtClean="0"/>
              <a:t>Возможность запуска сетевой игры в редакторе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r>
              <a:rPr lang="en-US" sz="1800" dirty="0" smtClean="0"/>
              <a:t>Blueprints</a:t>
            </a:r>
            <a:r>
              <a:rPr lang="ru-RU" sz="1800" dirty="0" smtClean="0"/>
              <a:t>(Визуальное программирование)</a:t>
            </a:r>
            <a:r>
              <a:rPr lang="en-US" sz="1800" dirty="0"/>
              <a:t>.</a:t>
            </a:r>
            <a:endParaRPr lang="ru-RU" sz="1800" dirty="0" smtClean="0"/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Недостатки:</a:t>
            </a:r>
          </a:p>
          <a:p>
            <a:r>
              <a:rPr lang="ru-RU" sz="1800" dirty="0" smtClean="0"/>
              <a:t>19</a:t>
            </a:r>
            <a:r>
              <a:rPr lang="en-US" sz="1800" dirty="0" smtClean="0"/>
              <a:t>$ </a:t>
            </a:r>
            <a:r>
              <a:rPr lang="ru-RU" sz="1800" dirty="0" smtClean="0"/>
              <a:t>в месяц + 5%-</a:t>
            </a:r>
            <a:r>
              <a:rPr lang="ru-RU" sz="1800" dirty="0" err="1" smtClean="0"/>
              <a:t>ные</a:t>
            </a:r>
            <a:r>
              <a:rPr lang="ru-RU" sz="1800" dirty="0" smtClean="0"/>
              <a:t> отчисления от прибыли с проекта, если общая прибыль составляет свыше 3000</a:t>
            </a:r>
            <a:r>
              <a:rPr lang="en-US" sz="1800" dirty="0" smtClean="0"/>
              <a:t>$</a:t>
            </a:r>
            <a:r>
              <a:rPr lang="ru-RU" sz="1800" dirty="0" smtClean="0"/>
              <a:t> за квартал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r>
              <a:rPr lang="ru-RU" sz="1800" dirty="0" smtClean="0"/>
              <a:t>Порог вхождения значительно выше, чем в </a:t>
            </a:r>
            <a:r>
              <a:rPr lang="en-US" sz="1800" dirty="0" smtClean="0"/>
              <a:t>Unity;</a:t>
            </a:r>
          </a:p>
          <a:p>
            <a:r>
              <a:rPr lang="ru-RU" sz="1800" dirty="0" smtClean="0"/>
              <a:t>Довольно слабый магазин контента(Для </a:t>
            </a:r>
            <a:r>
              <a:rPr lang="en-US" sz="1800" dirty="0" smtClean="0"/>
              <a:t>UE 4</a:t>
            </a:r>
            <a:r>
              <a:rPr lang="ru-RU" sz="1800" dirty="0" smtClean="0"/>
              <a:t>).</a:t>
            </a:r>
            <a:endParaRPr lang="ru-RU" sz="1800" dirty="0"/>
          </a:p>
        </p:txBody>
      </p:sp>
      <p:pic>
        <p:nvPicPr>
          <p:cNvPr id="4098" name="Picture 2" descr="Unreal Engine logo and word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55" y="1188316"/>
            <a:ext cx="4731327" cy="563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818" y="1002397"/>
            <a:ext cx="5801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		Языки:</a:t>
            </a:r>
          </a:p>
          <a:p>
            <a:r>
              <a:rPr lang="ru-RU" dirty="0" smtClean="0"/>
              <a:t>—С++		—С</a:t>
            </a:r>
            <a:r>
              <a:rPr lang="en-US" dirty="0" smtClean="0"/>
              <a:t>#</a:t>
            </a:r>
            <a:r>
              <a:rPr lang="ru-RU" dirty="0" smtClean="0"/>
              <a:t>(Необходимо прикрутить модуль)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6769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Игры на </a:t>
            </a:r>
            <a:r>
              <a:rPr lang="en-US" b="1" dirty="0" smtClean="0"/>
              <a:t>Unreal Engine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818" y="1533670"/>
            <a:ext cx="4712855" cy="5324330"/>
          </a:xfrm>
        </p:spPr>
        <p:txBody>
          <a:bodyPr/>
          <a:lstStyle/>
          <a:p>
            <a:r>
              <a:rPr lang="en-US" dirty="0" smtClean="0"/>
              <a:t>Tekken 7</a:t>
            </a:r>
          </a:p>
          <a:p>
            <a:r>
              <a:rPr lang="en-US" dirty="0" smtClean="0"/>
              <a:t>Injustice: Gods Among Us</a:t>
            </a:r>
          </a:p>
          <a:p>
            <a:r>
              <a:rPr lang="en-US" dirty="0"/>
              <a:t>Batman: </a:t>
            </a:r>
            <a:r>
              <a:rPr lang="en-US" dirty="0" err="1"/>
              <a:t>Arkham</a:t>
            </a:r>
            <a:r>
              <a:rPr lang="en-US" dirty="0"/>
              <a:t> City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074" name="Picture 2" descr="Tekken7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03" y="0"/>
            <a:ext cx="3036497" cy="331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Обложка американского изда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03" y="3309145"/>
            <a:ext cx="3036497" cy="36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артинки по запрос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4" y="1325563"/>
            <a:ext cx="4186339" cy="51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CryEngine</a:t>
            </a:r>
            <a:r>
              <a:rPr lang="en-US" b="1" dirty="0" smtClean="0"/>
              <a:t> 3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721552"/>
            <a:ext cx="5621973" cy="5290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cs typeface="Times New Roman" panose="02020603050405020304" pitchFamily="18" charset="0"/>
              </a:rPr>
              <a:t>Плюсы:</a:t>
            </a:r>
          </a:p>
          <a:p>
            <a:r>
              <a:rPr lang="ru-RU" sz="1600" dirty="0">
                <a:cs typeface="Times New Roman" panose="02020603050405020304" pitchFamily="18" charset="0"/>
              </a:rPr>
              <a:t>функция </a:t>
            </a:r>
            <a:r>
              <a:rPr lang="ru-RU" sz="1600" dirty="0" err="1">
                <a:cs typeface="Times New Roman" panose="02020603050405020304" pitchFamily="18" charset="0"/>
              </a:rPr>
              <a:t>Flowgraph</a:t>
            </a:r>
            <a:r>
              <a:rPr lang="ru-RU" sz="1600" dirty="0">
                <a:cs typeface="Times New Roman" panose="02020603050405020304" pitchFamily="18" charset="0"/>
              </a:rPr>
              <a:t> поможет украсить игру отличной графикой;</a:t>
            </a:r>
          </a:p>
          <a:p>
            <a:r>
              <a:rPr lang="ru-RU" sz="1600" dirty="0">
                <a:cs typeface="Times New Roman" panose="02020603050405020304" pitchFamily="18" charset="0"/>
              </a:rPr>
              <a:t>набор функций </a:t>
            </a:r>
            <a:r>
              <a:rPr lang="ru-RU" sz="1600" dirty="0" err="1">
                <a:cs typeface="Times New Roman" panose="02020603050405020304" pitchFamily="18" charset="0"/>
              </a:rPr>
              <a:t>Fmod</a:t>
            </a:r>
            <a:r>
              <a:rPr lang="ru-RU" sz="1600" dirty="0">
                <a:cs typeface="Times New Roman" panose="02020603050405020304" pitchFamily="18" charset="0"/>
              </a:rPr>
              <a:t> для создания мощного звукового сопровождения;</a:t>
            </a:r>
          </a:p>
          <a:p>
            <a:r>
              <a:rPr lang="ru-RU" sz="1600" dirty="0">
                <a:cs typeface="Times New Roman" panose="02020603050405020304" pitchFamily="18" charset="0"/>
              </a:rPr>
              <a:t>самый простой процесс создания AI в сегменте;</a:t>
            </a:r>
          </a:p>
          <a:p>
            <a:r>
              <a:rPr lang="ru-RU" sz="1600" dirty="0">
                <a:cs typeface="Times New Roman" panose="02020603050405020304" pitchFamily="18" charset="0"/>
              </a:rPr>
              <a:t>начинающему разработчику будет легко сделать UI.</a:t>
            </a:r>
          </a:p>
          <a:p>
            <a:pPr marL="0" indent="0">
              <a:buNone/>
            </a:pPr>
            <a:r>
              <a:rPr lang="ru-RU" sz="1600" dirty="0">
                <a:cs typeface="Times New Roman" panose="02020603050405020304" pitchFamily="18" charset="0"/>
              </a:rPr>
              <a:t>Минусы:</a:t>
            </a:r>
          </a:p>
          <a:p>
            <a:r>
              <a:rPr lang="ru-RU" sz="1600" dirty="0">
                <a:cs typeface="Times New Roman" panose="02020603050405020304" pitchFamily="18" charset="0"/>
              </a:rPr>
              <a:t>относительно небрежная техподдержка бесплатной версии;</a:t>
            </a:r>
          </a:p>
          <a:p>
            <a:r>
              <a:rPr lang="ru-RU" sz="1600" dirty="0">
                <a:cs typeface="Times New Roman" panose="02020603050405020304" pitchFamily="18" charset="0"/>
              </a:rPr>
              <a:t>поскольку движок в индустрии сравнительно недавно, ему еще только предстоит создать крепкое </a:t>
            </a:r>
            <a:r>
              <a:rPr lang="ru-RU" sz="1600" dirty="0" err="1">
                <a:cs typeface="Times New Roman" panose="02020603050405020304" pitchFamily="18" charset="0"/>
              </a:rPr>
              <a:t>комьюнити</a:t>
            </a:r>
            <a:r>
              <a:rPr lang="ru-RU" sz="1600" dirty="0"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cs typeface="Times New Roman" panose="02020603050405020304" pitchFamily="18" charset="0"/>
              </a:rPr>
              <a:t>относительно высокий порог вхождения.</a:t>
            </a:r>
            <a:r>
              <a:rPr lang="ru-RU" dirty="0"/>
              <a:t> </a:t>
            </a:r>
          </a:p>
        </p:txBody>
      </p:sp>
      <p:pic>
        <p:nvPicPr>
          <p:cNvPr id="5122" name="Picture 2" descr="CryEngine3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973" y="1925061"/>
            <a:ext cx="6570027" cy="425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836" y="1484709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Языки:</a:t>
            </a:r>
          </a:p>
          <a:p>
            <a:endParaRPr lang="ru-RU" dirty="0" smtClean="0"/>
          </a:p>
          <a:p>
            <a:r>
              <a:rPr lang="ru-RU" dirty="0" smtClean="0"/>
              <a:t>—С++	</a:t>
            </a:r>
            <a:r>
              <a:rPr lang="en-US" dirty="0" smtClean="0"/>
              <a:t>	</a:t>
            </a:r>
            <a:r>
              <a:rPr lang="ru-RU" dirty="0" smtClean="0"/>
              <a:t>—</a:t>
            </a:r>
            <a:r>
              <a:rPr lang="en-US" dirty="0" err="1" smtClean="0"/>
              <a:t>Lua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0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4784436" cy="1325563"/>
          </a:xfrm>
        </p:spPr>
        <p:txBody>
          <a:bodyPr/>
          <a:lstStyle/>
          <a:p>
            <a:pPr algn="ctr"/>
            <a:r>
              <a:rPr lang="ru-RU" b="1" dirty="0" smtClean="0"/>
              <a:t>Игры на </a:t>
            </a:r>
            <a:r>
              <a:rPr lang="en-US" b="1" dirty="0" err="1" smtClean="0"/>
              <a:t>CryEngine</a:t>
            </a:r>
            <a:r>
              <a:rPr lang="en-US" b="1" dirty="0" smtClean="0"/>
              <a:t> 3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90688"/>
            <a:ext cx="5015345" cy="5167312"/>
          </a:xfrm>
        </p:spPr>
        <p:txBody>
          <a:bodyPr/>
          <a:lstStyle/>
          <a:p>
            <a:r>
              <a:rPr lang="en-US" dirty="0" err="1" smtClean="0"/>
              <a:t>Crysis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Crysis</a:t>
            </a:r>
            <a:r>
              <a:rPr lang="en-US" dirty="0" smtClean="0"/>
              <a:t> 3</a:t>
            </a:r>
          </a:p>
          <a:p>
            <a:r>
              <a:rPr lang="en-US" dirty="0" smtClean="0"/>
              <a:t>Far Cry5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 descr="Crysis 2 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65" y="1757558"/>
            <a:ext cx="3606800" cy="510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1.1zoom.me/big0/52/308182-MANIT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287" y="100146"/>
            <a:ext cx="5460714" cy="335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itc.ua/wp-content/uploads/2017/05/Far-Cry-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950" y="3457632"/>
            <a:ext cx="6048050" cy="340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5382"/>
          </a:xfrm>
        </p:spPr>
        <p:txBody>
          <a:bodyPr>
            <a:normAutofit/>
          </a:bodyPr>
          <a:lstStyle/>
          <a:p>
            <a:r>
              <a:rPr lang="ru-RU" sz="3200" b="1" dirty="0"/>
              <a:t>И</a:t>
            </a:r>
            <a:r>
              <a:rPr lang="ru-RU" sz="3200" b="1" dirty="0" smtClean="0"/>
              <a:t>сточники информации: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077480"/>
            <a:ext cx="12312073" cy="57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Unity:</a:t>
            </a:r>
            <a:endParaRPr lang="ru-RU" sz="1800" dirty="0" smtClean="0"/>
          </a:p>
          <a:p>
            <a:r>
              <a:rPr lang="ru-RU" sz="1800" dirty="0" smtClean="0"/>
              <a:t>Большое количество информации можно найти на официальном сайте </a:t>
            </a:r>
            <a:r>
              <a:rPr lang="en-US" sz="1800" dirty="0" smtClean="0"/>
              <a:t>Unity: unity3d.com</a:t>
            </a:r>
          </a:p>
          <a:p>
            <a:r>
              <a:rPr lang="ru-RU" sz="1800" dirty="0" smtClean="0"/>
              <a:t>Джозеф </a:t>
            </a:r>
            <a:r>
              <a:rPr lang="ru-RU" sz="1800" dirty="0" err="1" smtClean="0"/>
              <a:t>Хокинг</a:t>
            </a:r>
            <a:r>
              <a:rPr lang="ru-RU" sz="1800" dirty="0" smtClean="0"/>
              <a:t> </a:t>
            </a:r>
            <a:r>
              <a:rPr lang="en-US" sz="1800" dirty="0" smtClean="0"/>
              <a:t>“Unity</a:t>
            </a:r>
            <a:r>
              <a:rPr lang="ru-RU" sz="1800" dirty="0" smtClean="0"/>
              <a:t> в действии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ru-RU" sz="1800" dirty="0" err="1" smtClean="0"/>
              <a:t>Мультиплатформенная</a:t>
            </a:r>
            <a:r>
              <a:rPr lang="ru-RU" sz="1800" dirty="0" smtClean="0"/>
              <a:t> разработка на С</a:t>
            </a:r>
            <a:r>
              <a:rPr lang="en-US" sz="1800" dirty="0" smtClean="0"/>
              <a:t># ”</a:t>
            </a:r>
            <a:r>
              <a:rPr lang="ru-RU" sz="1800" dirty="0"/>
              <a:t> , 2015</a:t>
            </a:r>
            <a:r>
              <a:rPr lang="ru-RU" sz="1800" dirty="0" smtClean="0"/>
              <a:t> – книга, которая на практике помогает изучить базовые элементы </a:t>
            </a:r>
            <a:r>
              <a:rPr lang="en-US" sz="1800" dirty="0" smtClean="0"/>
              <a:t>Unity</a:t>
            </a:r>
            <a:r>
              <a:rPr lang="ru-RU" sz="1800" dirty="0" smtClean="0"/>
              <a:t> и</a:t>
            </a:r>
            <a:r>
              <a:rPr lang="en-US" sz="1800" dirty="0" smtClean="0"/>
              <a:t> C#</a:t>
            </a:r>
            <a:r>
              <a:rPr lang="ru-RU" sz="1800" dirty="0" smtClean="0"/>
              <a:t>. Обучение происходит на примере построения собственного проекта(</a:t>
            </a:r>
            <a:r>
              <a:rPr lang="en-US" sz="1800" dirty="0" smtClean="0"/>
              <a:t>3D</a:t>
            </a:r>
            <a:r>
              <a:rPr lang="ru-RU" sz="1800" dirty="0" smtClean="0"/>
              <a:t> и 2</a:t>
            </a:r>
            <a:r>
              <a:rPr lang="en-US" sz="1800" dirty="0" smtClean="0"/>
              <a:t>D</a:t>
            </a:r>
            <a:r>
              <a:rPr lang="ru-RU" sz="1800" dirty="0" smtClean="0"/>
              <a:t> -игры)</a:t>
            </a:r>
          </a:p>
          <a:p>
            <a:r>
              <a:rPr lang="ru-RU" sz="1800" dirty="0"/>
              <a:t>Алан </a:t>
            </a:r>
            <a:r>
              <a:rPr lang="ru-RU" sz="1800" dirty="0" err="1"/>
              <a:t>Торн</a:t>
            </a:r>
            <a:r>
              <a:rPr lang="ru-RU" sz="1800" dirty="0"/>
              <a:t> — Искусство создания сценариев в Unity, </a:t>
            </a:r>
            <a:r>
              <a:rPr lang="ru-RU" sz="1800" dirty="0" smtClean="0"/>
              <a:t>2016</a:t>
            </a:r>
          </a:p>
          <a:p>
            <a:pPr marL="0" indent="0">
              <a:buNone/>
            </a:pPr>
            <a:r>
              <a:rPr lang="ru-RU" sz="1800" dirty="0" smtClean="0"/>
              <a:t>С</a:t>
            </a:r>
            <a:r>
              <a:rPr lang="en-US" sz="1800" dirty="0" smtClean="0"/>
              <a:t>#:</a:t>
            </a:r>
            <a:endParaRPr lang="ru-RU" sz="1800" dirty="0"/>
          </a:p>
          <a:p>
            <a:r>
              <a:rPr lang="en-US" sz="1800" dirty="0" err="1" smtClean="0"/>
              <a:t>Sololearn</a:t>
            </a:r>
            <a:endParaRPr lang="en-US" sz="1800" dirty="0" smtClean="0"/>
          </a:p>
          <a:p>
            <a:r>
              <a:rPr lang="en-US" sz="1800" dirty="0" err="1" smtClean="0"/>
              <a:t>Metanit</a:t>
            </a:r>
            <a:endParaRPr lang="en-US" sz="1800" dirty="0" smtClean="0"/>
          </a:p>
          <a:p>
            <a:r>
              <a:rPr lang="ru-RU" sz="1700" i="1" dirty="0" err="1"/>
              <a:t>Head</a:t>
            </a:r>
            <a:r>
              <a:rPr lang="ru-RU" sz="1700" i="1" dirty="0"/>
              <a:t> First C#</a:t>
            </a:r>
            <a:r>
              <a:rPr lang="ru-RU" sz="1700" dirty="0"/>
              <a:t>, </a:t>
            </a:r>
            <a:r>
              <a:rPr lang="ru-RU" sz="1700" dirty="0" err="1"/>
              <a:t>Jennifer</a:t>
            </a:r>
            <a:r>
              <a:rPr lang="ru-RU" sz="1700" dirty="0"/>
              <a:t> </a:t>
            </a:r>
            <a:r>
              <a:rPr lang="ru-RU" sz="1700" dirty="0" err="1"/>
              <a:t>Greene</a:t>
            </a:r>
            <a:r>
              <a:rPr lang="ru-RU" sz="1700" dirty="0"/>
              <a:t>, </a:t>
            </a:r>
            <a:r>
              <a:rPr lang="ru-RU" sz="1700" dirty="0" err="1"/>
              <a:t>Andrew</a:t>
            </a:r>
            <a:r>
              <a:rPr lang="ru-RU" sz="1700" dirty="0"/>
              <a:t> </a:t>
            </a:r>
            <a:r>
              <a:rPr lang="ru-RU" sz="1700" dirty="0" err="1"/>
              <a:t>Stellman</a:t>
            </a:r>
            <a:r>
              <a:rPr lang="ru-RU" sz="1700" dirty="0"/>
              <a:t> (русский перевод: </a:t>
            </a:r>
            <a:r>
              <a:rPr lang="ru-RU" sz="1700" i="1" dirty="0"/>
              <a:t>Изучаем C#</a:t>
            </a:r>
            <a:r>
              <a:rPr lang="ru-RU" sz="1700" dirty="0"/>
              <a:t>, Д. Грин, Э. </a:t>
            </a:r>
            <a:r>
              <a:rPr lang="ru-RU" sz="1700" dirty="0" err="1"/>
              <a:t>Стиллмен</a:t>
            </a:r>
            <a:r>
              <a:rPr lang="ru-RU" sz="1700" dirty="0"/>
              <a:t>). Содержит упражнения. Рекомендуется многими как хорошая книга для новичков.</a:t>
            </a:r>
          </a:p>
          <a:p>
            <a:r>
              <a:rPr lang="en-US" sz="1700" i="1" dirty="0"/>
              <a:t>C# 6.0 and the .NET 4.6 Framework</a:t>
            </a:r>
            <a:r>
              <a:rPr lang="en-US" sz="1700" dirty="0"/>
              <a:t> (7th Edition), Andrew </a:t>
            </a:r>
            <a:r>
              <a:rPr lang="en-US" sz="1700" dirty="0" err="1"/>
              <a:t>Troelsen</a:t>
            </a:r>
            <a:r>
              <a:rPr lang="en-US" sz="1700" dirty="0"/>
              <a:t>, Philip </a:t>
            </a:r>
            <a:r>
              <a:rPr lang="en-US" sz="1700" dirty="0" err="1"/>
              <a:t>Japikse</a:t>
            </a:r>
            <a:r>
              <a:rPr lang="en-US" sz="1700" dirty="0"/>
              <a:t> (</a:t>
            </a:r>
            <a:r>
              <a:rPr lang="ru-RU" sz="1700" dirty="0"/>
              <a:t>русский перевод предыдущего издания: </a:t>
            </a:r>
            <a:r>
              <a:rPr lang="ru-RU" sz="1700" i="1" dirty="0"/>
              <a:t>Язык программирования </a:t>
            </a:r>
            <a:r>
              <a:rPr lang="en-US" sz="1700" i="1" dirty="0"/>
              <a:t>C# 5.0 </a:t>
            </a:r>
            <a:r>
              <a:rPr lang="ru-RU" sz="1700" i="1" dirty="0"/>
              <a:t>и платформа .</a:t>
            </a:r>
            <a:r>
              <a:rPr lang="en-US" sz="1700" i="1" dirty="0"/>
              <a:t>NET 4.5</a:t>
            </a:r>
            <a:r>
              <a:rPr lang="en-US" sz="1700" dirty="0"/>
              <a:t>, </a:t>
            </a:r>
            <a:r>
              <a:rPr lang="ru-RU" sz="1700" dirty="0"/>
              <a:t>Эндрю </a:t>
            </a:r>
            <a:r>
              <a:rPr lang="ru-RU" sz="1700" dirty="0" err="1"/>
              <a:t>Троелсен</a:t>
            </a:r>
            <a:r>
              <a:rPr lang="ru-RU" sz="1700" dirty="0"/>
              <a:t>). Хорошая популярная книга, многие начинали с неё</a:t>
            </a:r>
            <a:r>
              <a:rPr lang="ru-RU" sz="1700" dirty="0" smtClean="0"/>
              <a:t>.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JavaScript:</a:t>
            </a:r>
          </a:p>
          <a:p>
            <a:r>
              <a:rPr lang="ru-RU" sz="1800" dirty="0"/>
              <a:t>Эрик </a:t>
            </a:r>
            <a:r>
              <a:rPr lang="ru-RU" sz="1800" dirty="0" err="1"/>
              <a:t>Фримен</a:t>
            </a:r>
            <a:r>
              <a:rPr lang="ru-RU" sz="1800" dirty="0"/>
              <a:t>, Элизабет </a:t>
            </a:r>
            <a:r>
              <a:rPr lang="ru-RU" sz="1800" dirty="0" err="1"/>
              <a:t>Робсон</a:t>
            </a:r>
            <a:r>
              <a:rPr lang="ru-RU" sz="1800" dirty="0"/>
              <a:t> — «Изучаем программирование на JavaScript», </a:t>
            </a:r>
            <a:r>
              <a:rPr lang="ru-RU" sz="1800" dirty="0" smtClean="0"/>
              <a:t>2015</a:t>
            </a:r>
            <a:endParaRPr lang="en-US" sz="1800" dirty="0" smtClean="0"/>
          </a:p>
          <a:p>
            <a:r>
              <a:rPr lang="ru-RU" sz="1800" dirty="0"/>
              <a:t>Илья Кантор — «Современный учебник </a:t>
            </a:r>
            <a:r>
              <a:rPr lang="ru-RU" sz="1800" dirty="0" err="1"/>
              <a:t>Javascript</a:t>
            </a:r>
            <a:r>
              <a:rPr lang="ru-RU" sz="1800" dirty="0"/>
              <a:t>» </a:t>
            </a:r>
            <a:endParaRPr lang="ru-RU" sz="12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56302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340</Words>
  <Application>Microsoft Office PowerPoint</Application>
  <PresentationFormat>Широкоэкранный</PresentationFormat>
  <Paragraphs>71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Игры на Unity 3D</vt:lpstr>
      <vt:lpstr>Unreal Engine</vt:lpstr>
      <vt:lpstr>Презентация PowerPoint</vt:lpstr>
      <vt:lpstr>Игры на Unreal Engine</vt:lpstr>
      <vt:lpstr>CryEngine 3</vt:lpstr>
      <vt:lpstr>Игры на CryEngine 3</vt:lpstr>
      <vt:lpstr>Источники информации:</vt:lpstr>
    </vt:vector>
  </TitlesOfParts>
  <Company>OGU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17</cp:revision>
  <dcterms:created xsi:type="dcterms:W3CDTF">2018-02-25T11:43:34Z</dcterms:created>
  <dcterms:modified xsi:type="dcterms:W3CDTF">2018-02-25T20:00:20Z</dcterms:modified>
</cp:coreProperties>
</file>