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 </c:v>
                </c:pt>
              </c:strCache>
            </c:strRef>
          </c:tx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Лист1!$A$2:$A$6</c:f>
              <c:strCache>
                <c:ptCount val="5"/>
                <c:pt idx="0">
                  <c:v>Домашнее хозяйство</c:v>
                </c:pt>
                <c:pt idx="1">
                  <c:v>Наука</c:v>
                </c:pt>
                <c:pt idx="2">
                  <c:v>Производство</c:v>
                </c:pt>
                <c:pt idx="3">
                  <c:v>Изобразительное искусство</c:v>
                </c:pt>
                <c:pt idx="4">
                  <c:v>Образование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0.12</c:v>
                </c:pt>
                <c:pt idx="1">
                  <c:v>0.06</c:v>
                </c:pt>
                <c:pt idx="2">
                  <c:v>0.21</c:v>
                </c:pt>
                <c:pt idx="3">
                  <c:v>0.38</c:v>
                </c:pt>
                <c:pt idx="4">
                  <c:v>0.23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CBA0DD-3746-4306-BD9C-46ADA4E4A62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E9CBDDD-DAFA-4DC4-A886-B400696FD26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Спрашивайте во всех </a:t>
            </a:r>
            <a:r>
              <a:rPr lang="ru-RU" sz="2400" dirty="0" smtClean="0"/>
              <a:t>магазинах с ноября 2017!!!!!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Карандаш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8018" y="5733256"/>
            <a:ext cx="2516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 </a:t>
            </a:r>
            <a:r>
              <a:rPr lang="ru-RU" dirty="0" err="1" smtClean="0"/>
              <a:t>Марочкин</a:t>
            </a:r>
            <a:r>
              <a:rPr lang="ru-RU" dirty="0" smtClean="0"/>
              <a:t> М.А.</a:t>
            </a:r>
          </a:p>
          <a:p>
            <a:r>
              <a:rPr lang="ru-RU" dirty="0" smtClean="0"/>
              <a:t>Студент </a:t>
            </a:r>
            <a:r>
              <a:rPr lang="ru-RU" dirty="0" err="1" smtClean="0"/>
              <a:t>Шорин</a:t>
            </a:r>
            <a:r>
              <a:rPr lang="ru-RU" dirty="0" smtClean="0"/>
              <a:t> В.Д.</a:t>
            </a:r>
          </a:p>
          <a:p>
            <a:r>
              <a:rPr lang="ru-RU" dirty="0" smtClean="0"/>
              <a:t>Студент Яшин М.О.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92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hlinkClick r:id="rId2" action="ppaction://hlinksldjump"/>
              </a:rPr>
              <a:t>История карандаша</a:t>
            </a:r>
            <a:endParaRPr lang="ru-RU" sz="2400" dirty="0" smtClean="0"/>
          </a:p>
          <a:p>
            <a:r>
              <a:rPr lang="ru-RU" sz="2400" dirty="0" smtClean="0">
                <a:hlinkClick r:id="rId3" action="ppaction://hlinksldjump"/>
              </a:rPr>
              <a:t>Особенности карандаша</a:t>
            </a:r>
            <a:endParaRPr lang="ru-RU" sz="2400" dirty="0" smtClean="0"/>
          </a:p>
          <a:p>
            <a:r>
              <a:rPr lang="ru-RU" sz="2400" dirty="0" smtClean="0">
                <a:hlinkClick r:id="rId4" action="ppaction://hlinksldjump"/>
              </a:rPr>
              <a:t>Виды карандашей</a:t>
            </a:r>
            <a:endParaRPr lang="ru-RU" sz="2400" dirty="0" smtClean="0"/>
          </a:p>
          <a:p>
            <a:r>
              <a:rPr lang="ru-RU" sz="2400" dirty="0" smtClean="0">
                <a:hlinkClick r:id="rId5" action="ppaction://hlinksldjump"/>
              </a:rPr>
              <a:t>Области применения</a:t>
            </a:r>
            <a:endParaRPr lang="ru-RU" sz="2400" dirty="0" smtClean="0"/>
          </a:p>
          <a:p>
            <a:r>
              <a:rPr lang="ru-RU" sz="2400" dirty="0" smtClean="0">
                <a:hlinkClick r:id="rId6" action="ppaction://hlinksldjump"/>
              </a:rPr>
              <a:t>Интересные факты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394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карандаша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Начиная с </a:t>
            </a:r>
            <a:r>
              <a:rPr lang="en-US" dirty="0" smtClean="0"/>
              <a:t>XIII</a:t>
            </a:r>
            <a:r>
              <a:rPr lang="ru-RU" dirty="0" smtClean="0"/>
              <a:t> века, художники использовали для рисования тонкую серебряную проволоку, которую припаивали к ручке и хранили в футляре. Такой тип карандаша называли «серебряный карандаш».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XIV </a:t>
            </a:r>
            <a:r>
              <a:rPr lang="ru-RU" dirty="0" smtClean="0"/>
              <a:t>веке появился итальянский карандаш. Он представлял собой стержень из глинистого чёрного сланца. Затем его стали изготавливать из порошка жжёной кости, скреплённого растительным клеем.</a:t>
            </a:r>
          </a:p>
          <a:p>
            <a:r>
              <a:rPr lang="ru-RU" dirty="0" smtClean="0"/>
              <a:t>Графитные карандаши известны с </a:t>
            </a:r>
            <a:r>
              <a:rPr lang="en-US" dirty="0" smtClean="0"/>
              <a:t>XVI </a:t>
            </a:r>
            <a:r>
              <a:rPr lang="ru-RU" dirty="0" smtClean="0"/>
              <a:t>века. Это были мягкие палочки, которые пачкали руки и подходили только для рисования, но не для письма.</a:t>
            </a:r>
          </a:p>
          <a:p>
            <a:r>
              <a:rPr lang="ru-RU" dirty="0" smtClean="0"/>
              <a:t>Первый документ, в котором упоминается деревянный карандаш, датирован 1683 годом.</a:t>
            </a:r>
          </a:p>
          <a:p>
            <a:r>
              <a:rPr lang="ru-RU" dirty="0" smtClean="0"/>
              <a:t>В 1790 году венский мастер Йозеф </a:t>
            </a:r>
            <a:r>
              <a:rPr lang="ru-RU" dirty="0" err="1" smtClean="0"/>
              <a:t>Хардмут</a:t>
            </a:r>
            <a:r>
              <a:rPr lang="ru-RU" dirty="0" smtClean="0"/>
              <a:t> смешал пыль графита с глиной и водой и обжёг эту смесь в печи. В зависимости от количества глины в смеси он смог получить материал различной твёрдости.</a:t>
            </a:r>
          </a:p>
          <a:p>
            <a:r>
              <a:rPr lang="ru-RU" dirty="0" smtClean="0"/>
              <a:t>Шестигранную форму корпуса карандаша предложил в 1851 году граф </a:t>
            </a:r>
            <a:r>
              <a:rPr lang="ru-RU" dirty="0" err="1" smtClean="0"/>
              <a:t>Лотар</a:t>
            </a:r>
            <a:r>
              <a:rPr lang="ru-RU" dirty="0" smtClean="0"/>
              <a:t> фон Фабер-</a:t>
            </a:r>
            <a:r>
              <a:rPr lang="ru-RU" dirty="0" err="1" smtClean="0"/>
              <a:t>Кастель</a:t>
            </a:r>
            <a:r>
              <a:rPr lang="ru-RU" dirty="0" smtClean="0"/>
              <a:t>, владелец фабрики </a:t>
            </a:r>
            <a:r>
              <a:rPr lang="en-US" dirty="0" smtClean="0"/>
              <a:t>Faber-Castell</a:t>
            </a:r>
            <a:r>
              <a:rPr lang="ru-RU" dirty="0" smtClean="0"/>
              <a:t>, заметив, что карандаши круглого сечения часто скатываются с наклонных поверхностей для письма.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61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5934" r="1932" b="18960"/>
          <a:stretch/>
        </p:blipFill>
        <p:spPr>
          <a:xfrm rot="16200000">
            <a:off x="517793" y="2831335"/>
            <a:ext cx="3899972" cy="1972020"/>
          </a:xfrm>
        </p:spPr>
      </p:pic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/>
              <a:t>не течет и не требует заправки чернилами</a:t>
            </a:r>
          </a:p>
          <a:p>
            <a:pPr lvl="0"/>
            <a:r>
              <a:rPr lang="ru-RU" sz="2400" dirty="0"/>
              <a:t>легко удаляется</a:t>
            </a:r>
          </a:p>
          <a:p>
            <a:pPr lvl="0"/>
            <a:r>
              <a:rPr lang="ru-RU" sz="2400" dirty="0"/>
              <a:t>нетоксичен</a:t>
            </a:r>
          </a:p>
          <a:p>
            <a:pPr lvl="0"/>
            <a:r>
              <a:rPr lang="ru-RU" sz="2400" dirty="0"/>
              <a:t>не является проводником электротока</a:t>
            </a:r>
          </a:p>
          <a:p>
            <a:pPr lvl="0"/>
            <a:r>
              <a:rPr lang="ru-RU" sz="2400" dirty="0"/>
              <a:t>будет писать перевернутый вверх, под водой и в космосе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карандаша</a:t>
            </a:r>
          </a:p>
        </p:txBody>
      </p:sp>
    </p:spTree>
    <p:extLst>
      <p:ext uri="{BB962C8B-B14F-4D97-AF65-F5344CB8AC3E}">
        <p14:creationId xmlns:p14="http://schemas.microsoft.com/office/powerpoint/2010/main" val="229522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карандашей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37682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</a:t>
            </a:r>
            <a:r>
              <a:rPr lang="ru-RU" sz="2400" dirty="0"/>
              <a:t>Простые</a:t>
            </a:r>
          </a:p>
          <a:p>
            <a:r>
              <a:rPr lang="ru-RU" sz="2400" dirty="0" smtClean="0"/>
              <a:t>- </a:t>
            </a:r>
            <a:r>
              <a:rPr lang="ru-RU" sz="2400" dirty="0"/>
              <a:t>Цветные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2280" y="3533454"/>
            <a:ext cx="2029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dirty="0" smtClean="0"/>
              <a:t>- </a:t>
            </a:r>
            <a:r>
              <a:rPr lang="ru-RU" sz="2400" dirty="0" smtClean="0"/>
              <a:t>Деревянные</a:t>
            </a:r>
            <a:endParaRPr lang="ru-RU" sz="2400" dirty="0"/>
          </a:p>
          <a:p>
            <a:pPr lvl="0"/>
            <a:r>
              <a:rPr lang="ru-RU" sz="2400" dirty="0" smtClean="0"/>
              <a:t>- Механические</a:t>
            </a:r>
            <a:endParaRPr lang="ru-RU" sz="2400" dirty="0"/>
          </a:p>
          <a:p>
            <a:pPr lvl="0"/>
            <a:r>
              <a:rPr lang="ru-RU" sz="2400" dirty="0" smtClean="0"/>
              <a:t>- Химические</a:t>
            </a:r>
            <a:endParaRPr lang="ru-RU" sz="2400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16161"/>
            <a:ext cx="2284017" cy="19357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38409"/>
            <a:ext cx="2699792" cy="17998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85768"/>
            <a:ext cx="3168352" cy="17835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07" y="3645024"/>
            <a:ext cx="1636804" cy="163680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77522"/>
            <a:ext cx="2483768" cy="18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2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применения</a:t>
            </a: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31626475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4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факты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/>
              <a:t>Карандаш может чертить линию длиной 56 км</a:t>
            </a:r>
          </a:p>
          <a:p>
            <a:pPr lvl="0"/>
            <a:r>
              <a:rPr lang="ru-RU" sz="2400" dirty="0"/>
              <a:t>Карандаш может написать около 45 000 слов</a:t>
            </a:r>
          </a:p>
          <a:p>
            <a:pPr lvl="0"/>
            <a:r>
              <a:rPr lang="ru-RU" sz="2400" dirty="0"/>
              <a:t>Карандаш может быть заточен 17 раз</a:t>
            </a:r>
          </a:p>
          <a:p>
            <a:pPr lvl="0"/>
            <a:r>
              <a:rPr lang="ru-RU" sz="2400" dirty="0"/>
              <a:t>Перед тем, как поломаться, средний заостренный кончик карандаша противостоит давлению 255 атмосфер</a:t>
            </a:r>
          </a:p>
          <a:p>
            <a:pPr lvl="0"/>
            <a:r>
              <a:rPr lang="ru-RU" sz="2400" dirty="0"/>
              <a:t>Более 14 миллиардов карандашей производится в мире каждый год</a:t>
            </a:r>
          </a:p>
          <a:p>
            <a:pPr lvl="0"/>
            <a:r>
              <a:rPr lang="ru-RU" sz="2400" dirty="0"/>
              <a:t>На Нью-Йоркской фондовой бирже ежегодно используется один миллион карандашей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39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Другая 1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FFFFFF"/>
      </a:hlink>
      <a:folHlink>
        <a:srgbClr val="FF0000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38</TotalTime>
  <Words>292</Words>
  <Application>Microsoft Office PowerPoint</Application>
  <PresentationFormat>Экран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Горизонт</vt:lpstr>
      <vt:lpstr>Карандаш</vt:lpstr>
      <vt:lpstr>Содержание</vt:lpstr>
      <vt:lpstr>История карандаша</vt:lpstr>
      <vt:lpstr>Особенности карандаша</vt:lpstr>
      <vt:lpstr>Виды карандашей</vt:lpstr>
      <vt:lpstr>Области применения</vt:lpstr>
      <vt:lpstr>Интересные факты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win348</dc:creator>
  <cp:lastModifiedBy>win348</cp:lastModifiedBy>
  <cp:revision>6</cp:revision>
  <dcterms:created xsi:type="dcterms:W3CDTF">2017-11-07T05:41:27Z</dcterms:created>
  <dcterms:modified xsi:type="dcterms:W3CDTF">2017-11-07T06:20:44Z</dcterms:modified>
</cp:coreProperties>
</file>