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5" r:id="rId4"/>
    <p:sldId id="279" r:id="rId5"/>
    <p:sldId id="280" r:id="rId6"/>
    <p:sldId id="281" r:id="rId7"/>
    <p:sldId id="282" r:id="rId8"/>
    <p:sldId id="276" r:id="rId9"/>
    <p:sldId id="277" r:id="rId10"/>
    <p:sldId id="283" r:id="rId11"/>
    <p:sldId id="284" r:id="rId12"/>
    <p:sldId id="285" r:id="rId13"/>
    <p:sldId id="286" r:id="rId14"/>
    <p:sldId id="287" r:id="rId15"/>
    <p:sldId id="288" r:id="rId16"/>
    <p:sldId id="293" r:id="rId17"/>
    <p:sldId id="294" r:id="rId18"/>
    <p:sldId id="295" r:id="rId19"/>
    <p:sldId id="296" r:id="rId20"/>
    <p:sldId id="297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34FC01-8494-4881-8A80-56E59131E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ED8C6B6-AD93-42F6-8937-87E8CF3CD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E5CB74-B500-47FB-AC53-99A921F06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E283-9B81-46E0-A406-40311CC05632}" type="datetimeFigureOut">
              <a:rPr lang="ru-RU" smtClean="0"/>
              <a:t>08.04.2021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E00712-F664-4396-8C2B-725ECDC14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D949B6-CFB5-410D-AE3F-297F92599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E336-D75F-45B9-966D-CDC234B45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023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558E9-4E40-4348-B63C-DAC6ADAC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F8BD19-87FC-42E2-907C-00573DC27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9A898F-80FC-457D-B782-BB809F7B3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E283-9B81-46E0-A406-40311CC05632}" type="datetimeFigureOut">
              <a:rPr lang="ru-RU" smtClean="0"/>
              <a:t>08.04.2021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B6E53F-19D3-46CD-862E-0EBB5C5C4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3894F6-12E8-419D-8FF4-AE9897E25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E336-D75F-45B9-966D-CDC234B45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603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3E1C63B-2EC3-49B8-B2E4-E7613970F4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7CB150C-4049-467D-8B6C-1587C7765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ACD4CF-B3B4-452D-9C44-3BF0DA9C0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E283-9B81-46E0-A406-40311CC05632}" type="datetimeFigureOut">
              <a:rPr lang="ru-RU" smtClean="0"/>
              <a:t>08.04.2021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C68870-D498-489A-88D0-904A93E19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FA6788-C9C5-45EA-9963-E9C904A51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E336-D75F-45B9-966D-CDC234B45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097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DD8E9A-D3B6-4519-8A30-332D1BD75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D226B2-D426-4759-80A1-6E5A14905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89AE46-7B6C-476A-A17C-ADA9B2D8B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E283-9B81-46E0-A406-40311CC05632}" type="datetimeFigureOut">
              <a:rPr lang="ru-RU" smtClean="0"/>
              <a:t>08.04.2021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AE61EC-9136-4568-BF09-71DEF5A9D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E9A922-A89D-4F11-8262-629EAC033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E336-D75F-45B9-966D-CDC234B45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25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4D6962-B6B4-4AD5-8CC2-EC9E6F9F4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B65886-8DE5-467E-8A31-2319B200A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FEC3C4-0DF5-47B0-98FD-070F85DBF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E283-9B81-46E0-A406-40311CC05632}" type="datetimeFigureOut">
              <a:rPr lang="ru-RU" smtClean="0"/>
              <a:t>08.04.2021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DC9ADE-0260-4A60-A5C3-1468EF4A3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E159B0-DBDA-4D96-8E2E-006D42070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E336-D75F-45B9-966D-CDC234B45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639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01927C-FD7C-4E86-99EE-EE7FC1C6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6BCF97-3C8D-470B-A069-A6693FB1C8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1B31E36-F475-4760-BE37-F42F2C565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FE4AD6-AAC0-4A88-B17A-AD9730313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E283-9B81-46E0-A406-40311CC05632}" type="datetimeFigureOut">
              <a:rPr lang="ru-RU" smtClean="0"/>
              <a:t>08.04.2021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020ABAF-3860-405B-ACDB-CEF4CC891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1E6454-C877-4CD4-B4CD-AE85F0ACB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E336-D75F-45B9-966D-CDC234B45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36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B14273-9AB3-4A92-9221-0231DDF51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CCB986-C9CC-403E-A5EC-286B01CB9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B858AA2-D33A-49A3-B124-FD985C15F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57F30EE-A2D9-407F-B65C-BAA807750D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A3E6492-5010-410D-AB3B-C7D8A21D1F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545AD45-9D99-43B6-ABD5-3CE901309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E283-9B81-46E0-A406-40311CC05632}" type="datetimeFigureOut">
              <a:rPr lang="ru-RU" smtClean="0"/>
              <a:t>08.04.2021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5A41330-6C7F-4E4B-8DF8-9B4E4BBEA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7883B92-D551-436E-8AFC-CA73AD597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E336-D75F-45B9-966D-CDC234B45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746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75F42B-37B8-4B6C-B835-69C2B4A12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763D572-606A-449A-A083-F6A1224F0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E283-9B81-46E0-A406-40311CC05632}" type="datetimeFigureOut">
              <a:rPr lang="ru-RU" smtClean="0"/>
              <a:t>08.04.2021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9FF0F21-DB0A-41FF-B151-882B85CAF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36CA990-33A6-4802-9736-6195C1385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E336-D75F-45B9-966D-CDC234B45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243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7119B38-EB08-4301-B8E1-DE3AAD4A4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E283-9B81-46E0-A406-40311CC05632}" type="datetimeFigureOut">
              <a:rPr lang="ru-RU" smtClean="0"/>
              <a:t>08.04.2021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792EABB-06FE-47CF-B5E9-5A828462C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1208E30-D9C1-4156-ABB8-C5AAD68F3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E336-D75F-45B9-966D-CDC234B45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56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0A44EF-E9DF-4E88-878E-7E600FF9F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2DB097-F56D-4F1B-B294-1AA6E7D3C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8C8C977-FDB2-4A02-899E-D229022F0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878BA3-1895-412D-BFB6-EE00D422D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E283-9B81-46E0-A406-40311CC05632}" type="datetimeFigureOut">
              <a:rPr lang="ru-RU" smtClean="0"/>
              <a:t>08.04.2021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97FD3A-C373-4BBA-9FF8-56BE0E99F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7061C2-7230-4941-8C23-989414047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E336-D75F-45B9-966D-CDC234B45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8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3AAD5F-CE24-4E8A-BC7D-F73A6F2FF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ADA243E-EBCD-44A3-A4AA-B658151D4D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66F10D-DE1E-4CBE-9537-B6D054B0E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0CB7AE-B773-46D5-B48D-2C9A1C2F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E283-9B81-46E0-A406-40311CC05632}" type="datetimeFigureOut">
              <a:rPr lang="ru-RU" smtClean="0"/>
              <a:t>08.04.2021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3CC284-5B1A-47E8-9CC4-65172039A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F8F0D63-F707-4A9D-A723-2FD43B9D9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E336-D75F-45B9-966D-CDC234B45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114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5B0529-A14A-4F93-BD82-5473E25AB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2318C1-100C-43D4-AA56-D17285764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F4A421-7B32-4BC2-9929-EBD566688C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AE283-9B81-46E0-A406-40311CC05632}" type="datetimeFigureOut">
              <a:rPr lang="ru-RU" smtClean="0"/>
              <a:t>08.04.2021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D1D995-90CD-435E-BD97-13CDD7CDC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5A052C-8D67-4835-80EC-AD5141A16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AE336-D75F-45B9-966D-CDC234B45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01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AD19CD-68D7-4A6C-A8C3-760074127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69504"/>
            <a:ext cx="9144000" cy="1154894"/>
          </a:xfrm>
        </p:spPr>
        <p:txBody>
          <a:bodyPr>
            <a:no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</a:t>
            </a:r>
            <a:b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дисциплине «Автоматизированные системы управления предприятием»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 «Развитие информационных технологий»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8D96FFB-8A78-4F1D-A602-0175CD1FE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5549" y="4419161"/>
            <a:ext cx="5246451" cy="2438839"/>
          </a:xfrm>
        </p:spPr>
        <p:txBody>
          <a:bodyPr>
            <a:normAutofit lnSpcReduction="10000"/>
          </a:bodyPr>
          <a:lstStyle/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Шорин В.Д.</a:t>
            </a: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ИПАИТ</a:t>
            </a: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подготовки 09.03.04 Программная инженерия</a:t>
            </a: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71ПГ </a:t>
            </a: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u-RU" dirty="0"/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8476580C-AB59-474E-9E68-072461D0F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78293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13" y="1253330"/>
            <a:ext cx="11556460" cy="5604669"/>
          </a:xfrm>
        </p:spPr>
        <p:txBody>
          <a:bodyPr>
            <a:noAutofit/>
          </a:bodyPr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Внедрение информационных технологий может приводить к организационным изменениям различной степени: от минимальных до далеко идущих. Всё зависит от стратегии развития компании, предметной области её деятельности, от развитости сети бизнес-процессов, от степени интегрированности информационных ресурсов и, конечно, от степени решимости и настойчивости высшего руководства предприятия довести начатые преобразования до логического завершения (таблица 1.4).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endParaRPr lang="ru-RU" sz="3600" dirty="0"/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2033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F5D0AFCB-0270-4314-874F-023772D293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094" y="1154894"/>
            <a:ext cx="10284985" cy="5343018"/>
          </a:xfrm>
        </p:spPr>
      </p:pic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76144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>
            <a:extLst>
              <a:ext uri="{FF2B5EF4-FFF2-40B4-BE49-F238E27FC236}">
                <a16:creationId xmlns:a16="http://schemas.microsoft.com/office/drawing/2014/main" id="{B0BA843C-C091-4102-8296-55ADB0705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313" y="1302836"/>
            <a:ext cx="11760560" cy="4142924"/>
          </a:xfrm>
        </p:spPr>
      </p:pic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05463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13" y="1253330"/>
            <a:ext cx="11556460" cy="5604669"/>
          </a:xfrm>
        </p:spPr>
        <p:txBody>
          <a:bodyPr>
            <a:noAutofit/>
          </a:bodyPr>
          <a:lstStyle/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</a:t>
            </a:r>
            <a:r>
              <a:rPr lang="ru-RU" sz="20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рисунке 1.3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показаны четыре основных класса структурных изменений в компании, которые поддерживаются информационными технологиями. Каждый из них имеет свои последствия и риски.</a:t>
            </a:r>
          </a:p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Наиболее распространенная форма организационных изменений с помощью ИТ — автоматизация бизнес-процессов (</a:t>
            </a:r>
            <a:r>
              <a:rPr lang="ru-RU" sz="20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Business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Automation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‒ BPA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 Первые приложения, разработанные с помощью ИТ, затронули финансовые операции и документооборот, так как это наиболее формализованная часть деловых процессов компании. Расчеты и исполнение платежей, контроль транзакций и перемещения документов, прямой доступ клиентов к своим депозитам — вот стандартные примеры ранней автоматизации. Риск внедрения этих технологий был минимальным, выигрыш очень большим.</a:t>
            </a:r>
          </a:p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Более глубокая форма организационного изменения, уже затрагивающая структуру производства, ‒ рационализация рабочих процедур или улучшение процессов (</a:t>
            </a:r>
            <a:r>
              <a:rPr lang="ru-RU" sz="20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Business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Improvement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‒ BPI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700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13" y="1253330"/>
            <a:ext cx="11556460" cy="5604669"/>
          </a:xfrm>
        </p:spPr>
        <p:txBody>
          <a:bodyPr>
            <a:noAutofit/>
          </a:bodyPr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наведения порядка в сложных и распределенных процедурах и процессах необходимо изменять порядок их выполнения. Суть изменений ‒ рациональное выстраивание технологических процедур, экономия процессного пространства и времени. Рационализация также не привносит большого дополнительного риска, так как она может начинаться с локальных процедур и процессов и только после получения экономического эффекта распространяться на все предприятие. 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Более серьезный тип изменений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‒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реинжиниринг (перепроектирование) бизнес-процессов (</a:t>
            </a:r>
            <a:r>
              <a:rPr lang="ru-RU" sz="20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Business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Reenginee-ring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‒ BPR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), в течение которого процессы заново идентифицируются, анализируются, переосмысляются и изменяются с целью оптимизировать производство радикально уменьшить затраты. Использование ИТ помогает реализовать все эти процессы с наибольшей эффективностью. Реинжиниринг бизнеса реорганизует производственные и управленческие процессы, комбинирует и улучшает их, устраняет дублирование однотипных операций. Всё это требует нового, свежего видения проблем предприятия и его места в сложившихся рыночных отношениях и в современном мире</a:t>
            </a:r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32235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957ADE93-C03D-4B11-A3FB-B8264B6DE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3106" y="1243380"/>
            <a:ext cx="9125787" cy="4920768"/>
          </a:xfrm>
        </p:spPr>
      </p:pic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92491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13" y="1253330"/>
            <a:ext cx="11556460" cy="5604669"/>
          </a:xfrm>
        </p:spPr>
        <p:txBody>
          <a:bodyPr>
            <a:noAutofit/>
          </a:bodyPr>
          <a:lstStyle/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Процедуры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BPA, BPI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BPR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как правило, ограничены отдельными функциями, процессами, подразделениями компании или отдельными частями бизнеса. Риск таких изменений становится ощутимым, если предприятие должным образом не подготовлено к необходимым изменениям как в процедурной или процессной областях, так и в системе управления деятельностью предприятия.</a:t>
            </a:r>
          </a:p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Новые ИТ, в конечном счете, призваны изменить природу всей организации, трансформируя ее цели и стратегические устремления (</a:t>
            </a:r>
            <a:r>
              <a:rPr lang="ru-RU" sz="20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Paradigm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Shift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‒ PS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 Например, освоение принципиально новой ниши рынка, открытие филиалов компании в других странах, приобретение другой компании или слияние с компанией партнера и т. д. Такие организационные изменения обладают наибольшим риском, но они несут и наивысшую отдачу. Руководство компании должно осознанно подходить к изменениям такого типа, понимая всю меру ответственности за принимаемые глобальные решения (таблица 1.5).</a:t>
            </a:r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04363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Объект 8">
            <a:extLst>
              <a:ext uri="{FF2B5EF4-FFF2-40B4-BE49-F238E27FC236}">
                <a16:creationId xmlns:a16="http://schemas.microsoft.com/office/drawing/2014/main" id="{737464A0-4BF0-46B9-872F-6ACB609EE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2252" y="1154894"/>
            <a:ext cx="7087496" cy="5479560"/>
          </a:xfrm>
        </p:spPr>
      </p:pic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00307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B293EDF7-7353-4ACB-801B-CFC215CD8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8450" y="1394467"/>
            <a:ext cx="9395100" cy="5205698"/>
          </a:xfrm>
        </p:spPr>
      </p:pic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17333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9608386D-0A5E-47FD-AAFB-4D4B383C42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8070" y="1273855"/>
            <a:ext cx="10475860" cy="4525152"/>
          </a:xfrm>
        </p:spPr>
      </p:pic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29004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769" y="1801225"/>
            <a:ext cx="11556460" cy="4775199"/>
          </a:xfrm>
        </p:spPr>
        <p:txBody>
          <a:bodyPr>
            <a:noAutofit/>
          </a:bodyPr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b="0" dirty="0">
                <a:effectLst/>
                <a:latin typeface="Times New Roman" panose="02020603050405020304" pitchFamily="18" charset="0"/>
              </a:rPr>
              <a:t>Информация на предприятиях обрабатывается в рамках самых разнообразных систем, часто не связанных друг с другом. Обеспечение их широкой доступности для всех сотрудников (а также внешних партнеров) и облегчение тем самым принятия творческих решений может стать критически важным фактором успеха для многих предприятий. Вместе с тем, объединение по вертикали и горизонтали информационно-технологических систем, возникших в условиях децентрализации, кажется почти невозможным. Во всяком случае, в классических областях ИТ опыт на этот счет отсутствует. Тем не менее, интеграция должна произойти.</a:t>
            </a:r>
            <a:endParaRPr lang="ru-RU" sz="2400" b="1" dirty="0">
              <a:effectLst/>
              <a:latin typeface="Times New Roman" panose="02020603050405020304" pitchFamily="18" charset="0"/>
            </a:endParaRPr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0D2397-4A67-487E-877E-13D0FEF50EEE}"/>
              </a:ext>
            </a:extLst>
          </p:cNvPr>
          <p:cNvSpPr txBox="1"/>
          <p:nvPr/>
        </p:nvSpPr>
        <p:spPr>
          <a:xfrm>
            <a:off x="1606333" y="1154894"/>
            <a:ext cx="89793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Интеграция децентрализованных систем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571606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13" y="1253330"/>
            <a:ext cx="11556460" cy="5604669"/>
          </a:xfrm>
        </p:spPr>
        <p:txBody>
          <a:bodyPr>
            <a:noAutofit/>
          </a:bodyPr>
          <a:lstStyle/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развитии вычислительных и информационных систем предприятий в настоящее время основная тенденция заключается во все большей интеграции ИТ/ИС для максимальной отдачи, повышения эффективности использования и роста «возврата инвестиций».</a:t>
            </a:r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92881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13" y="1253330"/>
            <a:ext cx="11556460" cy="5604669"/>
          </a:xfrm>
        </p:spPr>
        <p:txBody>
          <a:bodyPr>
            <a:noAutofit/>
          </a:bodyPr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Постановка подобной цели необходима высшему менеджменту для реального управления изменениями. Организационным рычагом в ее достижении могут стать виртуальные, проектные и рабочие группы, объединенные общими интересами выполнения текущих проектов и решения долгосрочных задач. Возможно, такие группы смогут даже эффективно управлять функциями распределенных отделов компании и сопровождающих их деятельность ИТ. Целью в этом случае мог бы стать интеграционный подход к взаимосвязанным технологическим, социальным, функциональным и хозяйственным процессам компании.</a:t>
            </a:r>
            <a:endParaRPr lang="ru-RU" sz="3600" dirty="0"/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71614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769" y="1801225"/>
            <a:ext cx="11556460" cy="4775199"/>
          </a:xfrm>
        </p:spPr>
        <p:txBody>
          <a:bodyPr>
            <a:noAutofit/>
          </a:bodyPr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Капиталовложения в ИТ сегодня влекут за собой многочисленные последствия. С одной стороны, они открывают определенные перспективы, а с другой — могут лишить предприятие перспективных возможностей в будущем из-за зависимостей, связанных с быстрыми технологическими изменениями и «привязки» к какой-либо одной технологии или определенному поставщику. Поэтому решения о капиталовложениях в ИТ не должны приниматься, пока не будут оценены риски применения тех или иных компьютерных и телекоммуникационных средств и не получена профессиональная консультация, по какому пути пойдет развитие следующего поколения технологии. При планировании капиталовложений в ИТ необходимо в обязательном порядке «держать» в уме конечную цель их приобретения и развёртывания — насколько ИТ будут способствовать реализации бизнес-стратегии предприятия.</a:t>
            </a:r>
            <a:endParaRPr lang="ru-RU" dirty="0">
              <a:effectLst/>
              <a:latin typeface="Times New Roman" panose="02020603050405020304" pitchFamily="18" charset="0"/>
            </a:endParaRPr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0D2397-4A67-487E-877E-13D0FEF50EEE}"/>
              </a:ext>
            </a:extLst>
          </p:cNvPr>
          <p:cNvSpPr txBox="1"/>
          <p:nvPr/>
        </p:nvSpPr>
        <p:spPr>
          <a:xfrm>
            <a:off x="2819925" y="1154894"/>
            <a:ext cx="65521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Капиталовложения и риски</a:t>
            </a:r>
            <a:endParaRPr lang="ru-RU" sz="6000" b="1" dirty="0"/>
          </a:p>
        </p:txBody>
      </p:sp>
    </p:spTree>
    <p:extLst>
      <p:ext uri="{BB962C8B-B14F-4D97-AF65-F5344CB8AC3E}">
        <p14:creationId xmlns:p14="http://schemas.microsoft.com/office/powerpoint/2010/main" val="2715538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769" y="1801225"/>
            <a:ext cx="11556460" cy="4775199"/>
          </a:xfrm>
        </p:spPr>
        <p:txBody>
          <a:bodyPr>
            <a:noAutofit/>
          </a:bodyPr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Естественно, что новая технология повышает производительность, помогает фирме добиться лучших хозяйственных результатов. Наряду с этим, менеджеры должны знать о том, как мыслят и как работают люди, использующие новую технологию. Фирмам, которым это удается лучше, могут надеяться на большую отдачу от средств, вложенных в ИТ.</a:t>
            </a:r>
            <a:endParaRPr lang="ru-RU" sz="4000" dirty="0">
              <a:effectLst/>
              <a:latin typeface="Times New Roman" panose="02020603050405020304" pitchFamily="18" charset="0"/>
            </a:endParaRPr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0D2397-4A67-487E-877E-13D0FEF50EEE}"/>
              </a:ext>
            </a:extLst>
          </p:cNvPr>
          <p:cNvSpPr txBox="1"/>
          <p:nvPr/>
        </p:nvSpPr>
        <p:spPr>
          <a:xfrm>
            <a:off x="915869" y="1154894"/>
            <a:ext cx="103474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Психологический фактор и языковые уровни</a:t>
            </a:r>
            <a:endParaRPr lang="ru-RU" sz="9600" b="1" dirty="0"/>
          </a:p>
        </p:txBody>
      </p:sp>
    </p:spTree>
    <p:extLst>
      <p:ext uri="{BB962C8B-B14F-4D97-AF65-F5344CB8AC3E}">
        <p14:creationId xmlns:p14="http://schemas.microsoft.com/office/powerpoint/2010/main" val="3081134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13" y="1253330"/>
            <a:ext cx="11556460" cy="5604669"/>
          </a:xfrm>
        </p:spPr>
        <p:txBody>
          <a:bodyPr>
            <a:noAutofit/>
          </a:bodyPr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Изготовители информационной техники и интеграционные команды должны научиться делать предложения не только в узкоспециальных терминах. На переговорах партнер будет ставить вопросы, имеющие принципиальное значение для высшего менеджмента в его компании. Здесь важно, чтобы обе стороны вышли на новый переговорный уровень, на котором стороны говорили бы на одном языке. Речь в этом случае идет скорее не о качестве техники, а о качестве услуг в сфере ИТ. Техника, разумеется, должна хорошо работать, быть на высоком уровне. Вместе с тем ее изготовитель должен почувствовать себя на месте менеджера, который с помощью ИТ стремится добиться конкурентных преимуществ. Чистый продавец в системе сбыта ИТ уходит в прошлое. Аналогичная ситуация должна складываться и на самом предприятии, особенно когда речь идет о многопрофильном производстве или оказании разнообразных услуг. Умение ИТ-менеджера находить общий язык с менеджерами подразделений должно перестать быть искусством одиночек, а превратиться в повседневную практику.</a:t>
            </a:r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2380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769" y="1801225"/>
            <a:ext cx="11556460" cy="4775199"/>
          </a:xfrm>
        </p:spPr>
        <p:txBody>
          <a:bodyPr>
            <a:noAutofit/>
          </a:bodyPr>
          <a:lstStyle/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b="0" dirty="0">
                <a:effectLst/>
                <a:latin typeface="Times New Roman" panose="02020603050405020304" pitchFamily="18" charset="0"/>
              </a:rPr>
              <a:t>Новые информационные технологии и реализованные на их основе информационные системы являются мощным инструментом для организационных изменений, которые «вынуждают» предприятия перепроектировать свою структуру, область деятельности, коммуникации, ресурсы, т. е. провести полный реинжиниринг бизнес-процессов для достижения новых стратегических целей. </a:t>
            </a:r>
            <a:endParaRPr lang="ru-RU" sz="2400" b="1" dirty="0">
              <a:effectLst/>
              <a:latin typeface="Times New Roman" panose="02020603050405020304" pitchFamily="18" charset="0"/>
            </a:endParaRPr>
          </a:p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b="0" dirty="0">
                <a:effectLst/>
                <a:latin typeface="Times New Roman" panose="02020603050405020304" pitchFamily="18" charset="0"/>
              </a:rPr>
              <a:t>В таблице 1.3 показаны некоторые технические и технологические новации, применение которых неизбежно приводит к необходимости изменений в организации.</a:t>
            </a:r>
            <a:endParaRPr lang="ru-RU" sz="2400" b="1" dirty="0">
              <a:effectLst/>
              <a:latin typeface="Times New Roman" panose="02020603050405020304" pitchFamily="18" charset="0"/>
            </a:endParaRPr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0D2397-4A67-487E-877E-13D0FEF50EEE}"/>
              </a:ext>
            </a:extLst>
          </p:cNvPr>
          <p:cNvSpPr txBox="1"/>
          <p:nvPr/>
        </p:nvSpPr>
        <p:spPr>
          <a:xfrm>
            <a:off x="-12826" y="1154894"/>
            <a:ext cx="122048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Развитие ИТ и организационные изменения на предприятиях</a:t>
            </a:r>
            <a:endParaRPr lang="ru-RU" sz="19900" b="1" dirty="0"/>
          </a:p>
        </p:txBody>
      </p:sp>
    </p:spTree>
    <p:extLst>
      <p:ext uri="{BB962C8B-B14F-4D97-AF65-F5344CB8AC3E}">
        <p14:creationId xmlns:p14="http://schemas.microsoft.com/office/powerpoint/2010/main" val="740516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8CABF421-B960-4004-A19E-AC4BFD753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03" y="1154894"/>
            <a:ext cx="10392993" cy="5229512"/>
          </a:xfrm>
        </p:spPr>
      </p:pic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3060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3E23EB44-6B09-4082-89A1-756A94178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2" y="1234488"/>
            <a:ext cx="11716232" cy="4912312"/>
          </a:xfrm>
        </p:spPr>
      </p:pic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605758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1124</Words>
  <Application>Microsoft Office PowerPoint</Application>
  <PresentationFormat>Широкоэкранный</PresentationFormat>
  <Paragraphs>26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Тема Office</vt:lpstr>
      <vt:lpstr>Презентация   по дисциплине «Автоматизированные системы управления предприятием» на тему «Развитие информационных технологий»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  по дисциплине «Теория систем и системный анализ» на тему «Системное мышление»</dc:title>
  <dc:creator>Vlad Shorin</dc:creator>
  <cp:lastModifiedBy>Vlad Shorin</cp:lastModifiedBy>
  <cp:revision>75</cp:revision>
  <dcterms:created xsi:type="dcterms:W3CDTF">2020-11-19T18:50:46Z</dcterms:created>
  <dcterms:modified xsi:type="dcterms:W3CDTF">2021-04-08T11:39:39Z</dcterms:modified>
</cp:coreProperties>
</file>