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58" r:id="rId5"/>
    <p:sldId id="299" r:id="rId6"/>
    <p:sldId id="295" r:id="rId7"/>
    <p:sldId id="259" r:id="rId8"/>
    <p:sldId id="300" r:id="rId9"/>
    <p:sldId id="260" r:id="rId10"/>
    <p:sldId id="291" r:id="rId11"/>
    <p:sldId id="292" r:id="rId12"/>
    <p:sldId id="261" r:id="rId13"/>
    <p:sldId id="293" r:id="rId14"/>
    <p:sldId id="263" r:id="rId15"/>
    <p:sldId id="264" r:id="rId16"/>
    <p:sldId id="294" r:id="rId17"/>
    <p:sldId id="265" r:id="rId18"/>
    <p:sldId id="297" r:id="rId19"/>
    <p:sldId id="266" r:id="rId20"/>
    <p:sldId id="277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4FC01-8494-4881-8A80-56E59131E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D8C6B6-AD93-42F6-8937-87E8CF3CD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E5CB74-B500-47FB-AC53-99A921F0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E00712-F664-4396-8C2B-725ECDC1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D949B6-CFB5-410D-AE3F-297F9259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2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558E9-4E40-4348-B63C-DAC6ADAC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F8BD19-87FC-42E2-907C-00573DC27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A898F-80FC-457D-B782-BB809F7B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6E53F-19D3-46CD-862E-0EBB5C5C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3894F6-12E8-419D-8FF4-AE9897E2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60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E1C63B-2EC3-49B8-B2E4-E7613970F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CB150C-4049-467D-8B6C-1587C7765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CD4CF-B3B4-452D-9C44-3BF0DA9C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68870-D498-489A-88D0-904A93E1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A6788-C9C5-45EA-9963-E9C904A5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09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D8E9A-D3B6-4519-8A30-332D1BD7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D226B2-D426-4759-80A1-6E5A1490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89AE46-7B6C-476A-A17C-ADA9B2D8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AE61EC-9136-4568-BF09-71DEF5A9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E9A922-A89D-4F11-8262-629EAC03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D6962-B6B4-4AD5-8CC2-EC9E6F9F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65886-8DE5-467E-8A31-2319B200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FEC3C4-0DF5-47B0-98FD-070F85DB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DC9ADE-0260-4A60-A5C3-1468EF4A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159B0-DBDA-4D96-8E2E-006D4207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63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1927C-FD7C-4E86-99EE-EE7FC1C6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BCF97-3C8D-470B-A069-A6693FB1C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B31E36-F475-4760-BE37-F42F2C565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FE4AD6-AAC0-4A88-B17A-AD973031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20ABAF-3860-405B-ACDB-CEF4CC89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E6454-C877-4CD4-B4CD-AE85F0AC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36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14273-9AB3-4A92-9221-0231DDF5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CCB986-C9CC-403E-A5EC-286B01CB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858AA2-D33A-49A3-B124-FD985C15F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7F30EE-A2D9-407F-B65C-BAA807750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3E6492-5010-410D-AB3B-C7D8A21D1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45AD45-9D99-43B6-ABD5-3CE90130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5A41330-6C7F-4E4B-8DF8-9B4E4BBE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883B92-D551-436E-8AFC-CA73AD59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74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5F42B-37B8-4B6C-B835-69C2B4A1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63D572-606A-449A-A083-F6A1224F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FF0F21-DB0A-41FF-B151-882B85CA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6CA990-33A6-4802-9736-6195C138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24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119B38-EB08-4301-B8E1-DE3AAD4A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92EABB-06FE-47CF-B5E9-5A828462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208E30-D9C1-4156-ABB8-C5AAD68F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6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A44EF-E9DF-4E88-878E-7E600FF9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DB097-F56D-4F1B-B294-1AA6E7D3C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C8C977-FDB2-4A02-899E-D229022F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878BA3-1895-412D-BFB6-EE00D422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97FD3A-C373-4BBA-9FF8-56BE0E99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7061C2-7230-4941-8C23-98941404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AAD5F-CE24-4E8A-BC7D-F73A6F2F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DA243E-EBCD-44A3-A4AA-B658151D4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66F10D-DE1E-4CBE-9537-B6D054B0E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0CB7AE-B773-46D5-B48D-2C9A1C2F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283-9B81-46E0-A406-40311CC05632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3CC284-5B1A-47E8-9CC4-65172039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8F0D63-F707-4A9D-A723-2FD43B9D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1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B0529-A14A-4F93-BD82-5473E25A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2318C1-100C-43D4-AA56-D17285764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F4A421-7B32-4BC2-9929-EBD566688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E283-9B81-46E0-A406-40311CC05632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1D995-90CD-435E-BD97-13CDD7CDC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5A052C-8D67-4835-80EC-AD5141A16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AE336-D75F-45B9-966D-CDC234B45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0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D19CD-68D7-4A6C-A8C3-760074127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9504"/>
            <a:ext cx="9144000" cy="1154894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«Автоматизированные системы управления предприятием»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«Структурное представление»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D96FFB-8A78-4F1D-A602-0175CD1FE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5549" y="4419161"/>
            <a:ext cx="5246451" cy="2438839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Шорин В.Д.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ИПАИТ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09.03.04 Программная инженерия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71ПГ 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8476580C-AB59-474E-9E68-072461D0F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29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B5D9905D-E216-481E-9964-A7D7E8116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5690" y="1149411"/>
            <a:ext cx="5491020" cy="5708589"/>
          </a:xfrm>
        </p:spPr>
      </p:pic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EB5FA9-EC41-4B86-A8F6-B714271D4346}"/>
              </a:ext>
            </a:extLst>
          </p:cNvPr>
          <p:cNvSpPr txBox="1"/>
          <p:nvPr/>
        </p:nvSpPr>
        <p:spPr>
          <a:xfrm>
            <a:off x="274320" y="5069841"/>
            <a:ext cx="5181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2E2E2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3200" b="1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ормативные указания по именованию системы управления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72487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7E346B-71AA-4B6E-8F3A-8D5EE9817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3828" y="1154894"/>
            <a:ext cx="7105144" cy="5578720"/>
          </a:xfrm>
        </p:spPr>
      </p:pic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7988AA-62DD-4ECA-A756-A33BE309BAE5}"/>
              </a:ext>
            </a:extLst>
          </p:cNvPr>
          <p:cNvSpPr txBox="1"/>
          <p:nvPr/>
        </p:nvSpPr>
        <p:spPr>
          <a:xfrm>
            <a:off x="294640" y="5010608"/>
            <a:ext cx="41791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2E2E2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2800" b="1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ормативные указания по именованию системы управления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02088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0" y="1852771"/>
            <a:ext cx="11556460" cy="3846990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АСУП как целое можно представить компонентами: имуществом  совместно со всем тем, что организовывает и обеспечивает проведение требуемого процесса управления. 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Или, по-другому, АСУП – это всё то, что организует требуемую деятельность предприятия, используя свой имущественный ресурс.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0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254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Условно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можно выделить два подхода к представлению (пониманию) и соответственно к проектированию АСУП: 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структурный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информационный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Термин условности указывает на то, что в любом случае все рассуждения всё-таки сводятся к раскрытию структурных особенностей и удовлетворения требований, предъявляемых к качеству самой структуры.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629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Однако в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первом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случае формируется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компонентный состав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АСУП, а во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втором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формируются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процессы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реализацией которых достигаются цели управления. 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здесь в 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первом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случае к системе применяют аббревиатуру 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АСУП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во 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втором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− системы обычно именуют 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корпоративными информационным системами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корпоративными  интеллектуальными системами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(КИС).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145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0" y="2092960"/>
            <a:ext cx="11556460" cy="4450080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АСУП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интегрированная корпоративная информационная система управления предприятия, автоматизирующая учет и управление основными бизнес-процессами компании.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нацелена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поддержку планирования деятельности предприятия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ведения оперативного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управленческого учета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принятия решений различного уровня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337129-EB7A-4F5C-A5E4-9859613AAFF3}"/>
              </a:ext>
            </a:extLst>
          </p:cNvPr>
          <p:cNvSpPr txBox="1"/>
          <p:nvPr/>
        </p:nvSpPr>
        <p:spPr>
          <a:xfrm>
            <a:off x="226060" y="1154894"/>
            <a:ext cx="118440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/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(Упрощённое) </a:t>
            </a:r>
            <a:r>
              <a:rPr lang="ru-RU" sz="3200" b="1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СТРУКТУРНОЕ ПРЕДСТАВЛЕНИЕ 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АСУП 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/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Компоненты структурного представления АСУП (начало)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78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характеру производства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АСУП делят на следующие типы: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непрерывного производства;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дискретного (единичное, мелкосерийное, среднесерийное производство);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непрерывно-дискретного типа (поточно-массовое и крупносерийное производство).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514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вида производства, функции АСУП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могут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объединяться в различных сочетаниях в несколько групп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соответственно появляются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разновидности АСУП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названиями: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ERP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MRP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9172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поставками и отношениями с заказчиками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относят к функциям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иногда эти функции реализуются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самостоятельных системах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SCM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соответственно.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полно функции управления предприятиями представлены в системах 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Resource Planning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те.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АСУП обычно отождествляют с системами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ERP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3766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АСУП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в состав АСУП входят следующие подсистемы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перспективного развития предприятия;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технико-экономического планирования;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оперативного управления;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сбытом продукции;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финансовой деятельностью;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39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Основная </a:t>
            </a:r>
            <a:r>
              <a:rPr lang="ru-RU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идея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лекций – это </a:t>
            </a:r>
            <a:r>
              <a:rPr lang="ru-RU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раскрытие существа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того, чем должна </a:t>
            </a:r>
            <a:r>
              <a:rPr lang="ru-RU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управлять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АСУП (её объект управления).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Аббревиатура АСУП может представляться по-разному, например, как </a:t>
            </a:r>
            <a:r>
              <a:rPr lang="ru-RU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автоматизированная система управления предприятием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как автоматизированная система управления производством.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142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планирования, учета, анализа труда и заработной платы;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управления материально-техническим снабжением;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планирования и учета кадров;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управления научно-исследовательскими работами;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управления капитальным строительством; 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бухгалтерского учета;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научно-технической информации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4044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57" y="1793342"/>
            <a:ext cx="11556460" cy="480567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Подсистемы планирования.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3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сновные функции: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  <a:tab pos="914400" algn="l"/>
              </a:tabLst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планирование производства; </a:t>
            </a:r>
          </a:p>
          <a:p>
            <a:pPr marL="742950" lvl="1" indent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  <a:tab pos="914400" algn="l"/>
              </a:tabLst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расчет потребностей в мощностях и материалах; </a:t>
            </a:r>
          </a:p>
          <a:p>
            <a:pPr marL="742950" lvl="1" indent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  <a:tab pos="914400" algn="l"/>
              </a:tabLst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межцеховые спецификации и учет движения изделий; </a:t>
            </a:r>
          </a:p>
          <a:p>
            <a:pPr marL="742950" lvl="1" indent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  <a:tab pos="914400" algn="l"/>
              </a:tabLst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контроль выполнения.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D62616-4AB0-4AF0-98FE-CA6FCC2D36F8}"/>
              </a:ext>
            </a:extLst>
          </p:cNvPr>
          <p:cNvSpPr txBox="1"/>
          <p:nvPr/>
        </p:nvSpPr>
        <p:spPr>
          <a:xfrm>
            <a:off x="1337310" y="1212508"/>
            <a:ext cx="10854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Назначение подсистем и выполняемые ими функции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29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EF36E2-5EE9-4AF9-A12D-E4BD1C9F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53" y="1135235"/>
            <a:ext cx="9971067" cy="5351924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112" y="6289038"/>
            <a:ext cx="7404948" cy="396241"/>
          </a:xfrm>
        </p:spPr>
        <p:txBody>
          <a:bodyPr>
            <a:noAutofit/>
          </a:bodyPr>
          <a:lstStyle/>
          <a:p>
            <a:pPr marL="0" indent="45000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Типичная иерархия планов предприятия</a:t>
            </a:r>
            <a:endParaRPr lang="ru-RU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7662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Подсистема управления производством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сопровождение данных об изделиях;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контроль брака и отходов;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расчет норм расхода ресурсов;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управление обслуживающими подразделениями.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1817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Подсистемы, выполняющие логистические функции:</a:t>
            </a:r>
          </a:p>
          <a:p>
            <a:pPr marL="0" indent="4500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Подсистема управления запасами и складами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 функции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мониторинг запасов;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регулирование и инвентаризация складских остатков.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5629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Подсистема управления снабжением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 функции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заказов на закупку;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поставок;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потребности в материалах (управление заявками на закупку);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2855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Подсистема управления сбытом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базовыми функциями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квотирование продаж;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заказы на продажу (счета фактуры);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трафик продаж потребителям;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конфигурирование продуктов;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анализ продаж;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управления ресурсами распределения;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7922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Подсистема транспортной логистики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управление транспортировкой грузов;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оптимизация маршрутов транспортных средств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7299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Подсистема финансово-экономического</a:t>
            </a:r>
          </a:p>
          <a:p>
            <a:pPr marL="0" indent="4500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и бухгалтерского учета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Выполняемые функции: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учет денежных средств и производственных затрат;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маркетинговые исследования;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ценообразование;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составление смет расходов;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832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ведение договоров и взаиморасчетов;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финансовые отчеты;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отчетность по налогам;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анализ платежеспособности предприятия (основные финансовые потоки показаны на рисунке).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161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Принято считать, что предприятие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это самостоятельный, организационно-обособленный </a:t>
            </a:r>
            <a:r>
              <a:rPr lang="ru-RU" sz="32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хозяйствующий</a:t>
            </a:r>
            <a:r>
              <a:rPr lang="ru-RU" sz="32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субъект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 правами </a:t>
            </a:r>
            <a:r>
              <a:rPr lang="ru-RU" sz="32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юридического лица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который производит и сбывает </a:t>
            </a:r>
            <a:r>
              <a:rPr lang="ru-RU" sz="32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товары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выполняет работы, оказывает </a:t>
            </a:r>
            <a:r>
              <a:rPr lang="ru-RU" sz="32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услуги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480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7979EB1-1A8F-41A5-A2AC-0A3CF61F6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346" y="1169451"/>
            <a:ext cx="9283308" cy="5688549"/>
          </a:xfrm>
        </p:spPr>
      </p:pic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120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Числящийся на балансе предприятия имущественный комплекс используется им для осуществления </a:t>
            </a:r>
            <a:r>
              <a:rPr lang="ru-RU" sz="32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предпринимательской деятельности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Включает в себя все виды </a:t>
            </a:r>
            <a:r>
              <a:rPr lang="ru-RU" sz="32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имущества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используемые для этой деятельности.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54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Предприятие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обособленная специализированная единица, основным признаком которой является профессионально организованный трудовой коллектив, способный с помощью имеющихся в его распоряжении средств производства изготовить нужные потребителю товары (выполнить работы, оказать услуги) соответствующего значения, профиля и ассортимента. 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287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6323627" cy="5604669"/>
          </a:xfrm>
        </p:spPr>
        <p:txBody>
          <a:bodyPr>
            <a:noAutofit/>
          </a:bodyPr>
          <a:lstStyle/>
          <a:p>
            <a:pPr marL="342900" lvl="0" indent="-342900">
              <a:spcAft>
                <a:spcPts val="12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2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2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земельные участки;</a:t>
            </a:r>
          </a:p>
          <a:p>
            <a:pPr marL="342900" lvl="0" indent="-342900">
              <a:spcAft>
                <a:spcPts val="12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здания, сооружения, автомобильные дороги и железнодорожные пути;</a:t>
            </a:r>
          </a:p>
          <a:p>
            <a:pPr marL="342900" lvl="0" indent="-342900">
              <a:spcAft>
                <a:spcPts val="12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оборудование, инвентарь;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32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2" name="Правая фигурная скобка 1">
            <a:extLst>
              <a:ext uri="{FF2B5EF4-FFF2-40B4-BE49-F238E27FC236}">
                <a16:creationId xmlns:a16="http://schemas.microsoft.com/office/drawing/2014/main" id="{5FCDBA9A-8BC6-4E95-A068-BA5CE3501367}"/>
              </a:ext>
            </a:extLst>
          </p:cNvPr>
          <p:cNvSpPr/>
          <p:nvPr/>
        </p:nvSpPr>
        <p:spPr>
          <a:xfrm>
            <a:off x="6715760" y="1330960"/>
            <a:ext cx="1076960" cy="5435600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6F4AD-FB74-4B56-ABD9-7A12D89F5F26}"/>
              </a:ext>
            </a:extLst>
          </p:cNvPr>
          <p:cNvSpPr txBox="1"/>
          <p:nvPr/>
        </p:nvSpPr>
        <p:spPr>
          <a:xfrm>
            <a:off x="7947660" y="3079145"/>
            <a:ext cx="38074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3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мущественный комплекс предприятия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9044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6323627" cy="5604669"/>
          </a:xfrm>
        </p:spPr>
        <p:txBody>
          <a:bodyPr>
            <a:noAutofit/>
          </a:bodyPr>
          <a:lstStyle/>
          <a:p>
            <a:pPr marL="342900" lvl="0" indent="-342900">
              <a:spcAft>
                <a:spcPts val="12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2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2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сырьё;</a:t>
            </a:r>
          </a:p>
          <a:p>
            <a:pPr marL="342900" lvl="0" indent="-342900">
              <a:spcAft>
                <a:spcPts val="12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продукцию;</a:t>
            </a:r>
          </a:p>
          <a:p>
            <a:pPr marL="342900" lvl="0" indent="-342900">
              <a:spcAft>
                <a:spcPts val="12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права требования;</a:t>
            </a:r>
          </a:p>
          <a:p>
            <a:pPr marL="0" indent="450000">
              <a:lnSpc>
                <a:spcPct val="100000"/>
              </a:lnSpc>
              <a:spcBef>
                <a:spcPts val="0"/>
              </a:spcBef>
              <a:buNone/>
            </a:pPr>
            <a:endParaRPr lang="ru-RU" sz="36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2" name="Правая фигурная скобка 1">
            <a:extLst>
              <a:ext uri="{FF2B5EF4-FFF2-40B4-BE49-F238E27FC236}">
                <a16:creationId xmlns:a16="http://schemas.microsoft.com/office/drawing/2014/main" id="{5FCDBA9A-8BC6-4E95-A068-BA5CE3501367}"/>
              </a:ext>
            </a:extLst>
          </p:cNvPr>
          <p:cNvSpPr/>
          <p:nvPr/>
        </p:nvSpPr>
        <p:spPr>
          <a:xfrm>
            <a:off x="6715760" y="1330960"/>
            <a:ext cx="1076960" cy="5435600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6F4AD-FB74-4B56-ABD9-7A12D89F5F26}"/>
              </a:ext>
            </a:extLst>
          </p:cNvPr>
          <p:cNvSpPr txBox="1"/>
          <p:nvPr/>
        </p:nvSpPr>
        <p:spPr>
          <a:xfrm>
            <a:off x="7988300" y="3485545"/>
            <a:ext cx="38074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3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мущественный комплекс предприятия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5266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6323627" cy="5604669"/>
          </a:xfrm>
        </p:spPr>
        <p:txBody>
          <a:bodyPr>
            <a:noAutofit/>
          </a:bodyPr>
          <a:lstStyle/>
          <a:p>
            <a:pPr marL="342900" lvl="0" indent="-342900">
              <a:spcAft>
                <a:spcPts val="12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2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2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долги;</a:t>
            </a:r>
          </a:p>
          <a:p>
            <a:pPr marL="342900" lvl="0" indent="-342900">
              <a:spcAft>
                <a:spcPts val="12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исключительные права (фирменное наименование, товарные знаки, знаки обслуживания);</a:t>
            </a:r>
          </a:p>
          <a:p>
            <a:pPr marL="342900" lvl="0" indent="-342900">
              <a:spcAft>
                <a:spcPts val="12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денежные средства на счетах предприятия и в кассе предприятия.</a:t>
            </a:r>
          </a:p>
          <a:p>
            <a:pPr marL="0" indent="4500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32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2" name="Правая фигурная скобка 1">
            <a:extLst>
              <a:ext uri="{FF2B5EF4-FFF2-40B4-BE49-F238E27FC236}">
                <a16:creationId xmlns:a16="http://schemas.microsoft.com/office/drawing/2014/main" id="{5FCDBA9A-8BC6-4E95-A068-BA5CE3501367}"/>
              </a:ext>
            </a:extLst>
          </p:cNvPr>
          <p:cNvSpPr/>
          <p:nvPr/>
        </p:nvSpPr>
        <p:spPr>
          <a:xfrm>
            <a:off x="6715760" y="1330960"/>
            <a:ext cx="1076960" cy="5435600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6F4AD-FB74-4B56-ABD9-7A12D89F5F26}"/>
              </a:ext>
            </a:extLst>
          </p:cNvPr>
          <p:cNvSpPr txBox="1"/>
          <p:nvPr/>
        </p:nvSpPr>
        <p:spPr>
          <a:xfrm>
            <a:off x="7988300" y="3485545"/>
            <a:ext cx="38074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3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мущественный комплекс предприятия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5212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961B-6FFD-4876-AA14-A8060D19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253330"/>
            <a:ext cx="11556460" cy="5604669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Производство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в экономическом смысле - процесс создания какого-либо продукта.</a:t>
            </a:r>
          </a:p>
          <a:p>
            <a:pPr marL="0" indent="457200" algn="just">
              <a:lnSpc>
                <a:spcPct val="100000"/>
              </a:lnSpc>
              <a:buNone/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Исторически производственное предприятие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нередко называют производством.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00000"/>
              </a:lnSpc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Исходя из того, что в ГОСТ 24.103-84 за аббревиатурой АСУП закреплено название: АСУ предприятием (АСУП, см. рисунок), будем именно так и понимать  сокращение АСУП, а под 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автоматизированной системой управления производством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будем понимать 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систему управления производственным процессом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или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как принято в пятиярусной структуре систем автоматизации, 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‒ </a:t>
            </a:r>
            <a:r>
              <a:rPr lang="ru-RU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Managerial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Enterprise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части АСУП</a:t>
            </a:r>
            <a:r>
              <a:rPr lang="ru-RU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45236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917</Words>
  <Application>Microsoft Office PowerPoint</Application>
  <PresentationFormat>Широкоэкранный</PresentationFormat>
  <Paragraphs>121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Тема Office</vt:lpstr>
      <vt:lpstr>Презентация   по дисциплине «Автоматизированные системы управления предприятием» на тему «Структурное представление»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  по дисциплине «Теория систем и системный анализ» на тему «Системное мышление»</dc:title>
  <dc:creator>Vlad Shorin</dc:creator>
  <cp:lastModifiedBy>Vlad Shorin</cp:lastModifiedBy>
  <cp:revision>70</cp:revision>
  <dcterms:created xsi:type="dcterms:W3CDTF">2020-11-19T18:50:46Z</dcterms:created>
  <dcterms:modified xsi:type="dcterms:W3CDTF">2021-02-25T19:54:15Z</dcterms:modified>
</cp:coreProperties>
</file>