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0" r:id="rId4"/>
    <p:sldId id="281" r:id="rId5"/>
    <p:sldId id="282" r:id="rId6"/>
    <p:sldId id="276" r:id="rId7"/>
    <p:sldId id="277" r:id="rId8"/>
    <p:sldId id="283" r:id="rId9"/>
    <p:sldId id="278" r:id="rId10"/>
    <p:sldId id="279" r:id="rId11"/>
    <p:sldId id="284" r:id="rId12"/>
    <p:sldId id="285" r:id="rId13"/>
    <p:sldId id="286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6" r:id="rId22"/>
    <p:sldId id="295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4FC01-8494-4881-8A80-56E59131E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D8C6B6-AD93-42F6-8937-87E8CF3CD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E5CB74-B500-47FB-AC53-99A921F0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E00712-F664-4396-8C2B-725ECDC1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D949B6-CFB5-410D-AE3F-297F9259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02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558E9-4E40-4348-B63C-DAC6ADAC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F8BD19-87FC-42E2-907C-00573DC27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9A898F-80FC-457D-B782-BB809F7B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B6E53F-19D3-46CD-862E-0EBB5C5C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3894F6-12E8-419D-8FF4-AE9897E2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60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E1C63B-2EC3-49B8-B2E4-E7613970F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CB150C-4049-467D-8B6C-1587C7765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ACD4CF-B3B4-452D-9C44-3BF0DA9C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C68870-D498-489A-88D0-904A93E1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A6788-C9C5-45EA-9963-E9C904A5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09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D8E9A-D3B6-4519-8A30-332D1BD7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D226B2-D426-4759-80A1-6E5A14905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89AE46-7B6C-476A-A17C-ADA9B2D8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AE61EC-9136-4568-BF09-71DEF5A9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E9A922-A89D-4F11-8262-629EAC03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2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D6962-B6B4-4AD5-8CC2-EC9E6F9F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B65886-8DE5-467E-8A31-2319B200A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FEC3C4-0DF5-47B0-98FD-070F85DB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DC9ADE-0260-4A60-A5C3-1468EF4A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E159B0-DBDA-4D96-8E2E-006D4207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63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1927C-FD7C-4E86-99EE-EE7FC1C6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6BCF97-3C8D-470B-A069-A6693FB1C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B31E36-F475-4760-BE37-F42F2C565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FE4AD6-AAC0-4A88-B17A-AD973031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20ABAF-3860-405B-ACDB-CEF4CC89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1E6454-C877-4CD4-B4CD-AE85F0AC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36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14273-9AB3-4A92-9221-0231DDF51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CCB986-C9CC-403E-A5EC-286B01CB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858AA2-D33A-49A3-B124-FD985C15F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7F30EE-A2D9-407F-B65C-BAA807750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3E6492-5010-410D-AB3B-C7D8A21D1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45AD45-9D99-43B6-ABD5-3CE90130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5A41330-6C7F-4E4B-8DF8-9B4E4BBE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883B92-D551-436E-8AFC-CA73AD59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74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5F42B-37B8-4B6C-B835-69C2B4A1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63D572-606A-449A-A083-F6A1224F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FF0F21-DB0A-41FF-B151-882B85CA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6CA990-33A6-4802-9736-6195C138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24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119B38-EB08-4301-B8E1-DE3AAD4A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92EABB-06FE-47CF-B5E9-5A828462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208E30-D9C1-4156-ABB8-C5AAD68F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56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A44EF-E9DF-4E88-878E-7E600FF9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2DB097-F56D-4F1B-B294-1AA6E7D3C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C8C977-FDB2-4A02-899E-D229022F0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878BA3-1895-412D-BFB6-EE00D422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97FD3A-C373-4BBA-9FF8-56BE0E99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7061C2-7230-4941-8C23-98941404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AAD5F-CE24-4E8A-BC7D-F73A6F2F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DA243E-EBCD-44A3-A4AA-B658151D4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66F10D-DE1E-4CBE-9537-B6D054B0E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0CB7AE-B773-46D5-B48D-2C9A1C2F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3CC284-5B1A-47E8-9CC4-65172039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8F0D63-F707-4A9D-A723-2FD43B9D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1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B0529-A14A-4F93-BD82-5473E25A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2318C1-100C-43D4-AA56-D17285764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F4A421-7B32-4BC2-9929-EBD566688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AE283-9B81-46E0-A406-40311CC05632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D1D995-90CD-435E-BD97-13CDD7CDC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5A052C-8D67-4835-80EC-AD5141A16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0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D19CD-68D7-4A6C-A8C3-760074127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9504"/>
            <a:ext cx="9144000" cy="1154894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</a:t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«Автоматизированные системы управления предприятием»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 «Информационное представление АСУП»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D96FFB-8A78-4F1D-A602-0175CD1FE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5549" y="4419161"/>
            <a:ext cx="5246451" cy="2438839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Шорин В.Д.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ИПАИТ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 09.03.04 Программная инженерия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71ПГ 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8476580C-AB59-474E-9E68-072461D0F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829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70AF26-5FC6-4DCD-92FD-BA8BF925F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144" y="1299221"/>
            <a:ext cx="9783711" cy="5413816"/>
          </a:xfrm>
        </p:spPr>
      </p:pic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661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Принято считать, что отмеченные изменения (таблица 1.2) изменили и компоненты самого бизнеса (производства):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ускорилась динамика развития бизнеса;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увеличилась дальность и точность прогноза стратегического планирования и тактического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целеобразования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расширилась область применения (так называемый оперативный простор);</a:t>
            </a:r>
            <a:endParaRPr lang="ru-RU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4942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0215" algn="just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повысилась эффективность управления рисками посредством моделирования и оптимизация ситуаций;</a:t>
            </a:r>
          </a:p>
          <a:p>
            <a:pPr marL="0" indent="450215" algn="just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повысилась гибкость управления за счёт возможностей быстрого маневрирования ресурсами;</a:t>
            </a:r>
          </a:p>
          <a:p>
            <a:pPr marL="0" indent="450215" algn="just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формирования важнейшего конкурентного преимущества АСУП — </a:t>
            </a:r>
            <a:r>
              <a:rPr lang="ru-RU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оказания требуемого влияния на структуру рынка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Распространение имеющегося превосходства на весь бизнес.</a:t>
            </a:r>
            <a:endParaRPr lang="ru-RU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4857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целом современное состояние ИТ можно охарактеризовать следующими положениями: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наличие большого количества программно-аппаратных комплексов и платформ для эффективного управления и сопровождения производства, промышленно функционирующих баз данных и хранилищ знаний большого объема, содержащих информацию по всем направлениям деятельности общества;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наличие технологий, обеспечивающих интерактивный доступ любого пользователя к информации и ресурсам ‒ технической основой для этого служат открытые (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Free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и корпоративные системы поиска информации (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Retrieval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Systems ‒ IRS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государственные и коммерческие системы связи, глобальные (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Global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Systems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национальные (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NNS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и региональные (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RNS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информационно-вычислительные сети; международные соглашения, стандарты и протоколы обмена данными;</a:t>
            </a:r>
            <a:endParaRPr lang="ru-RU" sz="2200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5064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0215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расширение функциональных возможностей ИТ, обеспечивающих распределенную работу баз и хранилищ данных с данными разнообразной структуры и содержания, </a:t>
            </a:r>
            <a:r>
              <a:rPr lang="ru-RU" sz="2400" dirty="0" err="1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мультиобъектных</a:t>
            </a:r>
            <a:r>
              <a:rPr lang="ru-RU" sz="240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документов, </a:t>
            </a:r>
            <a:r>
              <a:rPr lang="ru-RU" sz="2400" dirty="0" err="1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гиперсред</a:t>
            </a:r>
            <a:r>
              <a:rPr lang="ru-RU" sz="240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создание локальных и интегрированных проблемно-ориентированных ИС различного назначения на основе мощных серверов и локально-вычислительных сетей;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450215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включение в ИС специализированных интерфейсов пользователя для взаимодействия с экспертными системами (</a:t>
            </a:r>
            <a:r>
              <a:rPr lang="ru-RU" sz="2400" i="1" dirty="0" err="1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Expert</a:t>
            </a:r>
            <a:r>
              <a:rPr lang="ru-RU" sz="2400" i="1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 ‒ ES</a:t>
            </a:r>
            <a:r>
              <a:rPr lang="ru-RU" sz="240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систем поддержки принятия решения (</a:t>
            </a:r>
            <a:r>
              <a:rPr lang="ru-RU" sz="2400" i="1" dirty="0" err="1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</a:t>
            </a:r>
            <a:r>
              <a:rPr lang="ru-RU" sz="2400" i="1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 err="1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Support</a:t>
            </a:r>
            <a:r>
              <a:rPr lang="ru-RU" sz="2400" i="1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 ‒ DSS</a:t>
            </a:r>
            <a:r>
              <a:rPr lang="ru-RU" sz="240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систем поддержки исполнения (</a:t>
            </a:r>
            <a:r>
              <a:rPr lang="ru-RU" sz="2400" i="1" dirty="0" err="1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Executive</a:t>
            </a:r>
            <a:r>
              <a:rPr lang="ru-RU" sz="2400" i="1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 err="1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Support</a:t>
            </a:r>
            <a:r>
              <a:rPr lang="ru-RU" sz="2400" i="1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 ‒ ESS</a:t>
            </a:r>
            <a:r>
              <a:rPr lang="ru-RU" sz="240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систем машинного перевода (</a:t>
            </a:r>
            <a:r>
              <a:rPr lang="ru-RU" sz="2400" i="1" dirty="0" err="1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Translating</a:t>
            </a:r>
            <a:r>
              <a:rPr lang="ru-RU" sz="2400" i="1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Computer System ‒ TCS</a:t>
            </a:r>
            <a:r>
              <a:rPr lang="ru-RU" sz="240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и других технологий и средств.</a:t>
            </a:r>
            <a:endParaRPr lang="ru-RU" sz="2400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4871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 выделяются несколько важных тенденций в развитии ИТ:</a:t>
            </a:r>
          </a:p>
          <a:p>
            <a:pPr marL="342900" lvl="0" indent="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Глобализация.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Компании могут с помощью ИТ вести дела на мировом рынке, где угодно, немедленно получая исчерпывающую информацию. Происходит интернационализация программных средств и рынка информационного продукта. Получение преимуществ за счет постоянного распределения информационных расходов на более широкий географический регион становится необходимым элементом стратегии.</a:t>
            </a:r>
          </a:p>
          <a:p>
            <a:pPr marL="342900" lvl="0" indent="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Конвергенция.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Стираются различия между промышленными изделиями и услугами, информационным продуктом и средствами его получения, их профессиональным и бытовым использованием. Передача и прием цифровых, звуковых и видеосигналов объединяются в одних устройствах и системах.</a:t>
            </a:r>
            <a:endParaRPr lang="ru-RU" sz="2200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9779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lvl="0" indent="4500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3"/>
              <a:tabLst>
                <a:tab pos="457200" algn="l"/>
              </a:tabLst>
            </a:pP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Усложнение информационных продуктов и услуг.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Информационный продукт в виде программно-аппаратных средств, баз и хранилищ данных, служб эксплуатации и экспертного обеспечения имеет тенденцию к постоянному развитию и усложнению. В то же время интерфейсная часть ИТ при всей сложности решаемых задач постоянно упрощается, делая все более комфортным интерактивное взаимодействие пользователя и системы.</a:t>
            </a: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3"/>
              <a:tabLst>
                <a:tab pos="457200" algn="l"/>
              </a:tabLst>
            </a:pP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Способность к взаимодействию (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Interoperability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Проблемы оптимального обмена данными между компьютерными информационными системами, между системой и пользователями, проблемы обработки и передачи данных и формирование требуемой информации приобрели статус ведущих технологических проблем. Современные программно-аппаратные средства и протоколы обмена данными позволяют решать их во все более полном объёме.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2200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7900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342900" lvl="0" indent="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>
                <a:tab pos="457200" algn="l"/>
              </a:tabLst>
            </a:pP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Ликвидация промежуточных звеньев (</a:t>
            </a:r>
            <a:r>
              <a:rPr lang="ru-RU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Disintermediation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Развитие способности к взаимодействию однозначно ведет к упрощению доставки информационного продукта к потребителю. Становится ненужной цепочка посредников, если есть возможность размещать заказы и получать требуемое непосредственно с помощью ИТ.</a:t>
            </a:r>
          </a:p>
          <a:p>
            <a:pPr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Применительно к производству (бизнесу) это означает следующее: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осуществление распределенной обработки данных, когда на рабочем месте достаточно ресурсов для получения и анализа информации;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развитых систем коммуникации, когда рабочие места объединены для максимально быстрой пересылки сообщений;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устранение помех в системе интеграции организация — внешняя среда, прямой доступ в мировые информационные потоки;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и развитие систем электронных заказов и торговли;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поддержка социальных сетей. </a:t>
            </a: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142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Отмеченная направленность развития ИТ и сопутствующие ей изменения требований к группам интересов в сфере ИТ и информационной культуре компании, обусловленных динамикой развития предприятий и внешней среды, приводят к функциональным изменениям в системе управления. К основным аспектам этого развития и их влияния на роль ИТ в управлении предприятием можно отнести следующее.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531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57" y="1669404"/>
            <a:ext cx="11556460" cy="4965075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900" b="0" dirty="0">
                <a:effectLst/>
                <a:latin typeface="Times New Roman" panose="02020603050405020304" pitchFamily="18" charset="0"/>
              </a:rPr>
              <a:t>Во-первых, уже давно отпала необходимость рассматривать ИТ только как средство обработки данных. С помощью технологий из данных надо извлекать информацию для нужд пользователя, а возникающая в этой связи проблема </a:t>
            </a:r>
            <a:r>
              <a:rPr lang="ru-RU" sz="1900" b="0" i="1" dirty="0">
                <a:effectLst/>
                <a:latin typeface="Times New Roman" panose="02020603050405020304" pitchFamily="18" charset="0"/>
              </a:rPr>
              <a:t>информационных перегрузок</a:t>
            </a:r>
            <a:r>
              <a:rPr lang="ru-RU" sz="1900" b="0" dirty="0">
                <a:effectLst/>
                <a:latin typeface="Times New Roman" panose="02020603050405020304" pitchFamily="18" charset="0"/>
              </a:rPr>
              <a:t> требует современных быстродействующих средств отбора, дальнейшей обработки и обновления информации. При этом следует продумать вопрос о коммерчески выгодных и удобных интерфейсах, а также о взаимодействии совместно используемых знаний между организационными подразделениями и партнерами по кооперации.</a:t>
            </a:r>
            <a:endParaRPr lang="ru-RU" sz="1900" b="1" dirty="0">
              <a:effectLst/>
              <a:latin typeface="Times New Roman" panose="02020603050405020304" pitchFamily="18" charset="0"/>
            </a:endParaRP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Во-вторых, быстрая интеграция сетей локальных систем с региональными и даже интернациональными структурами приводит к отказу от классических рабочих полей информатики и широкому привлечению средств телекоммуникаций. Организационно это ведет к «размыванию» информационных границ предприятия. Все труднее становится определить, где оно начинается и где кончается.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0D4FD878-56DD-4696-95F8-19FF37827CF5}"/>
              </a:ext>
            </a:extLst>
          </p:cNvPr>
          <p:cNvSpPr txBox="1">
            <a:spLocks/>
          </p:cNvSpPr>
          <p:nvPr/>
        </p:nvSpPr>
        <p:spPr>
          <a:xfrm>
            <a:off x="311357" y="1022814"/>
            <a:ext cx="11556460" cy="738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 обработки данных ‒ к управлению знаниями. 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42802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52" y="1727201"/>
            <a:ext cx="11870987" cy="4907279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Процессы управления воплощаются в информационных технологиях (ИТ) (носителями которых являются информационные системы ‒ ИС), которые </a:t>
            </a:r>
            <a:r>
              <a:rPr lang="ru-RU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реадизуются</a:t>
            </a:r>
            <a:r>
              <a:rPr lang="ru-RU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соответствующим программным обеспечением.</a:t>
            </a:r>
            <a:endParaRPr lang="ru-RU" sz="2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Управленец (менеджер) любого уровня при принятии решений основывается лишь на доступной ему информации (сведениях) о предмете управления, поэтому от качественных характеристик этой информации (сведений) таких, как адекватность, полнота, достоверность, своевременность, непротиворечивость и т. п. непосредственно зависит результативность (эффективность) его работы. </a:t>
            </a: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на предприятии информационные технологии поддерживают реализацию деловых решений менеджеров. Менеджер должен обладать достаточными знаниями для того, чтобы осуществлять общее руководство процессом применения и понимать, когда требуются дополнительные затраты ресурсов в этой области или помощь сторонних специалистов.</a:t>
            </a:r>
            <a:endParaRPr lang="ru-RU" sz="2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2C4AD9A7-FD52-4651-9500-709AA17B1402}"/>
              </a:ext>
            </a:extLst>
          </p:cNvPr>
          <p:cNvSpPr txBox="1">
            <a:spLocks/>
          </p:cNvSpPr>
          <p:nvPr/>
        </p:nvSpPr>
        <p:spPr>
          <a:xfrm>
            <a:off x="311357" y="961855"/>
            <a:ext cx="11556460" cy="765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Информационные технологии для АСУП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271614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В-третьих, создание и эксплуатация соответствующей коммуникационной структуры для подобных "виртуальных предприятий" относятся к задачам информационного менеджмента так же, как и классическая функция обеспечения производственного процесса или разработки товаров и услуг на базе ИТ. Дело при этом состоит не только в обработке информации, но и рациональном распределении и использовании знаний. Знания должны приносить прибыль и, если можно, сегодня!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Кроме того, работники и руководители предприятия должны учитывать на профессиональном уровне все новые и важные для ИТ аспекты. Примером может служить вопрос о технологическом и хозяйственном значении технологий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Internet/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Intranet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Интранет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(англ. </a:t>
            </a:r>
            <a:r>
              <a:rPr lang="ru-RU" sz="20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Intranet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также употребляется термин интрасеть) — в отличие от Интернета, </a:t>
            </a:r>
            <a:r>
              <a:rPr lang="ru-RU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внутренняя частная сеть организации или крупного государственного ведомства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Именно на информационно-технологической службе лежит ответственность за создание платформы, на которой станет возможным корпоративный менеджмент, включая квалифицированную подготовку (в том числе и психологическую) персонала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4793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57" y="1669404"/>
            <a:ext cx="11556460" cy="4965075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Ориентация на максимальное сближение с клиентом потребовала от предприятий перехода к горизонтальным, децентрализованным структурам. Принятие решений в условиях децентрализации привело к резкому росту потребностей в информации относительно процесса производства товаров и услуг. Возникла необходимость в более подробном ознакомлении третьей стороны с состоянием дел в соответствующих хозяйственных областях и системами реализации качества продукта. В новой обстановке обеспечение информацией по всем направлениям должно функционировать безупречно.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0D4FD878-56DD-4696-95F8-19FF37827CF5}"/>
              </a:ext>
            </a:extLst>
          </p:cNvPr>
          <p:cNvSpPr txBox="1">
            <a:spLocks/>
          </p:cNvSpPr>
          <p:nvPr/>
        </p:nvSpPr>
        <p:spPr>
          <a:xfrm>
            <a:off x="311357" y="1022814"/>
            <a:ext cx="11556460" cy="738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Децентрализация и рост информационных потребностей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253972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Использование ИТ призвано нивелировать организационную сложность предприятия. Ранее это достигалось благодаря возложению на компьютеры сложных вычислений и обработки документации в очень больших объемах. Сейчас речь идет о том, чтобы непрерывно усложняющиеся горизонтальные и вертикальные модели взаимосвязей (структуры которых в свою очередь постоянно меняются) совершенствовались с помощью новой коммуникационной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технологии.Ранее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предприятиях устанавливались мощные вычислительные центры, готовившие огромное количество цифровых отчетов, на базе которых в последующем осуществлялось управление хозяйственной деятельностью. Сейчас задача ИТ-служб компании состоит в том, чтобы разработать такую технологию, с помощью которой можно было бы постоянно держать в курсе событий менеджеров и их партнеров, принимающих решения в условиях децентрализации. Новые информационно-технологические системы должны обеспечивать не какую-то абстрактную хозяйственную систему, а конкретных партнеров, которые в разнообразных формах участвуют в хозяйственном процессе.</a:t>
            </a:r>
            <a:endParaRPr lang="ru-RU" sz="3200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386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52" y="1727201"/>
            <a:ext cx="11870987" cy="490727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настоящему времени информационные технологии прошли несколько эволюционных этапов, смена которых определялась главным образом техническим прогрессом, появлением новых технологических средств поиска и переработки данных.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Эксплуатация ИТ в границах автоматизированных систем управлении предприятиями или производствами (АСУП) в последние десятилетия показала высокую потребность такого программного обеспечения (ПО), посредством которого оказалось бы возможным не только автоматизация производственных процессов, но и организация управленческих процессов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поддержания соответствия между </a:t>
            </a:r>
            <a:r>
              <a:rPr lang="ru-RU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целями предприятия, его потенциальными возможностями и ситуацией на рынке на длительный период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Такая способность АСУП фактически открывает возможность формирования важнейшего</a:t>
            </a:r>
            <a:r>
              <a:rPr lang="ru-RU" sz="240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конкурентного преимущества АСУП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 </a:t>
            </a:r>
            <a:r>
              <a:rPr lang="ru-RU" sz="2400" i="1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оказания </a:t>
            </a:r>
            <a:r>
              <a:rPr lang="ru-RU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требуемого влияния на структуру рынка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2C4AD9A7-FD52-4651-9500-709AA17B1402}"/>
              </a:ext>
            </a:extLst>
          </p:cNvPr>
          <p:cNvSpPr txBox="1">
            <a:spLocks/>
          </p:cNvSpPr>
          <p:nvPr/>
        </p:nvSpPr>
        <p:spPr>
          <a:xfrm>
            <a:off x="366515" y="1154894"/>
            <a:ext cx="11556460" cy="694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ru-RU" sz="3200" b="1" dirty="0">
                <a:latin typeface="Times New Roman" panose="02020603050405020304" pitchFamily="18" charset="0"/>
              </a:rPr>
              <a:t>1. </a:t>
            </a:r>
            <a:r>
              <a:rPr lang="ru-RU" sz="3200" b="1" dirty="0">
                <a:effectLst/>
                <a:latin typeface="Times New Roman" panose="02020603050405020304" pitchFamily="18" charset="0"/>
              </a:rPr>
              <a:t>Развитие информационных технологий (начало)</a:t>
            </a:r>
          </a:p>
        </p:txBody>
      </p:sp>
    </p:spTree>
    <p:extLst>
      <p:ext uri="{BB962C8B-B14F-4D97-AF65-F5344CB8AC3E}">
        <p14:creationId xmlns:p14="http://schemas.microsoft.com/office/powerpoint/2010/main" val="298606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52" y="1727201"/>
            <a:ext cx="11870987" cy="4907279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Поэтому не удивительно, что последний эволюционный этап информационных технологий характеризуется изменением направленности ИТ с развития технических средств на создание условий обеспечения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стратегического преимущества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бизнесе.</a:t>
            </a: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причинам, способствующим интенсивному развитию информационных технологий,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можно отнести глобализацию экономики и торговли, интеграцию производства и торговли, высокую потребность в получении сведений «в любое время и где угодно», глобальное востребование информационных систем и сетей, и высокие достижения в создании и внедрении информационно-поисковых систем, баз данных и знаний. 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212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0" y="1036321"/>
            <a:ext cx="11877039" cy="5354320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Однако глобализация и интегрированное развитие индустриальных экономик, с одной стороны, и мобильный доступ и аналитическую мощь, которые удовлетворяют потребности в проведении торговли и руководстве предприятиями в масштабе стран и континентов посредством ИТ и ИС, с другой, создает угрозы национальным и региональным промышленным предприятиям, поскольку потребитель имеет оперативный доступ к сведениям (информации) о предложениях, качестве и ценах и может совершать круглосуточно сделки и заказывать товары и услуги везде, где есть сетевые ресурсы.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целом глобализация и ей сопутствующие процессы привели к трансформации и индустриальных экономик, и собственно промышленных предприятий (таблица 1.1).</a:t>
            </a:r>
            <a:endParaRPr lang="ru-RU" sz="2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770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D1C4C09-734D-4EF8-A6B0-E91E010BB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78"/>
          <a:stretch/>
        </p:blipFill>
        <p:spPr>
          <a:xfrm>
            <a:off x="221903" y="1330960"/>
            <a:ext cx="11748193" cy="4300826"/>
          </a:xfrm>
        </p:spPr>
      </p:pic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554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Всё это указывает на открытость мирового рынка и незащищённость производителей, что требует мощную информационную поддержку и современные системы связи. </a:t>
            </a:r>
            <a:endParaRPr lang="ru-RU" sz="3200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361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52" y="1727201"/>
            <a:ext cx="11870987" cy="4907279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b="0" dirty="0">
                <a:solidFill>
                  <a:srgbClr val="2E2E2E"/>
                </a:solidFill>
                <a:effectLst/>
                <a:latin typeface="Times New Roman" panose="02020603050405020304" pitchFamily="18" charset="0"/>
              </a:rPr>
              <a:t>На рубеже двухтысячных годов</a:t>
            </a:r>
            <a:r>
              <a:rPr lang="ru-RU" sz="2400" b="1" dirty="0">
                <a:solidFill>
                  <a:srgbClr val="2E2E2E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dirty="0">
                <a:solidFill>
                  <a:srgbClr val="2E2E2E"/>
                </a:solidFill>
                <a:effectLst/>
                <a:latin typeface="Times New Roman" panose="02020603050405020304" pitchFamily="18" charset="0"/>
              </a:rPr>
              <a:t>произошла смена тактики управления: от иерархичности и жёсткости структуры, централизации, закрытости, формализации планов и методов </a:t>
            </a:r>
            <a:r>
              <a:rPr lang="ru-RU" sz="2400" b="0" i="1" dirty="0">
                <a:solidFill>
                  <a:srgbClr val="2E2E2E"/>
                </a:solidFill>
                <a:effectLst/>
                <a:latin typeface="Times New Roman" panose="02020603050405020304" pitchFamily="18" charset="0"/>
              </a:rPr>
              <a:t>к гибким структурам управления, </a:t>
            </a:r>
            <a:r>
              <a:rPr lang="ru-RU" sz="2400" b="0" i="1" dirty="0" err="1">
                <a:solidFill>
                  <a:srgbClr val="2E2E2E"/>
                </a:solidFill>
                <a:effectLst/>
                <a:latin typeface="Times New Roman" panose="02020603050405020304" pitchFamily="18" charset="0"/>
              </a:rPr>
              <a:t>распределенности</a:t>
            </a:r>
            <a:r>
              <a:rPr lang="ru-RU" sz="2400" b="0" i="1" dirty="0">
                <a:solidFill>
                  <a:srgbClr val="2E2E2E"/>
                </a:solidFill>
                <a:effectLst/>
                <a:latin typeface="Times New Roman" panose="02020603050405020304" pitchFamily="18" charset="0"/>
              </a:rPr>
              <a:t>, децентрализации, открытости и к слабоструктурированным планам и методам</a:t>
            </a:r>
            <a:r>
              <a:rPr lang="ru-RU" sz="2400" b="0" dirty="0">
                <a:solidFill>
                  <a:srgbClr val="2E2E2E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ru-RU" sz="2400" b="1" dirty="0">
              <a:effectLst/>
              <a:latin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Изменение тактики управления воплотилось в соответствующих информационных технологиях, фактически изменяющих саму организованность системы управления предприятием (таблица 1.2).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2C4AD9A7-FD52-4651-9500-709AA17B1402}"/>
              </a:ext>
            </a:extLst>
          </p:cNvPr>
          <p:cNvSpPr txBox="1">
            <a:spLocks/>
          </p:cNvSpPr>
          <p:nvPr/>
        </p:nvSpPr>
        <p:spPr>
          <a:xfrm>
            <a:off x="311357" y="870415"/>
            <a:ext cx="11556460" cy="765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Направленность развития ИТ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90554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C036C41-D350-4526-BE23-478A71926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533" t="5100" r="1533" b="3954"/>
          <a:stretch/>
        </p:blipFill>
        <p:spPr>
          <a:xfrm>
            <a:off x="1591250" y="1279412"/>
            <a:ext cx="9009498" cy="1270748"/>
          </a:xfrm>
        </p:spPr>
      </p:pic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13CEFB-22F6-4C7B-81DB-B99797E7B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663" y="2550160"/>
            <a:ext cx="897696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922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1694</Words>
  <Application>Microsoft Office PowerPoint</Application>
  <PresentationFormat>Широкоэкранный</PresentationFormat>
  <Paragraphs>54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Тема Office</vt:lpstr>
      <vt:lpstr>Презентация   по дисциплине «Автоматизированные системы управления предприятием» на тему «Информационное представление АСУП»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  по дисциплине «Теория систем и системный анализ» на тему «Системное мышление»</dc:title>
  <dc:creator>Vlad Shorin</dc:creator>
  <cp:lastModifiedBy>Vlad Shorin</cp:lastModifiedBy>
  <cp:revision>82</cp:revision>
  <dcterms:created xsi:type="dcterms:W3CDTF">2020-11-19T18:50:46Z</dcterms:created>
  <dcterms:modified xsi:type="dcterms:W3CDTF">2021-03-22T20:06:47Z</dcterms:modified>
</cp:coreProperties>
</file>