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77" r:id="rId5"/>
    <p:sldId id="278" r:id="rId6"/>
    <p:sldId id="279" r:id="rId7"/>
    <p:sldId id="284" r:id="rId8"/>
    <p:sldId id="280" r:id="rId9"/>
    <p:sldId id="281" r:id="rId10"/>
    <p:sldId id="282" r:id="rId11"/>
    <p:sldId id="283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7" r:id="rId23"/>
    <p:sldId id="296" r:id="rId24"/>
    <p:sldId id="295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47383-C5F9-4A9F-BAD0-2988040286B4}" type="doc">
      <dgm:prSet loTypeId="urn:microsoft.com/office/officeart/2005/8/layout/hList3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4BA8A14-0129-4F26-A39B-3E17945F745E}">
      <dgm:prSet phldrT="[Текст]"/>
      <dgm:spPr/>
      <dgm:t>
        <a:bodyPr/>
        <a:lstStyle/>
        <a:p>
          <a:r>
            <a:rPr lang="ru-RU" dirty="0"/>
            <a:t>Виды бизнес-процессов</a:t>
          </a:r>
        </a:p>
      </dgm:t>
    </dgm:pt>
    <dgm:pt modelId="{98B1203D-96C8-4A6F-B4CB-605059C59156}" type="parTrans" cxnId="{8F1415B2-791F-4A2A-A0B4-4B23D8F0DEB3}">
      <dgm:prSet/>
      <dgm:spPr/>
      <dgm:t>
        <a:bodyPr/>
        <a:lstStyle/>
        <a:p>
          <a:endParaRPr lang="ru-RU"/>
        </a:p>
      </dgm:t>
    </dgm:pt>
    <dgm:pt modelId="{1C66B950-AFFE-456B-8A74-7BEB0AFC5481}" type="sibTrans" cxnId="{8F1415B2-791F-4A2A-A0B4-4B23D8F0DEB3}">
      <dgm:prSet/>
      <dgm:spPr/>
      <dgm:t>
        <a:bodyPr/>
        <a:lstStyle/>
        <a:p>
          <a:endParaRPr lang="ru-RU"/>
        </a:p>
      </dgm:t>
    </dgm:pt>
    <dgm:pt modelId="{9E6DE9E6-3591-435F-A86A-0030CA75E305}">
      <dgm:prSet phldrT="[Текст]"/>
      <dgm:spPr/>
      <dgm:t>
        <a:bodyPr/>
        <a:lstStyle/>
        <a:p>
          <a:r>
            <a:rPr lang="ru-RU" b="1" dirty="0"/>
            <a:t>Управляющие </a:t>
          </a:r>
          <a:endParaRPr lang="ru-RU" dirty="0"/>
        </a:p>
      </dgm:t>
    </dgm:pt>
    <dgm:pt modelId="{40892862-1446-409F-ADFC-76C5CCDB9B92}" type="parTrans" cxnId="{D47A3271-EFCF-456C-9686-1D4DBF0FCA0B}">
      <dgm:prSet/>
      <dgm:spPr/>
      <dgm:t>
        <a:bodyPr/>
        <a:lstStyle/>
        <a:p>
          <a:endParaRPr lang="ru-RU"/>
        </a:p>
      </dgm:t>
    </dgm:pt>
    <dgm:pt modelId="{D0C52975-A193-41DB-B921-C2570C5DBC7C}" type="sibTrans" cxnId="{D47A3271-EFCF-456C-9686-1D4DBF0FCA0B}">
      <dgm:prSet/>
      <dgm:spPr/>
      <dgm:t>
        <a:bodyPr/>
        <a:lstStyle/>
        <a:p>
          <a:endParaRPr lang="ru-RU"/>
        </a:p>
      </dgm:t>
    </dgm:pt>
    <dgm:pt modelId="{10A16637-CA28-41B8-BE7A-A1F7AF9E9FB9}">
      <dgm:prSet phldrT="[Текст]"/>
      <dgm:spPr/>
      <dgm:t>
        <a:bodyPr/>
        <a:lstStyle/>
        <a:p>
          <a:r>
            <a:rPr lang="ru-RU" b="1" dirty="0"/>
            <a:t>Операционные</a:t>
          </a:r>
          <a:r>
            <a:rPr lang="ru-RU" dirty="0"/>
            <a:t> </a:t>
          </a:r>
        </a:p>
      </dgm:t>
    </dgm:pt>
    <dgm:pt modelId="{1F1D176C-E521-4921-8B8A-BE3B5DE3D573}" type="parTrans" cxnId="{C903457D-1A14-4A04-A4BD-77098E3A0B6D}">
      <dgm:prSet/>
      <dgm:spPr/>
      <dgm:t>
        <a:bodyPr/>
        <a:lstStyle/>
        <a:p>
          <a:endParaRPr lang="ru-RU"/>
        </a:p>
      </dgm:t>
    </dgm:pt>
    <dgm:pt modelId="{D7CD697D-CDE9-442E-AB9F-7FA865B762AB}" type="sibTrans" cxnId="{C903457D-1A14-4A04-A4BD-77098E3A0B6D}">
      <dgm:prSet/>
      <dgm:spPr/>
      <dgm:t>
        <a:bodyPr/>
        <a:lstStyle/>
        <a:p>
          <a:endParaRPr lang="ru-RU"/>
        </a:p>
      </dgm:t>
    </dgm:pt>
    <dgm:pt modelId="{E8515220-DC5B-4E1A-A377-6649B2E4EE60}">
      <dgm:prSet phldrT="[Текст]"/>
      <dgm:spPr/>
      <dgm:t>
        <a:bodyPr/>
        <a:lstStyle/>
        <a:p>
          <a:r>
            <a:rPr lang="ru-RU" b="1" dirty="0"/>
            <a:t>Поддерживающие</a:t>
          </a:r>
          <a:r>
            <a:rPr lang="ru-RU" dirty="0"/>
            <a:t> </a:t>
          </a:r>
        </a:p>
      </dgm:t>
    </dgm:pt>
    <dgm:pt modelId="{8EDB2469-A980-4B06-9D3F-AB2D4F16816A}" type="parTrans" cxnId="{9FCD181C-11F6-4E85-9428-58206AAED3DA}">
      <dgm:prSet/>
      <dgm:spPr/>
      <dgm:t>
        <a:bodyPr/>
        <a:lstStyle/>
        <a:p>
          <a:endParaRPr lang="ru-RU"/>
        </a:p>
      </dgm:t>
    </dgm:pt>
    <dgm:pt modelId="{8FA3F15F-1381-4837-AED8-2F65F71C2636}" type="sibTrans" cxnId="{9FCD181C-11F6-4E85-9428-58206AAED3DA}">
      <dgm:prSet/>
      <dgm:spPr/>
      <dgm:t>
        <a:bodyPr/>
        <a:lstStyle/>
        <a:p>
          <a:endParaRPr lang="ru-RU"/>
        </a:p>
      </dgm:t>
    </dgm:pt>
    <dgm:pt modelId="{92D88347-D3D4-404E-91FB-414CDA272F18}" type="pres">
      <dgm:prSet presAssocID="{90147383-C5F9-4A9F-BAD0-2988040286B4}" presName="composite" presStyleCnt="0">
        <dgm:presLayoutVars>
          <dgm:chMax val="1"/>
          <dgm:dir/>
          <dgm:resizeHandles val="exact"/>
        </dgm:presLayoutVars>
      </dgm:prSet>
      <dgm:spPr/>
    </dgm:pt>
    <dgm:pt modelId="{001C9AD0-FFB2-49EB-B8CF-95A07426172E}" type="pres">
      <dgm:prSet presAssocID="{14BA8A14-0129-4F26-A39B-3E17945F745E}" presName="roof" presStyleLbl="dkBgShp" presStyleIdx="0" presStyleCnt="2"/>
      <dgm:spPr/>
    </dgm:pt>
    <dgm:pt modelId="{805C4265-116F-4BEF-B50E-FF4B2DD010EE}" type="pres">
      <dgm:prSet presAssocID="{14BA8A14-0129-4F26-A39B-3E17945F745E}" presName="pillars" presStyleCnt="0"/>
      <dgm:spPr/>
    </dgm:pt>
    <dgm:pt modelId="{1B01582B-7A66-4437-9578-8A70D166D450}" type="pres">
      <dgm:prSet presAssocID="{14BA8A14-0129-4F26-A39B-3E17945F745E}" presName="pillar1" presStyleLbl="node1" presStyleIdx="0" presStyleCnt="3">
        <dgm:presLayoutVars>
          <dgm:bulletEnabled val="1"/>
        </dgm:presLayoutVars>
      </dgm:prSet>
      <dgm:spPr/>
    </dgm:pt>
    <dgm:pt modelId="{CB1587FF-848F-43E1-B3BE-995F371949EC}" type="pres">
      <dgm:prSet presAssocID="{10A16637-CA28-41B8-BE7A-A1F7AF9E9FB9}" presName="pillarX" presStyleLbl="node1" presStyleIdx="1" presStyleCnt="3">
        <dgm:presLayoutVars>
          <dgm:bulletEnabled val="1"/>
        </dgm:presLayoutVars>
      </dgm:prSet>
      <dgm:spPr/>
    </dgm:pt>
    <dgm:pt modelId="{B0098CA1-9968-462E-BB1A-AF19F73CD2DE}" type="pres">
      <dgm:prSet presAssocID="{E8515220-DC5B-4E1A-A377-6649B2E4EE60}" presName="pillarX" presStyleLbl="node1" presStyleIdx="2" presStyleCnt="3">
        <dgm:presLayoutVars>
          <dgm:bulletEnabled val="1"/>
        </dgm:presLayoutVars>
      </dgm:prSet>
      <dgm:spPr/>
    </dgm:pt>
    <dgm:pt modelId="{938C1175-47B0-4791-B884-836466E04F4A}" type="pres">
      <dgm:prSet presAssocID="{14BA8A14-0129-4F26-A39B-3E17945F745E}" presName="base" presStyleLbl="dkBgShp" presStyleIdx="1" presStyleCnt="2"/>
      <dgm:spPr/>
    </dgm:pt>
  </dgm:ptLst>
  <dgm:cxnLst>
    <dgm:cxn modelId="{056D7A06-3290-4FAC-8CCC-0F61C4C56E28}" type="presOf" srcId="{10A16637-CA28-41B8-BE7A-A1F7AF9E9FB9}" destId="{CB1587FF-848F-43E1-B3BE-995F371949EC}" srcOrd="0" destOrd="0" presId="urn:microsoft.com/office/officeart/2005/8/layout/hList3"/>
    <dgm:cxn modelId="{00E60F0B-25AD-4C8C-BF7B-BC3C2C035087}" type="presOf" srcId="{90147383-C5F9-4A9F-BAD0-2988040286B4}" destId="{92D88347-D3D4-404E-91FB-414CDA272F18}" srcOrd="0" destOrd="0" presId="urn:microsoft.com/office/officeart/2005/8/layout/hList3"/>
    <dgm:cxn modelId="{9FCD181C-11F6-4E85-9428-58206AAED3DA}" srcId="{14BA8A14-0129-4F26-A39B-3E17945F745E}" destId="{E8515220-DC5B-4E1A-A377-6649B2E4EE60}" srcOrd="2" destOrd="0" parTransId="{8EDB2469-A980-4B06-9D3F-AB2D4F16816A}" sibTransId="{8FA3F15F-1381-4837-AED8-2F65F71C2636}"/>
    <dgm:cxn modelId="{37A08869-A1F0-4981-A490-4309531E0090}" type="presOf" srcId="{9E6DE9E6-3591-435F-A86A-0030CA75E305}" destId="{1B01582B-7A66-4437-9578-8A70D166D450}" srcOrd="0" destOrd="0" presId="urn:microsoft.com/office/officeart/2005/8/layout/hList3"/>
    <dgm:cxn modelId="{6A317A6D-D6E2-4137-8802-1BBB29ADB724}" type="presOf" srcId="{E8515220-DC5B-4E1A-A377-6649B2E4EE60}" destId="{B0098CA1-9968-462E-BB1A-AF19F73CD2DE}" srcOrd="0" destOrd="0" presId="urn:microsoft.com/office/officeart/2005/8/layout/hList3"/>
    <dgm:cxn modelId="{D47A3271-EFCF-456C-9686-1D4DBF0FCA0B}" srcId="{14BA8A14-0129-4F26-A39B-3E17945F745E}" destId="{9E6DE9E6-3591-435F-A86A-0030CA75E305}" srcOrd="0" destOrd="0" parTransId="{40892862-1446-409F-ADFC-76C5CCDB9B92}" sibTransId="{D0C52975-A193-41DB-B921-C2570C5DBC7C}"/>
    <dgm:cxn modelId="{C903457D-1A14-4A04-A4BD-77098E3A0B6D}" srcId="{14BA8A14-0129-4F26-A39B-3E17945F745E}" destId="{10A16637-CA28-41B8-BE7A-A1F7AF9E9FB9}" srcOrd="1" destOrd="0" parTransId="{1F1D176C-E521-4921-8B8A-BE3B5DE3D573}" sibTransId="{D7CD697D-CDE9-442E-AB9F-7FA865B762AB}"/>
    <dgm:cxn modelId="{DB8F42A1-2CFF-47D0-9A05-DC7D0726A08B}" type="presOf" srcId="{14BA8A14-0129-4F26-A39B-3E17945F745E}" destId="{001C9AD0-FFB2-49EB-B8CF-95A07426172E}" srcOrd="0" destOrd="0" presId="urn:microsoft.com/office/officeart/2005/8/layout/hList3"/>
    <dgm:cxn modelId="{8F1415B2-791F-4A2A-A0B4-4B23D8F0DEB3}" srcId="{90147383-C5F9-4A9F-BAD0-2988040286B4}" destId="{14BA8A14-0129-4F26-A39B-3E17945F745E}" srcOrd="0" destOrd="0" parTransId="{98B1203D-96C8-4A6F-B4CB-605059C59156}" sibTransId="{1C66B950-AFFE-456B-8A74-7BEB0AFC5481}"/>
    <dgm:cxn modelId="{46637332-C6D3-4246-95B0-887D7723B51B}" type="presParOf" srcId="{92D88347-D3D4-404E-91FB-414CDA272F18}" destId="{001C9AD0-FFB2-49EB-B8CF-95A07426172E}" srcOrd="0" destOrd="0" presId="urn:microsoft.com/office/officeart/2005/8/layout/hList3"/>
    <dgm:cxn modelId="{CEE6991E-8975-4CD0-ABA2-C64EAAC6C939}" type="presParOf" srcId="{92D88347-D3D4-404E-91FB-414CDA272F18}" destId="{805C4265-116F-4BEF-B50E-FF4B2DD010EE}" srcOrd="1" destOrd="0" presId="urn:microsoft.com/office/officeart/2005/8/layout/hList3"/>
    <dgm:cxn modelId="{985FC2AB-112C-49F1-B974-6847C2E4877D}" type="presParOf" srcId="{805C4265-116F-4BEF-B50E-FF4B2DD010EE}" destId="{1B01582B-7A66-4437-9578-8A70D166D450}" srcOrd="0" destOrd="0" presId="urn:microsoft.com/office/officeart/2005/8/layout/hList3"/>
    <dgm:cxn modelId="{D2594046-5190-4E0E-A448-EC4981CB3D81}" type="presParOf" srcId="{805C4265-116F-4BEF-B50E-FF4B2DD010EE}" destId="{CB1587FF-848F-43E1-B3BE-995F371949EC}" srcOrd="1" destOrd="0" presId="urn:microsoft.com/office/officeart/2005/8/layout/hList3"/>
    <dgm:cxn modelId="{2F0120BC-E2BB-4A05-9024-EDFE1CC2D492}" type="presParOf" srcId="{805C4265-116F-4BEF-B50E-FF4B2DD010EE}" destId="{B0098CA1-9968-462E-BB1A-AF19F73CD2DE}" srcOrd="2" destOrd="0" presId="urn:microsoft.com/office/officeart/2005/8/layout/hList3"/>
    <dgm:cxn modelId="{F94DED62-CD05-4187-A9C9-92634A6A9885}" type="presParOf" srcId="{92D88347-D3D4-404E-91FB-414CDA272F18}" destId="{938C1175-47B0-4791-B884-836466E04F4A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147383-C5F9-4A9F-BAD0-2988040286B4}" type="doc">
      <dgm:prSet loTypeId="urn:microsoft.com/office/officeart/2005/8/layout/hList3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4BA8A14-0129-4F26-A39B-3E17945F745E}">
      <dgm:prSet phldrT="[Текст]"/>
      <dgm:spPr/>
      <dgm:t>
        <a:bodyPr/>
        <a:lstStyle/>
        <a:p>
          <a:r>
            <a:rPr lang="ru-RU" dirty="0"/>
            <a:t>Существует множество нотаций, применяемых для моделирования бизнес-процессов, например:</a:t>
          </a:r>
        </a:p>
      </dgm:t>
    </dgm:pt>
    <dgm:pt modelId="{98B1203D-96C8-4A6F-B4CB-605059C59156}" type="parTrans" cxnId="{8F1415B2-791F-4A2A-A0B4-4B23D8F0DEB3}">
      <dgm:prSet/>
      <dgm:spPr/>
      <dgm:t>
        <a:bodyPr/>
        <a:lstStyle/>
        <a:p>
          <a:endParaRPr lang="ru-RU"/>
        </a:p>
      </dgm:t>
    </dgm:pt>
    <dgm:pt modelId="{1C66B950-AFFE-456B-8A74-7BEB0AFC5481}" type="sibTrans" cxnId="{8F1415B2-791F-4A2A-A0B4-4B23D8F0DEB3}">
      <dgm:prSet/>
      <dgm:spPr/>
      <dgm:t>
        <a:bodyPr/>
        <a:lstStyle/>
        <a:p>
          <a:endParaRPr lang="ru-RU"/>
        </a:p>
      </dgm:t>
    </dgm:pt>
    <dgm:pt modelId="{9E6DE9E6-3591-435F-A86A-0030CA75E305}">
      <dgm:prSet phldrT="[Текст]"/>
      <dgm:spPr/>
      <dgm:t>
        <a:bodyPr/>
        <a:lstStyle/>
        <a:p>
          <a:r>
            <a:rPr lang="ru-RU" b="1" i="1" dirty="0"/>
            <a:t>BPMN</a:t>
          </a:r>
          <a:r>
            <a:rPr lang="ru-RU" dirty="0"/>
            <a:t>— функциональная последовательность работ</a:t>
          </a:r>
        </a:p>
      </dgm:t>
    </dgm:pt>
    <dgm:pt modelId="{40892862-1446-409F-ADFC-76C5CCDB9B92}" type="parTrans" cxnId="{D47A3271-EFCF-456C-9686-1D4DBF0FCA0B}">
      <dgm:prSet/>
      <dgm:spPr/>
      <dgm:t>
        <a:bodyPr/>
        <a:lstStyle/>
        <a:p>
          <a:endParaRPr lang="ru-RU"/>
        </a:p>
      </dgm:t>
    </dgm:pt>
    <dgm:pt modelId="{D0C52975-A193-41DB-B921-C2570C5DBC7C}" type="sibTrans" cxnId="{D47A3271-EFCF-456C-9686-1D4DBF0FCA0B}">
      <dgm:prSet/>
      <dgm:spPr/>
      <dgm:t>
        <a:bodyPr/>
        <a:lstStyle/>
        <a:p>
          <a:endParaRPr lang="ru-RU"/>
        </a:p>
      </dgm:t>
    </dgm:pt>
    <dgm:pt modelId="{10A16637-CA28-41B8-BE7A-A1F7AF9E9FB9}">
      <dgm:prSet phldrT="[Текст]"/>
      <dgm:spPr/>
      <dgm:t>
        <a:bodyPr/>
        <a:lstStyle/>
        <a:p>
          <a:r>
            <a:rPr lang="ru-RU" b="1" i="1" dirty="0"/>
            <a:t>EPC</a:t>
          </a:r>
          <a:r>
            <a:rPr lang="ru-RU" dirty="0"/>
            <a:t>— событийная последовательность работ</a:t>
          </a:r>
        </a:p>
      </dgm:t>
    </dgm:pt>
    <dgm:pt modelId="{1F1D176C-E521-4921-8B8A-BE3B5DE3D573}" type="parTrans" cxnId="{C903457D-1A14-4A04-A4BD-77098E3A0B6D}">
      <dgm:prSet/>
      <dgm:spPr/>
      <dgm:t>
        <a:bodyPr/>
        <a:lstStyle/>
        <a:p>
          <a:endParaRPr lang="ru-RU"/>
        </a:p>
      </dgm:t>
    </dgm:pt>
    <dgm:pt modelId="{D7CD697D-CDE9-442E-AB9F-7FA865B762AB}" type="sibTrans" cxnId="{C903457D-1A14-4A04-A4BD-77098E3A0B6D}">
      <dgm:prSet/>
      <dgm:spPr/>
      <dgm:t>
        <a:bodyPr/>
        <a:lstStyle/>
        <a:p>
          <a:endParaRPr lang="ru-RU"/>
        </a:p>
      </dgm:t>
    </dgm:pt>
    <dgm:pt modelId="{E8515220-DC5B-4E1A-A377-6649B2E4EE60}">
      <dgm:prSet phldrT="[Текст]"/>
      <dgm:spPr/>
      <dgm:t>
        <a:bodyPr/>
        <a:lstStyle/>
        <a:p>
          <a:r>
            <a:rPr lang="ru-RU" b="1" i="1" dirty="0"/>
            <a:t>IDEF</a:t>
          </a:r>
          <a:r>
            <a:rPr lang="ru-RU" b="1" i="0" dirty="0"/>
            <a:t>0</a:t>
          </a:r>
          <a:r>
            <a:rPr lang="ru-RU" dirty="0"/>
            <a:t>— логическая последовательность работ</a:t>
          </a:r>
        </a:p>
      </dgm:t>
    </dgm:pt>
    <dgm:pt modelId="{8EDB2469-A980-4B06-9D3F-AB2D4F16816A}" type="parTrans" cxnId="{9FCD181C-11F6-4E85-9428-58206AAED3DA}">
      <dgm:prSet/>
      <dgm:spPr/>
      <dgm:t>
        <a:bodyPr/>
        <a:lstStyle/>
        <a:p>
          <a:endParaRPr lang="ru-RU"/>
        </a:p>
      </dgm:t>
    </dgm:pt>
    <dgm:pt modelId="{8FA3F15F-1381-4837-AED8-2F65F71C2636}" type="sibTrans" cxnId="{9FCD181C-11F6-4E85-9428-58206AAED3DA}">
      <dgm:prSet/>
      <dgm:spPr/>
      <dgm:t>
        <a:bodyPr/>
        <a:lstStyle/>
        <a:p>
          <a:endParaRPr lang="ru-RU"/>
        </a:p>
      </dgm:t>
    </dgm:pt>
    <dgm:pt modelId="{92D88347-D3D4-404E-91FB-414CDA272F18}" type="pres">
      <dgm:prSet presAssocID="{90147383-C5F9-4A9F-BAD0-2988040286B4}" presName="composite" presStyleCnt="0">
        <dgm:presLayoutVars>
          <dgm:chMax val="1"/>
          <dgm:dir/>
          <dgm:resizeHandles val="exact"/>
        </dgm:presLayoutVars>
      </dgm:prSet>
      <dgm:spPr/>
    </dgm:pt>
    <dgm:pt modelId="{001C9AD0-FFB2-49EB-B8CF-95A07426172E}" type="pres">
      <dgm:prSet presAssocID="{14BA8A14-0129-4F26-A39B-3E17945F745E}" presName="roof" presStyleLbl="dkBgShp" presStyleIdx="0" presStyleCnt="2" custLinFactNeighborX="-61" custLinFactNeighborY="-22571"/>
      <dgm:spPr/>
    </dgm:pt>
    <dgm:pt modelId="{805C4265-116F-4BEF-B50E-FF4B2DD010EE}" type="pres">
      <dgm:prSet presAssocID="{14BA8A14-0129-4F26-A39B-3E17945F745E}" presName="pillars" presStyleCnt="0"/>
      <dgm:spPr/>
    </dgm:pt>
    <dgm:pt modelId="{1B01582B-7A66-4437-9578-8A70D166D450}" type="pres">
      <dgm:prSet presAssocID="{14BA8A14-0129-4F26-A39B-3E17945F745E}" presName="pillar1" presStyleLbl="node1" presStyleIdx="0" presStyleCnt="3">
        <dgm:presLayoutVars>
          <dgm:bulletEnabled val="1"/>
        </dgm:presLayoutVars>
      </dgm:prSet>
      <dgm:spPr/>
    </dgm:pt>
    <dgm:pt modelId="{CB1587FF-848F-43E1-B3BE-995F371949EC}" type="pres">
      <dgm:prSet presAssocID="{10A16637-CA28-41B8-BE7A-A1F7AF9E9FB9}" presName="pillarX" presStyleLbl="node1" presStyleIdx="1" presStyleCnt="3">
        <dgm:presLayoutVars>
          <dgm:bulletEnabled val="1"/>
        </dgm:presLayoutVars>
      </dgm:prSet>
      <dgm:spPr/>
    </dgm:pt>
    <dgm:pt modelId="{B0098CA1-9968-462E-BB1A-AF19F73CD2DE}" type="pres">
      <dgm:prSet presAssocID="{E8515220-DC5B-4E1A-A377-6649B2E4EE60}" presName="pillarX" presStyleLbl="node1" presStyleIdx="2" presStyleCnt="3">
        <dgm:presLayoutVars>
          <dgm:bulletEnabled val="1"/>
        </dgm:presLayoutVars>
      </dgm:prSet>
      <dgm:spPr/>
    </dgm:pt>
    <dgm:pt modelId="{938C1175-47B0-4791-B884-836466E04F4A}" type="pres">
      <dgm:prSet presAssocID="{14BA8A14-0129-4F26-A39B-3E17945F745E}" presName="base" presStyleLbl="dkBgShp" presStyleIdx="1" presStyleCnt="2"/>
      <dgm:spPr/>
    </dgm:pt>
  </dgm:ptLst>
  <dgm:cxnLst>
    <dgm:cxn modelId="{056D7A06-3290-4FAC-8CCC-0F61C4C56E28}" type="presOf" srcId="{10A16637-CA28-41B8-BE7A-A1F7AF9E9FB9}" destId="{CB1587FF-848F-43E1-B3BE-995F371949EC}" srcOrd="0" destOrd="0" presId="urn:microsoft.com/office/officeart/2005/8/layout/hList3"/>
    <dgm:cxn modelId="{00E60F0B-25AD-4C8C-BF7B-BC3C2C035087}" type="presOf" srcId="{90147383-C5F9-4A9F-BAD0-2988040286B4}" destId="{92D88347-D3D4-404E-91FB-414CDA272F18}" srcOrd="0" destOrd="0" presId="urn:microsoft.com/office/officeart/2005/8/layout/hList3"/>
    <dgm:cxn modelId="{9FCD181C-11F6-4E85-9428-58206AAED3DA}" srcId="{14BA8A14-0129-4F26-A39B-3E17945F745E}" destId="{E8515220-DC5B-4E1A-A377-6649B2E4EE60}" srcOrd="2" destOrd="0" parTransId="{8EDB2469-A980-4B06-9D3F-AB2D4F16816A}" sibTransId="{8FA3F15F-1381-4837-AED8-2F65F71C2636}"/>
    <dgm:cxn modelId="{37A08869-A1F0-4981-A490-4309531E0090}" type="presOf" srcId="{9E6DE9E6-3591-435F-A86A-0030CA75E305}" destId="{1B01582B-7A66-4437-9578-8A70D166D450}" srcOrd="0" destOrd="0" presId="urn:microsoft.com/office/officeart/2005/8/layout/hList3"/>
    <dgm:cxn modelId="{6A317A6D-D6E2-4137-8802-1BBB29ADB724}" type="presOf" srcId="{E8515220-DC5B-4E1A-A377-6649B2E4EE60}" destId="{B0098CA1-9968-462E-BB1A-AF19F73CD2DE}" srcOrd="0" destOrd="0" presId="urn:microsoft.com/office/officeart/2005/8/layout/hList3"/>
    <dgm:cxn modelId="{D47A3271-EFCF-456C-9686-1D4DBF0FCA0B}" srcId="{14BA8A14-0129-4F26-A39B-3E17945F745E}" destId="{9E6DE9E6-3591-435F-A86A-0030CA75E305}" srcOrd="0" destOrd="0" parTransId="{40892862-1446-409F-ADFC-76C5CCDB9B92}" sibTransId="{D0C52975-A193-41DB-B921-C2570C5DBC7C}"/>
    <dgm:cxn modelId="{C903457D-1A14-4A04-A4BD-77098E3A0B6D}" srcId="{14BA8A14-0129-4F26-A39B-3E17945F745E}" destId="{10A16637-CA28-41B8-BE7A-A1F7AF9E9FB9}" srcOrd="1" destOrd="0" parTransId="{1F1D176C-E521-4921-8B8A-BE3B5DE3D573}" sibTransId="{D7CD697D-CDE9-442E-AB9F-7FA865B762AB}"/>
    <dgm:cxn modelId="{DB8F42A1-2CFF-47D0-9A05-DC7D0726A08B}" type="presOf" srcId="{14BA8A14-0129-4F26-A39B-3E17945F745E}" destId="{001C9AD0-FFB2-49EB-B8CF-95A07426172E}" srcOrd="0" destOrd="0" presId="urn:microsoft.com/office/officeart/2005/8/layout/hList3"/>
    <dgm:cxn modelId="{8F1415B2-791F-4A2A-A0B4-4B23D8F0DEB3}" srcId="{90147383-C5F9-4A9F-BAD0-2988040286B4}" destId="{14BA8A14-0129-4F26-A39B-3E17945F745E}" srcOrd="0" destOrd="0" parTransId="{98B1203D-96C8-4A6F-B4CB-605059C59156}" sibTransId="{1C66B950-AFFE-456B-8A74-7BEB0AFC5481}"/>
    <dgm:cxn modelId="{46637332-C6D3-4246-95B0-887D7723B51B}" type="presParOf" srcId="{92D88347-D3D4-404E-91FB-414CDA272F18}" destId="{001C9AD0-FFB2-49EB-B8CF-95A07426172E}" srcOrd="0" destOrd="0" presId="urn:microsoft.com/office/officeart/2005/8/layout/hList3"/>
    <dgm:cxn modelId="{CEE6991E-8975-4CD0-ABA2-C64EAAC6C939}" type="presParOf" srcId="{92D88347-D3D4-404E-91FB-414CDA272F18}" destId="{805C4265-116F-4BEF-B50E-FF4B2DD010EE}" srcOrd="1" destOrd="0" presId="urn:microsoft.com/office/officeart/2005/8/layout/hList3"/>
    <dgm:cxn modelId="{985FC2AB-112C-49F1-B974-6847C2E4877D}" type="presParOf" srcId="{805C4265-116F-4BEF-B50E-FF4B2DD010EE}" destId="{1B01582B-7A66-4437-9578-8A70D166D450}" srcOrd="0" destOrd="0" presId="urn:microsoft.com/office/officeart/2005/8/layout/hList3"/>
    <dgm:cxn modelId="{D2594046-5190-4E0E-A448-EC4981CB3D81}" type="presParOf" srcId="{805C4265-116F-4BEF-B50E-FF4B2DD010EE}" destId="{CB1587FF-848F-43E1-B3BE-995F371949EC}" srcOrd="1" destOrd="0" presId="urn:microsoft.com/office/officeart/2005/8/layout/hList3"/>
    <dgm:cxn modelId="{2F0120BC-E2BB-4A05-9024-EDFE1CC2D492}" type="presParOf" srcId="{805C4265-116F-4BEF-B50E-FF4B2DD010EE}" destId="{B0098CA1-9968-462E-BB1A-AF19F73CD2DE}" srcOrd="2" destOrd="0" presId="urn:microsoft.com/office/officeart/2005/8/layout/hList3"/>
    <dgm:cxn modelId="{F94DED62-CD05-4187-A9C9-92634A6A9885}" type="presParOf" srcId="{92D88347-D3D4-404E-91FB-414CDA272F18}" destId="{938C1175-47B0-4791-B884-836466E04F4A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147383-C5F9-4A9F-BAD0-2988040286B4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4BA8A14-0129-4F26-A39B-3E17945F745E}">
      <dgm:prSet phldrT="[Текст]"/>
      <dgm:spPr/>
      <dgm:t>
        <a:bodyPr/>
        <a:lstStyle/>
        <a:p>
          <a:r>
            <a:rPr lang="ru-RU" dirty="0"/>
            <a:t>Включает следующие фазы:</a:t>
          </a:r>
        </a:p>
      </dgm:t>
    </dgm:pt>
    <dgm:pt modelId="{98B1203D-96C8-4A6F-B4CB-605059C59156}" type="parTrans" cxnId="{8F1415B2-791F-4A2A-A0B4-4B23D8F0DEB3}">
      <dgm:prSet/>
      <dgm:spPr/>
      <dgm:t>
        <a:bodyPr/>
        <a:lstStyle/>
        <a:p>
          <a:endParaRPr lang="ru-RU"/>
        </a:p>
      </dgm:t>
    </dgm:pt>
    <dgm:pt modelId="{1C66B950-AFFE-456B-8A74-7BEB0AFC5481}" type="sibTrans" cxnId="{8F1415B2-791F-4A2A-A0B4-4B23D8F0DEB3}">
      <dgm:prSet/>
      <dgm:spPr/>
      <dgm:t>
        <a:bodyPr/>
        <a:lstStyle/>
        <a:p>
          <a:endParaRPr lang="ru-RU"/>
        </a:p>
      </dgm:t>
    </dgm:pt>
    <dgm:pt modelId="{9E6DE9E6-3591-435F-A86A-0030CA75E305}">
      <dgm:prSet phldrT="[Текст]"/>
      <dgm:spPr/>
      <dgm:t>
        <a:bodyPr/>
        <a:lstStyle/>
        <a:p>
          <a:r>
            <a:rPr lang="ru-RU" b="1" dirty="0"/>
            <a:t>Анализ</a:t>
          </a:r>
          <a:r>
            <a:rPr lang="ru-RU" dirty="0"/>
            <a:t> — определение того, что система будет делать</a:t>
          </a:r>
        </a:p>
      </dgm:t>
    </dgm:pt>
    <dgm:pt modelId="{40892862-1446-409F-ADFC-76C5CCDB9B92}" type="parTrans" cxnId="{D47A3271-EFCF-456C-9686-1D4DBF0FCA0B}">
      <dgm:prSet/>
      <dgm:spPr/>
      <dgm:t>
        <a:bodyPr/>
        <a:lstStyle/>
        <a:p>
          <a:endParaRPr lang="ru-RU"/>
        </a:p>
      </dgm:t>
    </dgm:pt>
    <dgm:pt modelId="{D0C52975-A193-41DB-B921-C2570C5DBC7C}" type="sibTrans" cxnId="{D47A3271-EFCF-456C-9686-1D4DBF0FCA0B}">
      <dgm:prSet/>
      <dgm:spPr/>
      <dgm:t>
        <a:bodyPr/>
        <a:lstStyle/>
        <a:p>
          <a:endParaRPr lang="ru-RU"/>
        </a:p>
      </dgm:t>
    </dgm:pt>
    <dgm:pt modelId="{10A16637-CA28-41B8-BE7A-A1F7AF9E9FB9}">
      <dgm:prSet phldrT="[Текст]"/>
      <dgm:spPr/>
      <dgm:t>
        <a:bodyPr/>
        <a:lstStyle/>
        <a:p>
          <a:r>
            <a:rPr lang="ru-RU" b="1" dirty="0"/>
            <a:t>Проектирование</a:t>
          </a:r>
          <a:r>
            <a:rPr lang="ru-RU" dirty="0"/>
            <a:t> — определение подсистем и их взаимодействие</a:t>
          </a:r>
        </a:p>
      </dgm:t>
    </dgm:pt>
    <dgm:pt modelId="{1F1D176C-E521-4921-8B8A-BE3B5DE3D573}" type="parTrans" cxnId="{C903457D-1A14-4A04-A4BD-77098E3A0B6D}">
      <dgm:prSet/>
      <dgm:spPr/>
      <dgm:t>
        <a:bodyPr/>
        <a:lstStyle/>
        <a:p>
          <a:endParaRPr lang="ru-RU"/>
        </a:p>
      </dgm:t>
    </dgm:pt>
    <dgm:pt modelId="{D7CD697D-CDE9-442E-AB9F-7FA865B762AB}" type="sibTrans" cxnId="{C903457D-1A14-4A04-A4BD-77098E3A0B6D}">
      <dgm:prSet/>
      <dgm:spPr/>
      <dgm:t>
        <a:bodyPr/>
        <a:lstStyle/>
        <a:p>
          <a:endParaRPr lang="ru-RU"/>
        </a:p>
      </dgm:t>
    </dgm:pt>
    <dgm:pt modelId="{E8515220-DC5B-4E1A-A377-6649B2E4EE60}">
      <dgm:prSet phldrT="[Текст]"/>
      <dgm:spPr/>
      <dgm:t>
        <a:bodyPr/>
        <a:lstStyle/>
        <a:p>
          <a:r>
            <a:rPr lang="ru-RU" b="1" dirty="0"/>
            <a:t>Реализация</a:t>
          </a:r>
          <a:r>
            <a:rPr lang="ru-RU" dirty="0"/>
            <a:t> — разработка подсистем по отдельности</a:t>
          </a:r>
        </a:p>
      </dgm:t>
    </dgm:pt>
    <dgm:pt modelId="{8EDB2469-A980-4B06-9D3F-AB2D4F16816A}" type="parTrans" cxnId="{9FCD181C-11F6-4E85-9428-58206AAED3DA}">
      <dgm:prSet/>
      <dgm:spPr/>
      <dgm:t>
        <a:bodyPr/>
        <a:lstStyle/>
        <a:p>
          <a:endParaRPr lang="ru-RU"/>
        </a:p>
      </dgm:t>
    </dgm:pt>
    <dgm:pt modelId="{8FA3F15F-1381-4837-AED8-2F65F71C2636}" type="sibTrans" cxnId="{9FCD181C-11F6-4E85-9428-58206AAED3DA}">
      <dgm:prSet/>
      <dgm:spPr/>
      <dgm:t>
        <a:bodyPr/>
        <a:lstStyle/>
        <a:p>
          <a:endParaRPr lang="ru-RU"/>
        </a:p>
      </dgm:t>
    </dgm:pt>
    <dgm:pt modelId="{9C774F2B-CDEE-441A-9AC5-F63FAF3F62BD}">
      <dgm:prSet phldrT="[Текст]"/>
      <dgm:spPr/>
      <dgm:t>
        <a:bodyPr/>
        <a:lstStyle/>
        <a:p>
          <a:r>
            <a:rPr lang="ru-RU" b="1" dirty="0"/>
            <a:t>Объединение</a:t>
          </a:r>
          <a:r>
            <a:rPr lang="ru-RU" dirty="0"/>
            <a:t> — соединение подсистем в единое целое</a:t>
          </a:r>
        </a:p>
      </dgm:t>
    </dgm:pt>
    <dgm:pt modelId="{6B8AB52B-048E-4DB4-AE11-E5B62294583F}" type="parTrans" cxnId="{A4D8145B-5C06-4546-9DEF-8CD1A6101927}">
      <dgm:prSet/>
      <dgm:spPr/>
      <dgm:t>
        <a:bodyPr/>
        <a:lstStyle/>
        <a:p>
          <a:endParaRPr lang="ru-RU"/>
        </a:p>
      </dgm:t>
    </dgm:pt>
    <dgm:pt modelId="{37B8AAD2-28D0-4C57-9B82-1C6A6005FEE7}" type="sibTrans" cxnId="{A4D8145B-5C06-4546-9DEF-8CD1A6101927}">
      <dgm:prSet/>
      <dgm:spPr/>
      <dgm:t>
        <a:bodyPr/>
        <a:lstStyle/>
        <a:p>
          <a:endParaRPr lang="ru-RU"/>
        </a:p>
      </dgm:t>
    </dgm:pt>
    <dgm:pt modelId="{C908582F-538C-4639-BD43-5705BACDE801}">
      <dgm:prSet phldrT="[Текст]"/>
      <dgm:spPr/>
      <dgm:t>
        <a:bodyPr/>
        <a:lstStyle/>
        <a:p>
          <a:r>
            <a:rPr lang="ru-RU" b="1" dirty="0"/>
            <a:t>Тестирование</a:t>
          </a:r>
          <a:r>
            <a:rPr lang="ru-RU" dirty="0"/>
            <a:t> — проверка работы системы</a:t>
          </a:r>
        </a:p>
      </dgm:t>
    </dgm:pt>
    <dgm:pt modelId="{D1B298E5-2DD2-4524-BEB5-807F3E1AE2F1}" type="parTrans" cxnId="{C9B9CFF5-2359-4AF0-ADFC-CDAF04E20598}">
      <dgm:prSet/>
      <dgm:spPr/>
      <dgm:t>
        <a:bodyPr/>
        <a:lstStyle/>
        <a:p>
          <a:endParaRPr lang="ru-RU"/>
        </a:p>
      </dgm:t>
    </dgm:pt>
    <dgm:pt modelId="{98DA2DA8-9374-4060-938E-C194137532E8}" type="sibTrans" cxnId="{C9B9CFF5-2359-4AF0-ADFC-CDAF04E20598}">
      <dgm:prSet/>
      <dgm:spPr/>
      <dgm:t>
        <a:bodyPr/>
        <a:lstStyle/>
        <a:p>
          <a:endParaRPr lang="ru-RU"/>
        </a:p>
      </dgm:t>
    </dgm:pt>
    <dgm:pt modelId="{5A22FBA5-5B03-4C64-8F1E-D3031D3E1CED}">
      <dgm:prSet phldrT="[Текст]"/>
      <dgm:spPr/>
      <dgm:t>
        <a:bodyPr/>
        <a:lstStyle/>
        <a:p>
          <a:r>
            <a:rPr lang="ru-RU" b="1" dirty="0"/>
            <a:t>Установка</a:t>
          </a:r>
          <a:r>
            <a:rPr lang="ru-RU" dirty="0"/>
            <a:t> — введение системы в действие</a:t>
          </a:r>
        </a:p>
      </dgm:t>
    </dgm:pt>
    <dgm:pt modelId="{9D07E565-0198-4C0C-B8E3-8DA331F182EC}" type="parTrans" cxnId="{43D82058-2624-4523-90A4-C857596385AE}">
      <dgm:prSet/>
      <dgm:spPr/>
      <dgm:t>
        <a:bodyPr/>
        <a:lstStyle/>
        <a:p>
          <a:endParaRPr lang="ru-RU"/>
        </a:p>
      </dgm:t>
    </dgm:pt>
    <dgm:pt modelId="{55684E8F-8A84-474E-A836-A59314D5F8AA}" type="sibTrans" cxnId="{43D82058-2624-4523-90A4-C857596385AE}">
      <dgm:prSet/>
      <dgm:spPr/>
      <dgm:t>
        <a:bodyPr/>
        <a:lstStyle/>
        <a:p>
          <a:endParaRPr lang="ru-RU"/>
        </a:p>
      </dgm:t>
    </dgm:pt>
    <dgm:pt modelId="{A24ABDBB-38F5-4F58-8C02-381CF2F2413C}">
      <dgm:prSet phldrT="[Текст]"/>
      <dgm:spPr/>
      <dgm:t>
        <a:bodyPr/>
        <a:lstStyle/>
        <a:p>
          <a:r>
            <a:rPr lang="ru-RU" b="1" dirty="0"/>
            <a:t>Эксплуатация</a:t>
          </a:r>
          <a:r>
            <a:rPr lang="ru-RU" dirty="0"/>
            <a:t> — использование системы</a:t>
          </a:r>
        </a:p>
      </dgm:t>
    </dgm:pt>
    <dgm:pt modelId="{FA5A2691-0CB3-40EC-BAF1-E845828BE5FC}" type="parTrans" cxnId="{96704B89-DEEC-409E-ABAE-0521FCB5597B}">
      <dgm:prSet/>
      <dgm:spPr/>
      <dgm:t>
        <a:bodyPr/>
        <a:lstStyle/>
        <a:p>
          <a:endParaRPr lang="ru-RU"/>
        </a:p>
      </dgm:t>
    </dgm:pt>
    <dgm:pt modelId="{38108220-E659-43A6-A0C9-839E3D8406AD}" type="sibTrans" cxnId="{96704B89-DEEC-409E-ABAE-0521FCB5597B}">
      <dgm:prSet/>
      <dgm:spPr/>
      <dgm:t>
        <a:bodyPr/>
        <a:lstStyle/>
        <a:p>
          <a:endParaRPr lang="ru-RU"/>
        </a:p>
      </dgm:t>
    </dgm:pt>
    <dgm:pt modelId="{92C41059-EB2E-49BA-86B8-70FDB69A84DB}" type="pres">
      <dgm:prSet presAssocID="{90147383-C5F9-4A9F-BAD0-2988040286B4}" presName="linear" presStyleCnt="0">
        <dgm:presLayoutVars>
          <dgm:dir/>
          <dgm:animLvl val="lvl"/>
          <dgm:resizeHandles val="exact"/>
        </dgm:presLayoutVars>
      </dgm:prSet>
      <dgm:spPr/>
    </dgm:pt>
    <dgm:pt modelId="{824DA64B-422B-42AF-A47F-7C22B1D01991}" type="pres">
      <dgm:prSet presAssocID="{14BA8A14-0129-4F26-A39B-3E17945F745E}" presName="parentLin" presStyleCnt="0"/>
      <dgm:spPr/>
    </dgm:pt>
    <dgm:pt modelId="{DB22F65D-A989-4388-8B28-6517D2A5026E}" type="pres">
      <dgm:prSet presAssocID="{14BA8A14-0129-4F26-A39B-3E17945F745E}" presName="parentLeftMargin" presStyleLbl="node1" presStyleIdx="0" presStyleCnt="1"/>
      <dgm:spPr/>
    </dgm:pt>
    <dgm:pt modelId="{A3AE2228-3720-48D3-9E23-A101828B0E6B}" type="pres">
      <dgm:prSet presAssocID="{14BA8A14-0129-4F26-A39B-3E17945F745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E30AC09-8645-4B3C-840E-5D77EF32996B}" type="pres">
      <dgm:prSet presAssocID="{14BA8A14-0129-4F26-A39B-3E17945F745E}" presName="negativeSpace" presStyleCnt="0"/>
      <dgm:spPr/>
    </dgm:pt>
    <dgm:pt modelId="{9A2362D5-692D-45D1-907E-517908C7BE92}" type="pres">
      <dgm:prSet presAssocID="{14BA8A14-0129-4F26-A39B-3E17945F745E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9FCD181C-11F6-4E85-9428-58206AAED3DA}" srcId="{14BA8A14-0129-4F26-A39B-3E17945F745E}" destId="{E8515220-DC5B-4E1A-A377-6649B2E4EE60}" srcOrd="2" destOrd="0" parTransId="{8EDB2469-A980-4B06-9D3F-AB2D4F16816A}" sibTransId="{8FA3F15F-1381-4837-AED8-2F65F71C2636}"/>
    <dgm:cxn modelId="{E739723C-0AEC-4605-B602-8A8617F4D4E1}" type="presOf" srcId="{9E6DE9E6-3591-435F-A86A-0030CA75E305}" destId="{9A2362D5-692D-45D1-907E-517908C7BE92}" srcOrd="0" destOrd="0" presId="urn:microsoft.com/office/officeart/2005/8/layout/list1"/>
    <dgm:cxn modelId="{A4D8145B-5C06-4546-9DEF-8CD1A6101927}" srcId="{14BA8A14-0129-4F26-A39B-3E17945F745E}" destId="{9C774F2B-CDEE-441A-9AC5-F63FAF3F62BD}" srcOrd="3" destOrd="0" parTransId="{6B8AB52B-048E-4DB4-AE11-E5B62294583F}" sibTransId="{37B8AAD2-28D0-4C57-9B82-1C6A6005FEE7}"/>
    <dgm:cxn modelId="{D84CCA5B-BA72-4265-83A0-E89A26BB4A25}" type="presOf" srcId="{10A16637-CA28-41B8-BE7A-A1F7AF9E9FB9}" destId="{9A2362D5-692D-45D1-907E-517908C7BE92}" srcOrd="0" destOrd="1" presId="urn:microsoft.com/office/officeart/2005/8/layout/list1"/>
    <dgm:cxn modelId="{B53C464C-7291-44C0-B610-0B7F96BA41A3}" type="presOf" srcId="{14BA8A14-0129-4F26-A39B-3E17945F745E}" destId="{A3AE2228-3720-48D3-9E23-A101828B0E6B}" srcOrd="1" destOrd="0" presId="urn:microsoft.com/office/officeart/2005/8/layout/list1"/>
    <dgm:cxn modelId="{D47A3271-EFCF-456C-9686-1D4DBF0FCA0B}" srcId="{14BA8A14-0129-4F26-A39B-3E17945F745E}" destId="{9E6DE9E6-3591-435F-A86A-0030CA75E305}" srcOrd="0" destOrd="0" parTransId="{40892862-1446-409F-ADFC-76C5CCDB9B92}" sibTransId="{D0C52975-A193-41DB-B921-C2570C5DBC7C}"/>
    <dgm:cxn modelId="{43D82058-2624-4523-90A4-C857596385AE}" srcId="{14BA8A14-0129-4F26-A39B-3E17945F745E}" destId="{5A22FBA5-5B03-4C64-8F1E-D3031D3E1CED}" srcOrd="5" destOrd="0" parTransId="{9D07E565-0198-4C0C-B8E3-8DA331F182EC}" sibTransId="{55684E8F-8A84-474E-A836-A59314D5F8AA}"/>
    <dgm:cxn modelId="{49147979-E0CB-45B7-8999-090DEB3069BC}" type="presOf" srcId="{14BA8A14-0129-4F26-A39B-3E17945F745E}" destId="{DB22F65D-A989-4388-8B28-6517D2A5026E}" srcOrd="0" destOrd="0" presId="urn:microsoft.com/office/officeart/2005/8/layout/list1"/>
    <dgm:cxn modelId="{C903457D-1A14-4A04-A4BD-77098E3A0B6D}" srcId="{14BA8A14-0129-4F26-A39B-3E17945F745E}" destId="{10A16637-CA28-41B8-BE7A-A1F7AF9E9FB9}" srcOrd="1" destOrd="0" parTransId="{1F1D176C-E521-4921-8B8A-BE3B5DE3D573}" sibTransId="{D7CD697D-CDE9-442E-AB9F-7FA865B762AB}"/>
    <dgm:cxn modelId="{96704B89-DEEC-409E-ABAE-0521FCB5597B}" srcId="{14BA8A14-0129-4F26-A39B-3E17945F745E}" destId="{A24ABDBB-38F5-4F58-8C02-381CF2F2413C}" srcOrd="6" destOrd="0" parTransId="{FA5A2691-0CB3-40EC-BAF1-E845828BE5FC}" sibTransId="{38108220-E659-43A6-A0C9-839E3D8406AD}"/>
    <dgm:cxn modelId="{29C54E8E-00EE-472D-B704-228E33CB538C}" type="presOf" srcId="{E8515220-DC5B-4E1A-A377-6649B2E4EE60}" destId="{9A2362D5-692D-45D1-907E-517908C7BE92}" srcOrd="0" destOrd="2" presId="urn:microsoft.com/office/officeart/2005/8/layout/list1"/>
    <dgm:cxn modelId="{8F1415B2-791F-4A2A-A0B4-4B23D8F0DEB3}" srcId="{90147383-C5F9-4A9F-BAD0-2988040286B4}" destId="{14BA8A14-0129-4F26-A39B-3E17945F745E}" srcOrd="0" destOrd="0" parTransId="{98B1203D-96C8-4A6F-B4CB-605059C59156}" sibTransId="{1C66B950-AFFE-456B-8A74-7BEB0AFC5481}"/>
    <dgm:cxn modelId="{F81F7EB5-40D1-4DAF-9877-965B969E49B5}" type="presOf" srcId="{90147383-C5F9-4A9F-BAD0-2988040286B4}" destId="{92C41059-EB2E-49BA-86B8-70FDB69A84DB}" srcOrd="0" destOrd="0" presId="urn:microsoft.com/office/officeart/2005/8/layout/list1"/>
    <dgm:cxn modelId="{DCBD5EC3-F2C5-49F3-A00E-3EC400E12AB0}" type="presOf" srcId="{5A22FBA5-5B03-4C64-8F1E-D3031D3E1CED}" destId="{9A2362D5-692D-45D1-907E-517908C7BE92}" srcOrd="0" destOrd="5" presId="urn:microsoft.com/office/officeart/2005/8/layout/list1"/>
    <dgm:cxn modelId="{89BC36C6-750B-4947-B8CF-879B370CAE69}" type="presOf" srcId="{C908582F-538C-4639-BD43-5705BACDE801}" destId="{9A2362D5-692D-45D1-907E-517908C7BE92}" srcOrd="0" destOrd="4" presId="urn:microsoft.com/office/officeart/2005/8/layout/list1"/>
    <dgm:cxn modelId="{E5A7C2C9-EB6F-4CF3-940C-22165BDA479C}" type="presOf" srcId="{9C774F2B-CDEE-441A-9AC5-F63FAF3F62BD}" destId="{9A2362D5-692D-45D1-907E-517908C7BE92}" srcOrd="0" destOrd="3" presId="urn:microsoft.com/office/officeart/2005/8/layout/list1"/>
    <dgm:cxn modelId="{2896F4D9-4829-4074-BFCB-187A565657E7}" type="presOf" srcId="{A24ABDBB-38F5-4F58-8C02-381CF2F2413C}" destId="{9A2362D5-692D-45D1-907E-517908C7BE92}" srcOrd="0" destOrd="6" presId="urn:microsoft.com/office/officeart/2005/8/layout/list1"/>
    <dgm:cxn modelId="{C9B9CFF5-2359-4AF0-ADFC-CDAF04E20598}" srcId="{14BA8A14-0129-4F26-A39B-3E17945F745E}" destId="{C908582F-538C-4639-BD43-5705BACDE801}" srcOrd="4" destOrd="0" parTransId="{D1B298E5-2DD2-4524-BEB5-807F3E1AE2F1}" sibTransId="{98DA2DA8-9374-4060-938E-C194137532E8}"/>
    <dgm:cxn modelId="{88B9FFB4-89F2-4184-8E3D-16164C08D378}" type="presParOf" srcId="{92C41059-EB2E-49BA-86B8-70FDB69A84DB}" destId="{824DA64B-422B-42AF-A47F-7C22B1D01991}" srcOrd="0" destOrd="0" presId="urn:microsoft.com/office/officeart/2005/8/layout/list1"/>
    <dgm:cxn modelId="{2EF78BB5-8D9C-405B-808C-E55CEDCDF0C3}" type="presParOf" srcId="{824DA64B-422B-42AF-A47F-7C22B1D01991}" destId="{DB22F65D-A989-4388-8B28-6517D2A5026E}" srcOrd="0" destOrd="0" presId="urn:microsoft.com/office/officeart/2005/8/layout/list1"/>
    <dgm:cxn modelId="{3EE2AC7F-202F-4349-948C-16DCD3BBA9F8}" type="presParOf" srcId="{824DA64B-422B-42AF-A47F-7C22B1D01991}" destId="{A3AE2228-3720-48D3-9E23-A101828B0E6B}" srcOrd="1" destOrd="0" presId="urn:microsoft.com/office/officeart/2005/8/layout/list1"/>
    <dgm:cxn modelId="{B602B11E-3DEC-4A48-810F-0BEAAEF32855}" type="presParOf" srcId="{92C41059-EB2E-49BA-86B8-70FDB69A84DB}" destId="{EE30AC09-8645-4B3C-840E-5D77EF32996B}" srcOrd="1" destOrd="0" presId="urn:microsoft.com/office/officeart/2005/8/layout/list1"/>
    <dgm:cxn modelId="{821414AF-15F2-4040-A245-347F640BDE15}" type="presParOf" srcId="{92C41059-EB2E-49BA-86B8-70FDB69A84DB}" destId="{9A2362D5-692D-45D1-907E-517908C7BE9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1C9AD0-FFB2-49EB-B8CF-95A07426172E}">
      <dsp:nvSpPr>
        <dsp:cNvPr id="0" name=""/>
        <dsp:cNvSpPr/>
      </dsp:nvSpPr>
      <dsp:spPr>
        <a:xfrm>
          <a:off x="0" y="0"/>
          <a:ext cx="10515600" cy="1305401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000" kern="1200" dirty="0"/>
            <a:t>Виды бизнес-процессов</a:t>
          </a:r>
        </a:p>
      </dsp:txBody>
      <dsp:txXfrm>
        <a:off x="0" y="0"/>
        <a:ext cx="10515600" cy="1305401"/>
      </dsp:txXfrm>
    </dsp:sp>
    <dsp:sp modelId="{1B01582B-7A66-4437-9578-8A70D166D450}">
      <dsp:nvSpPr>
        <dsp:cNvPr id="0" name=""/>
        <dsp:cNvSpPr/>
      </dsp:nvSpPr>
      <dsp:spPr>
        <a:xfrm>
          <a:off x="5134" y="1305401"/>
          <a:ext cx="3501776" cy="27413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b="1" kern="1200" dirty="0"/>
            <a:t>Управляющие </a:t>
          </a:r>
          <a:endParaRPr lang="ru-RU" sz="3100" kern="1200" dirty="0"/>
        </a:p>
      </dsp:txBody>
      <dsp:txXfrm>
        <a:off x="5134" y="1305401"/>
        <a:ext cx="3501776" cy="2741342"/>
      </dsp:txXfrm>
    </dsp:sp>
    <dsp:sp modelId="{CB1587FF-848F-43E1-B3BE-995F371949EC}">
      <dsp:nvSpPr>
        <dsp:cNvPr id="0" name=""/>
        <dsp:cNvSpPr/>
      </dsp:nvSpPr>
      <dsp:spPr>
        <a:xfrm>
          <a:off x="3506911" y="1305401"/>
          <a:ext cx="3501776" cy="27413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b="1" kern="1200" dirty="0"/>
            <a:t>Операционные</a:t>
          </a:r>
          <a:r>
            <a:rPr lang="ru-RU" sz="3100" kern="1200" dirty="0"/>
            <a:t> </a:t>
          </a:r>
        </a:p>
      </dsp:txBody>
      <dsp:txXfrm>
        <a:off x="3506911" y="1305401"/>
        <a:ext cx="3501776" cy="2741342"/>
      </dsp:txXfrm>
    </dsp:sp>
    <dsp:sp modelId="{B0098CA1-9968-462E-BB1A-AF19F73CD2DE}">
      <dsp:nvSpPr>
        <dsp:cNvPr id="0" name=""/>
        <dsp:cNvSpPr/>
      </dsp:nvSpPr>
      <dsp:spPr>
        <a:xfrm>
          <a:off x="7008688" y="1305401"/>
          <a:ext cx="3501776" cy="27413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b="1" kern="1200" dirty="0"/>
            <a:t>Поддерживающие</a:t>
          </a:r>
          <a:r>
            <a:rPr lang="ru-RU" sz="3100" kern="1200" dirty="0"/>
            <a:t> </a:t>
          </a:r>
        </a:p>
      </dsp:txBody>
      <dsp:txXfrm>
        <a:off x="7008688" y="1305401"/>
        <a:ext cx="3501776" cy="2741342"/>
      </dsp:txXfrm>
    </dsp:sp>
    <dsp:sp modelId="{938C1175-47B0-4791-B884-836466E04F4A}">
      <dsp:nvSpPr>
        <dsp:cNvPr id="0" name=""/>
        <dsp:cNvSpPr/>
      </dsp:nvSpPr>
      <dsp:spPr>
        <a:xfrm>
          <a:off x="0" y="4046744"/>
          <a:ext cx="10515600" cy="304593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1C9AD0-FFB2-49EB-B8CF-95A07426172E}">
      <dsp:nvSpPr>
        <dsp:cNvPr id="0" name=""/>
        <dsp:cNvSpPr/>
      </dsp:nvSpPr>
      <dsp:spPr>
        <a:xfrm>
          <a:off x="0" y="0"/>
          <a:ext cx="10515600" cy="1305401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/>
            <a:t>Существует множество нотаций, применяемых для моделирования бизнес-процессов, например:</a:t>
          </a:r>
        </a:p>
      </dsp:txBody>
      <dsp:txXfrm>
        <a:off x="0" y="0"/>
        <a:ext cx="10515600" cy="1305401"/>
      </dsp:txXfrm>
    </dsp:sp>
    <dsp:sp modelId="{1B01582B-7A66-4437-9578-8A70D166D450}">
      <dsp:nvSpPr>
        <dsp:cNvPr id="0" name=""/>
        <dsp:cNvSpPr/>
      </dsp:nvSpPr>
      <dsp:spPr>
        <a:xfrm>
          <a:off x="5134" y="1305401"/>
          <a:ext cx="3501776" cy="27413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b="1" i="1" kern="1200" dirty="0"/>
            <a:t>BPMN</a:t>
          </a:r>
          <a:r>
            <a:rPr lang="ru-RU" sz="2900" kern="1200" dirty="0"/>
            <a:t>— функциональная последовательность работ</a:t>
          </a:r>
        </a:p>
      </dsp:txBody>
      <dsp:txXfrm>
        <a:off x="5134" y="1305401"/>
        <a:ext cx="3501776" cy="2741342"/>
      </dsp:txXfrm>
    </dsp:sp>
    <dsp:sp modelId="{CB1587FF-848F-43E1-B3BE-995F371949EC}">
      <dsp:nvSpPr>
        <dsp:cNvPr id="0" name=""/>
        <dsp:cNvSpPr/>
      </dsp:nvSpPr>
      <dsp:spPr>
        <a:xfrm>
          <a:off x="3506911" y="1305401"/>
          <a:ext cx="3501776" cy="27413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b="1" i="1" kern="1200" dirty="0"/>
            <a:t>EPC</a:t>
          </a:r>
          <a:r>
            <a:rPr lang="ru-RU" sz="2900" kern="1200" dirty="0"/>
            <a:t>— событийная последовательность работ</a:t>
          </a:r>
        </a:p>
      </dsp:txBody>
      <dsp:txXfrm>
        <a:off x="3506911" y="1305401"/>
        <a:ext cx="3501776" cy="2741342"/>
      </dsp:txXfrm>
    </dsp:sp>
    <dsp:sp modelId="{B0098CA1-9968-462E-BB1A-AF19F73CD2DE}">
      <dsp:nvSpPr>
        <dsp:cNvPr id="0" name=""/>
        <dsp:cNvSpPr/>
      </dsp:nvSpPr>
      <dsp:spPr>
        <a:xfrm>
          <a:off x="7008688" y="1305401"/>
          <a:ext cx="3501776" cy="27413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b="1" i="1" kern="1200" dirty="0"/>
            <a:t>IDEF</a:t>
          </a:r>
          <a:r>
            <a:rPr lang="ru-RU" sz="2900" b="1" i="0" kern="1200" dirty="0"/>
            <a:t>0</a:t>
          </a:r>
          <a:r>
            <a:rPr lang="ru-RU" sz="2900" kern="1200" dirty="0"/>
            <a:t>— логическая последовательность работ</a:t>
          </a:r>
        </a:p>
      </dsp:txBody>
      <dsp:txXfrm>
        <a:off x="7008688" y="1305401"/>
        <a:ext cx="3501776" cy="2741342"/>
      </dsp:txXfrm>
    </dsp:sp>
    <dsp:sp modelId="{938C1175-47B0-4791-B884-836466E04F4A}">
      <dsp:nvSpPr>
        <dsp:cNvPr id="0" name=""/>
        <dsp:cNvSpPr/>
      </dsp:nvSpPr>
      <dsp:spPr>
        <a:xfrm>
          <a:off x="0" y="4046744"/>
          <a:ext cx="10515600" cy="304593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2362D5-692D-45D1-907E-517908C7BE92}">
      <dsp:nvSpPr>
        <dsp:cNvPr id="0" name=""/>
        <dsp:cNvSpPr/>
      </dsp:nvSpPr>
      <dsp:spPr>
        <a:xfrm>
          <a:off x="0" y="495124"/>
          <a:ext cx="11496040" cy="463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2220" tIns="624840" rIns="892220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3000" b="1" kern="1200" dirty="0"/>
            <a:t>Анализ</a:t>
          </a:r>
          <a:r>
            <a:rPr lang="ru-RU" sz="3000" kern="1200" dirty="0"/>
            <a:t> — определение того, что система будет делать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3000" b="1" kern="1200" dirty="0"/>
            <a:t>Проектирование</a:t>
          </a:r>
          <a:r>
            <a:rPr lang="ru-RU" sz="3000" kern="1200" dirty="0"/>
            <a:t> — определение подсистем и их взаимодействие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3000" b="1" kern="1200" dirty="0"/>
            <a:t>Реализация</a:t>
          </a:r>
          <a:r>
            <a:rPr lang="ru-RU" sz="3000" kern="1200" dirty="0"/>
            <a:t> — разработка подсистем по отдельности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3000" b="1" kern="1200" dirty="0"/>
            <a:t>Объединение</a:t>
          </a:r>
          <a:r>
            <a:rPr lang="ru-RU" sz="3000" kern="1200" dirty="0"/>
            <a:t> — соединение подсистем в единое целое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3000" b="1" kern="1200" dirty="0"/>
            <a:t>Тестирование</a:t>
          </a:r>
          <a:r>
            <a:rPr lang="ru-RU" sz="3000" kern="1200" dirty="0"/>
            <a:t> — проверка работы системы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3000" b="1" kern="1200" dirty="0"/>
            <a:t>Установка</a:t>
          </a:r>
          <a:r>
            <a:rPr lang="ru-RU" sz="3000" kern="1200" dirty="0"/>
            <a:t> — введение системы в действие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3000" b="1" kern="1200" dirty="0"/>
            <a:t>Эксплуатация</a:t>
          </a:r>
          <a:r>
            <a:rPr lang="ru-RU" sz="3000" kern="1200" dirty="0"/>
            <a:t> — использование системы</a:t>
          </a:r>
        </a:p>
      </dsp:txBody>
      <dsp:txXfrm>
        <a:off x="0" y="495124"/>
        <a:ext cx="11496040" cy="4630500"/>
      </dsp:txXfrm>
    </dsp:sp>
    <dsp:sp modelId="{A3AE2228-3720-48D3-9E23-A101828B0E6B}">
      <dsp:nvSpPr>
        <dsp:cNvPr id="0" name=""/>
        <dsp:cNvSpPr/>
      </dsp:nvSpPr>
      <dsp:spPr>
        <a:xfrm>
          <a:off x="574802" y="52324"/>
          <a:ext cx="8047228" cy="885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166" tIns="0" rIns="304166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Включает следующие фазы:</a:t>
          </a:r>
        </a:p>
      </dsp:txBody>
      <dsp:txXfrm>
        <a:off x="618033" y="95555"/>
        <a:ext cx="7960766" cy="799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34FC01-8494-4881-8A80-56E59131E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ED8C6B6-AD93-42F6-8937-87E8CF3CD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E5CB74-B500-47FB-AC53-99A921F06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E283-9B81-46E0-A406-40311CC05632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E00712-F664-4396-8C2B-725ECDC14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D949B6-CFB5-410D-AE3F-297F92599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E336-D75F-45B9-966D-CDC234B45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023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558E9-4E40-4348-B63C-DAC6ADAC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F8BD19-87FC-42E2-907C-00573DC27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9A898F-80FC-457D-B782-BB809F7B3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E283-9B81-46E0-A406-40311CC05632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B6E53F-19D3-46CD-862E-0EBB5C5C4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3894F6-12E8-419D-8FF4-AE9897E25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E336-D75F-45B9-966D-CDC234B45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603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3E1C63B-2EC3-49B8-B2E4-E7613970F4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7CB150C-4049-467D-8B6C-1587C7765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ACD4CF-B3B4-452D-9C44-3BF0DA9C0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E283-9B81-46E0-A406-40311CC05632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C68870-D498-489A-88D0-904A93E19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FA6788-C9C5-45EA-9963-E9C904A51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E336-D75F-45B9-966D-CDC234B45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097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DD8E9A-D3B6-4519-8A30-332D1BD75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D226B2-D426-4759-80A1-6E5A14905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89AE46-7B6C-476A-A17C-ADA9B2D8B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E283-9B81-46E0-A406-40311CC05632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AE61EC-9136-4568-BF09-71DEF5A9D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E9A922-A89D-4F11-8262-629EAC033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E336-D75F-45B9-966D-CDC234B45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25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4D6962-B6B4-4AD5-8CC2-EC9E6F9F4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B65886-8DE5-467E-8A31-2319B200A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FEC3C4-0DF5-47B0-98FD-070F85DBF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E283-9B81-46E0-A406-40311CC05632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DC9ADE-0260-4A60-A5C3-1468EF4A3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E159B0-DBDA-4D96-8E2E-006D42070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E336-D75F-45B9-966D-CDC234B45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639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01927C-FD7C-4E86-99EE-EE7FC1C6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6BCF97-3C8D-470B-A069-A6693FB1C8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1B31E36-F475-4760-BE37-F42F2C565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FE4AD6-AAC0-4A88-B17A-AD9730313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E283-9B81-46E0-A406-40311CC05632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020ABAF-3860-405B-ACDB-CEF4CC891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C1E6454-C877-4CD4-B4CD-AE85F0ACB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E336-D75F-45B9-966D-CDC234B45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36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B14273-9AB3-4A92-9221-0231DDF51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CCB986-C9CC-403E-A5EC-286B01CB9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B858AA2-D33A-49A3-B124-FD985C15F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57F30EE-A2D9-407F-B65C-BAA807750D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A3E6492-5010-410D-AB3B-C7D8A21D1F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545AD45-9D99-43B6-ABD5-3CE901309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E283-9B81-46E0-A406-40311CC05632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5A41330-6C7F-4E4B-8DF8-9B4E4BBEA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7883B92-D551-436E-8AFC-CA73AD597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E336-D75F-45B9-966D-CDC234B45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9746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75F42B-37B8-4B6C-B835-69C2B4A12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763D572-606A-449A-A083-F6A1224F0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E283-9B81-46E0-A406-40311CC05632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9FF0F21-DB0A-41FF-B151-882B85CAF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36CA990-33A6-4802-9736-6195C1385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E336-D75F-45B9-966D-CDC234B45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243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7119B38-EB08-4301-B8E1-DE3AAD4A4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E283-9B81-46E0-A406-40311CC05632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792EABB-06FE-47CF-B5E9-5A828462C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1208E30-D9C1-4156-ABB8-C5AAD68F3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E336-D75F-45B9-966D-CDC234B45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567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0A44EF-E9DF-4E88-878E-7E600FF9F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2DB097-F56D-4F1B-B294-1AA6E7D3C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8C8C977-FDB2-4A02-899E-D229022F0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878BA3-1895-412D-BFB6-EE00D422D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E283-9B81-46E0-A406-40311CC05632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97FD3A-C373-4BBA-9FF8-56BE0E99F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27061C2-7230-4941-8C23-989414047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E336-D75F-45B9-966D-CDC234B45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18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3AAD5F-CE24-4E8A-BC7D-F73A6F2FF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ADA243E-EBCD-44A3-A4AA-B658151D4D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866F10D-DE1E-4CBE-9537-B6D054B0E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40CB7AE-B773-46D5-B48D-2C9A1C2F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E283-9B81-46E0-A406-40311CC05632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83CC284-5B1A-47E8-9CC4-65172039A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F8F0D63-F707-4A9D-A723-2FD43B9D9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E336-D75F-45B9-966D-CDC234B45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114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5B0529-A14A-4F93-BD82-5473E25AB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2318C1-100C-43D4-AA56-D17285764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F4A421-7B32-4BC2-9929-EBD566688C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AE283-9B81-46E0-A406-40311CC05632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D1D995-90CD-435E-BD97-13CDD7CDC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5A052C-8D67-4835-80EC-AD5141A16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AE336-D75F-45B9-966D-CDC234B45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01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ru.wikipedia.org/wiki/%D0%90%D0%B2%D1%82%D0%BE%D0%BC%D0%B0%D1%82%D0%B8%D0%B7%D0%B0%D1%86%D0%B8%D1%8F_%D1%82%D0%B5%D1%85%D0%BD%D0%BE%D0%BB%D0%BE%D0%B3%D0%B8%D1%87%D0%B5%D1%81%D0%BA%D0%B8%D1%85_%D0%BF%D1%80%D0%BE%D1%86%D0%B5%D1%81%D1%81%D0%BE%D0%B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AD19CD-68D7-4A6C-A8C3-760074127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69504"/>
            <a:ext cx="9144000" cy="1154894"/>
          </a:xfrm>
        </p:spPr>
        <p:txBody>
          <a:bodyPr>
            <a:no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</a:t>
            </a:r>
            <a:b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дисциплине «Автоматизированные системы управления предприятием»</a:t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 «Сопутствующие понятия»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8D96FFB-8A78-4F1D-A602-0175CD1FE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5549" y="4419161"/>
            <a:ext cx="5246451" cy="2438839"/>
          </a:xfrm>
        </p:spPr>
        <p:txBody>
          <a:bodyPr>
            <a:normAutofit lnSpcReduction="10000"/>
          </a:bodyPr>
          <a:lstStyle/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Шорин В.Д.</a:t>
            </a: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ИПАИТ</a:t>
            </a: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подготовки 09.03.04 Программная инженерия</a:t>
            </a: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71ПГ </a:t>
            </a: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ru-RU" dirty="0"/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8476580C-AB59-474E-9E68-072461D0F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78293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013" y="1838960"/>
            <a:ext cx="11556460" cy="5019039"/>
          </a:xfrm>
        </p:spPr>
        <p:txBody>
          <a:bodyPr>
            <a:noAutofit/>
          </a:bodyPr>
          <a:lstStyle/>
          <a:p>
            <a:pPr indent="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Корпоративное управление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рассматривается как система:</a:t>
            </a:r>
          </a:p>
          <a:p>
            <a:pPr marL="342900" lvl="0" indent="457200" algn="just">
              <a:lnSpc>
                <a:spcPct val="150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отчётности управленцев (менеджеров) перед акционерами;</a:t>
            </a:r>
          </a:p>
          <a:p>
            <a:pPr marL="342900" lvl="0" indent="457200" algn="just">
              <a:lnSpc>
                <a:spcPct val="150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взаимоотношений менеджеров и владельцев (акционеров) компании;</a:t>
            </a:r>
          </a:p>
          <a:p>
            <a:pPr marL="342900" lvl="0" indent="457200" algn="just">
              <a:lnSpc>
                <a:spcPct val="150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как способ</a:t>
            </a:r>
            <a:r>
              <a:rPr lang="ru-RU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управления</a:t>
            </a:r>
            <a:r>
              <a:rPr lang="ru-RU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компанией, предназначенный для справедливого распределения результатов деятельности;</a:t>
            </a:r>
          </a:p>
          <a:p>
            <a:pPr marL="342900" lvl="0" indent="457200" algn="just">
              <a:lnSpc>
                <a:spcPct val="150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как комплекс</a:t>
            </a:r>
            <a:r>
              <a:rPr lang="ru-RU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мер</a:t>
            </a:r>
            <a:r>
              <a:rPr lang="ru-RU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правил, помогающих акционерам «контролировать руководство компании и влиять на менеджмент».</a:t>
            </a:r>
            <a:endParaRPr lang="ru-RU" sz="3600" dirty="0"/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E506D8-CCA2-44E7-A8F5-3CE871FEBEB0}"/>
              </a:ext>
            </a:extLst>
          </p:cNvPr>
          <p:cNvSpPr txBox="1"/>
          <p:nvPr/>
        </p:nvSpPr>
        <p:spPr>
          <a:xfrm>
            <a:off x="2800350" y="1154894"/>
            <a:ext cx="65913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Корпоративное управление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772754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770" y="1814853"/>
            <a:ext cx="11556460" cy="4582159"/>
          </a:xfrm>
        </p:spPr>
        <p:txBody>
          <a:bodyPr>
            <a:noAutofit/>
          </a:bodyPr>
          <a:lstStyle/>
          <a:p>
            <a:pPr marL="0" indent="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Стратегический менеджмент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функция управления, направленная на долгосрочные цели и действия, а также комплекс долгосрочных мер и подходов по улучшении жизнеспособности и мощи лица или группы лиц по отношению к их конкурентам. Формулировка стратегии — образа действий, и её чёткий инструментарий являются ядром управления и важным признаком хорошего менеджмента.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области управления </a:t>
            </a:r>
            <a:r>
              <a:rPr lang="ru-RU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стратегический менеджмент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включает формулирование и реализацию основных целей и инициатив, предпринимаемых высшим руководством организации от имени владельцев, на основе учета ресурсов и оценки внутренней и внешней среды, в которой работает организация.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ED5CE5-2369-489E-B57B-B9E233527DAA}"/>
              </a:ext>
            </a:extLst>
          </p:cNvPr>
          <p:cNvSpPr txBox="1"/>
          <p:nvPr/>
        </p:nvSpPr>
        <p:spPr>
          <a:xfrm>
            <a:off x="2377377" y="1154894"/>
            <a:ext cx="74244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Стратегический менеджмент</a:t>
            </a:r>
            <a:r>
              <a:rPr lang="ru-RU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449752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770" y="1801225"/>
            <a:ext cx="11556460" cy="4968239"/>
          </a:xfrm>
        </p:spPr>
        <p:txBody>
          <a:bodyPr>
            <a:noAutofit/>
          </a:bodyPr>
          <a:lstStyle/>
          <a:p>
            <a:pPr marL="0" indent="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Декомпозиция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разделение целого на части. Также декомпозиция — это научный метод, использующий структуру задачи, и позволяющий заменить решение одной большой задачи решением серии меньших задач, пусть и взаимосвязанных, но более простых.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Декомпозиция, как процесс расчленения, позволяет рассматривать любую исследуемую систему как сложную, состоящую из отдельных взаимосвязанных подсистем, которые, в свою очередь, также могут быть расчленены на части. В качестве систем могут выступать не только материальные объекты, но и процессы, явления и понятия.</a:t>
            </a:r>
            <a:endParaRPr lang="ru-RU" sz="3600" dirty="0"/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D384DB-6353-44F7-8DF5-5C436E327A6A}"/>
              </a:ext>
            </a:extLst>
          </p:cNvPr>
          <p:cNvSpPr txBox="1"/>
          <p:nvPr/>
        </p:nvSpPr>
        <p:spPr>
          <a:xfrm>
            <a:off x="3039047" y="1154894"/>
            <a:ext cx="6101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Декомпозиция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332824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506" y="1366299"/>
            <a:ext cx="11870987" cy="4683759"/>
          </a:xfrm>
        </p:spPr>
        <p:txBody>
          <a:bodyPr>
            <a:noAutofit/>
          </a:bodyPr>
          <a:lstStyle/>
          <a:p>
            <a:pPr marL="0" indent="457200" algn="just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Карта бизнес-процесса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совокупность имеющейся информации о бизнес-процессе (составляющие бизнес-процесса, последовательность действий, потоки данных и т.д.), выраженная в графической форме. 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это изображение, схематически показывающее этапы выполнения определенных процессов и соответствующих операций по нему; поток работ, который переходит от одного подразделения/службы/департамента/отдела к другому.</a:t>
            </a:r>
          </a:p>
          <a:p>
            <a:pPr marL="0" indent="457200" algn="just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Смысл карты – визуализировать этапы выполнения какого-либо процесса. Главная задача – задокументировать его таким образом, чтобы, во-первых, было реально упростить управление, а во-вторых, добавить возможность внесения изменений и оценки показателей эффективности.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7E1520-21BE-4A95-B613-EB43A06012F1}"/>
              </a:ext>
            </a:extLst>
          </p:cNvPr>
          <p:cNvSpPr txBox="1"/>
          <p:nvPr/>
        </p:nvSpPr>
        <p:spPr>
          <a:xfrm>
            <a:off x="3039047" y="1043134"/>
            <a:ext cx="6101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Карта бизнес-процесса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306600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73" y="1546797"/>
            <a:ext cx="3356908" cy="4938187"/>
          </a:xfrm>
        </p:spPr>
        <p:txBody>
          <a:bodyPr>
            <a:noAutofit/>
          </a:bodyPr>
          <a:lstStyle/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Уровни активности бизнес-процесса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степень вовлеченности/влияния подпроцесса на бизнес-процесс в целом.</a:t>
            </a:r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7E1520-21BE-4A95-B613-EB43A06012F1}"/>
              </a:ext>
            </a:extLst>
          </p:cNvPr>
          <p:cNvSpPr txBox="1"/>
          <p:nvPr/>
        </p:nvSpPr>
        <p:spPr>
          <a:xfrm>
            <a:off x="2056670" y="1154894"/>
            <a:ext cx="80658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Уровни активности бизнес-процесса</a:t>
            </a:r>
            <a:endParaRPr lang="ru-RU" sz="6000" b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080A675-E096-4AD2-AF15-8D57D1F1F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146" y="1801225"/>
            <a:ext cx="7475868" cy="493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469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013" y="2174240"/>
            <a:ext cx="11556460" cy="4683759"/>
          </a:xfrm>
        </p:spPr>
        <p:txBody>
          <a:bodyPr>
            <a:noAutofit/>
          </a:bodyPr>
          <a:lstStyle/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Рентабельность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относительный показатель экономической эффективности. Рентабельность комплексно отражает степень эффективности использования материальных, трудовых и денежных ресурсов, а также природных богатств. Коэффициент рентабельности рассчитывается как отношение прибыли к активам, ресурсам или потокам, её формирующим. Может выражаться как в прибыли на единицу вложенных средств, так и в прибыли, которую несёт в себе каждая полученная денежная единица. Показатели рентабельности часто выражают в процентах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endParaRPr lang="ru-RU" sz="3600" dirty="0"/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7E1520-21BE-4A95-B613-EB43A06012F1}"/>
              </a:ext>
            </a:extLst>
          </p:cNvPr>
          <p:cNvSpPr txBox="1"/>
          <p:nvPr/>
        </p:nvSpPr>
        <p:spPr>
          <a:xfrm>
            <a:off x="3039047" y="1154894"/>
            <a:ext cx="6101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Рентабельность</a:t>
            </a:r>
            <a:endParaRPr lang="ru-RU" sz="6000" b="1" dirty="0"/>
          </a:p>
        </p:txBody>
      </p:sp>
    </p:spTree>
    <p:extLst>
      <p:ext uri="{BB962C8B-B14F-4D97-AF65-F5344CB8AC3E}">
        <p14:creationId xmlns:p14="http://schemas.microsoft.com/office/powerpoint/2010/main" val="4288955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013" y="1801226"/>
            <a:ext cx="11556460" cy="4782454"/>
          </a:xfrm>
        </p:spPr>
        <p:txBody>
          <a:bodyPr>
            <a:noAutofit/>
          </a:bodyPr>
          <a:lstStyle/>
          <a:p>
            <a:pPr marL="0" indent="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Бизнес-моделирование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процесс разработки и внедрения различных бизнес-моделей организации (стратегия, бизнес-процессы, организационная структура, качество и др.) с целью формализации и оптимизации её деятельности.</a:t>
            </a:r>
          </a:p>
          <a:p>
            <a:pPr marL="0" marR="0" lvl="0" indent="457200" algn="just" defTabSz="914400" rtl="0" eaLnBrk="0" fontAlgn="t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Существует 4 основных способа разработки бизнес-моделей. Перечислим их в порядке убывания уровня эффективности построения и использования бизнес-моделей.</a:t>
            </a:r>
          </a:p>
          <a:p>
            <a:pPr marL="0" marR="0" lvl="0" indent="457200" algn="just" defTabSz="914400" rtl="0" eaLnBrk="0" fontAlgn="t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 нотации (правилах) специализированного программного продукта бизнес-моделирования: комбинация графики, таблиц и текста;</a:t>
            </a:r>
          </a:p>
          <a:p>
            <a:pPr marL="0" marR="0" lvl="0" indent="457200" algn="just" defTabSz="914400" rtl="0" eaLnBrk="0" fontAlgn="t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Графический: дерево, блок-схема, технологическая карта и т. п.;</a:t>
            </a:r>
          </a:p>
          <a:p>
            <a:pPr marL="0" marR="0" lvl="0" indent="457200" algn="just" defTabSz="914400" rtl="0" eaLnBrk="0" fontAlgn="t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Табличный;</a:t>
            </a:r>
          </a:p>
          <a:p>
            <a:pPr marL="0" marR="0" lvl="0" indent="457200" algn="just" defTabSz="914400" rtl="0" eaLnBrk="0" fontAlgn="t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Текстовый.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7E1520-21BE-4A95-B613-EB43A06012F1}"/>
              </a:ext>
            </a:extLst>
          </p:cNvPr>
          <p:cNvSpPr txBox="1"/>
          <p:nvPr/>
        </p:nvSpPr>
        <p:spPr>
          <a:xfrm>
            <a:off x="3045460" y="1154894"/>
            <a:ext cx="6101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Бизнес-моделирование</a:t>
            </a:r>
            <a:endParaRPr lang="ru-RU" sz="6000" b="1" dirty="0"/>
          </a:p>
        </p:txBody>
      </p:sp>
    </p:spTree>
    <p:extLst>
      <p:ext uri="{BB962C8B-B14F-4D97-AF65-F5344CB8AC3E}">
        <p14:creationId xmlns:p14="http://schemas.microsoft.com/office/powerpoint/2010/main" val="193400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013" y="2174240"/>
            <a:ext cx="11556460" cy="4683759"/>
          </a:xfrm>
        </p:spPr>
        <p:txBody>
          <a:bodyPr>
            <a:noAutofit/>
          </a:bodyPr>
          <a:lstStyle/>
          <a:p>
            <a:pPr marL="0" indent="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Функционально-стоимостной анализ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метод системного исследования функций объекта с целью поиска баланса между себестоимостью и полезностью. Используется как методология непрерывного совершенствования продукции, услуг, производственных технологий, организационных структур.</a:t>
            </a:r>
          </a:p>
          <a:p>
            <a:pPr marL="0" indent="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Суть метода — поэлементная отработка конструкции. Ю. М. Соболев предложил рассматривать каждый элемент конструкции в отдельности, разделив элементы по принципу функционирования на основные и вспомогательные. Из анализа становилось ясно, где «спрятаны» излишние затраты. Соболев применил свой метод на узле крепления микротелефона, и ему удалось сократить перечень применяемых деталей на 70 %.</a:t>
            </a:r>
          </a:p>
          <a:p>
            <a:pPr marL="0" indent="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Задачей ФСА является достижение наивысших потребительских свойств продукции при одновременном снижении всех видов производственных затрат.</a:t>
            </a:r>
          </a:p>
          <a:p>
            <a:pPr marL="0" indent="457200" algn="just">
              <a:lnSpc>
                <a:spcPct val="150000"/>
              </a:lnSpc>
              <a:spcBef>
                <a:spcPts val="0"/>
              </a:spcBef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7E1520-21BE-4A95-B613-EB43A06012F1}"/>
              </a:ext>
            </a:extLst>
          </p:cNvPr>
          <p:cNvSpPr txBox="1"/>
          <p:nvPr/>
        </p:nvSpPr>
        <p:spPr>
          <a:xfrm>
            <a:off x="1981803" y="1154894"/>
            <a:ext cx="82283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Функционально-стоимостной анализ</a:t>
            </a:r>
            <a:endParaRPr lang="ru-RU" sz="6000" b="1" dirty="0"/>
          </a:p>
        </p:txBody>
      </p:sp>
    </p:spTree>
    <p:extLst>
      <p:ext uri="{BB962C8B-B14F-4D97-AF65-F5344CB8AC3E}">
        <p14:creationId xmlns:p14="http://schemas.microsoft.com/office/powerpoint/2010/main" val="3164059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013" y="2174240"/>
            <a:ext cx="11556460" cy="4683759"/>
          </a:xfrm>
        </p:spPr>
        <p:txBody>
          <a:bodyPr>
            <a:noAutofit/>
          </a:bodyPr>
          <a:lstStyle/>
          <a:p>
            <a:pPr indent="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Реинжиниринг бизнес-процессов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фундаментальное переосмысление и радикальное перепроектирование бизнес-процессов для достижения максимального эффекта производственно-хозяйственной и финансово-экономической деятельности, оформленное соответствующими организационно-распорядительными и нормативными документами. Реинжиниринг использует специфические средства представления и обработки проблемной информации, понятные как менеджерам, так и разработчикам информационных систем.</a:t>
            </a:r>
          </a:p>
          <a:p>
            <a:pPr indent="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Смысл реинжиниринга бизнес-процессов в двух его основных этапах:</a:t>
            </a:r>
          </a:p>
          <a:p>
            <a:pPr marL="342900" lvl="0" indent="457200" algn="just">
              <a:lnSpc>
                <a:spcPct val="150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определение оптимального (идеального) вида бизнес-процесса (в первую очередь основного);</a:t>
            </a:r>
          </a:p>
          <a:p>
            <a:pPr marL="342900" lvl="0" indent="457200" algn="just">
              <a:lnSpc>
                <a:spcPct val="150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определение наилучшего (по средствам, времени, ресурсам и т. п.) способа перевода существующего бизнес-процесса в оптимальный.</a:t>
            </a:r>
            <a:endParaRPr lang="ru-RU" sz="3200" dirty="0"/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7E1520-21BE-4A95-B613-EB43A06012F1}"/>
              </a:ext>
            </a:extLst>
          </p:cNvPr>
          <p:cNvSpPr txBox="1"/>
          <p:nvPr/>
        </p:nvSpPr>
        <p:spPr>
          <a:xfrm>
            <a:off x="2112550" y="1154894"/>
            <a:ext cx="79540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Реинжиниринг бизнес-процессов</a:t>
            </a:r>
            <a:endParaRPr lang="ru-RU" sz="6000" b="1" dirty="0"/>
          </a:p>
        </p:txBody>
      </p:sp>
    </p:spTree>
    <p:extLst>
      <p:ext uri="{BB962C8B-B14F-4D97-AF65-F5344CB8AC3E}">
        <p14:creationId xmlns:p14="http://schemas.microsoft.com/office/powerpoint/2010/main" val="2369818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013" y="2174240"/>
            <a:ext cx="11556460" cy="4683759"/>
          </a:xfrm>
        </p:spPr>
        <p:txBody>
          <a:bodyPr>
            <a:noAutofit/>
          </a:bodyPr>
          <a:lstStyle/>
          <a:p>
            <a:pPr marL="0" indent="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Иерархические модели</a:t>
            </a: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модель данных, где используется представление базы данных в виде древовидной (</a:t>
            </a:r>
            <a:r>
              <a:rPr lang="ru-RU" sz="22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иерархической</a:t>
            </a: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структуры, состоящей из объектов (данных) различных уровней.</a:t>
            </a:r>
          </a:p>
          <a:p>
            <a:pPr marL="0" indent="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Между объектами существуют связи, каждый объект может включать в себя несколько объектов более низкого уровня. Такие объекты находятся в отношении предка (объект более близкий к корню) к потомку (объект более низкого уровня), при этом возможна ситуация, когда объект-предок имеет несколько потомков, тогда как у объекта-потомка обязателен только один предок. Объекты, имеющие общего предка, называются близнецами (в программировании применительно к структуре данных дерево устоялось название братья).</a:t>
            </a:r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7E1520-21BE-4A95-B613-EB43A06012F1}"/>
              </a:ext>
            </a:extLst>
          </p:cNvPr>
          <p:cNvSpPr txBox="1"/>
          <p:nvPr/>
        </p:nvSpPr>
        <p:spPr>
          <a:xfrm>
            <a:off x="3045460" y="1154894"/>
            <a:ext cx="6101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Иерархические модели</a:t>
            </a:r>
            <a:endParaRPr lang="ru-RU" sz="6000" b="1" dirty="0"/>
          </a:p>
        </p:txBody>
      </p:sp>
    </p:spTree>
    <p:extLst>
      <p:ext uri="{BB962C8B-B14F-4D97-AF65-F5344CB8AC3E}">
        <p14:creationId xmlns:p14="http://schemas.microsoft.com/office/powerpoint/2010/main" val="3814772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357" y="2611120"/>
            <a:ext cx="11556460" cy="4947919"/>
          </a:xfrm>
        </p:spPr>
        <p:txBody>
          <a:bodyPr>
            <a:noAutofit/>
          </a:bodyPr>
          <a:lstStyle/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Бизнес-процесс 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— это совокупность взаимосвязанных мероприятий или работ, направленных на создание определённого продукта или услуги для потребителей. В качестве графического описания деятельности применяются блок-схемы бизнес-процессов.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7A9522-FD17-422C-934A-08BA5345F974}"/>
              </a:ext>
            </a:extLst>
          </p:cNvPr>
          <p:cNvSpPr txBox="1"/>
          <p:nvPr/>
        </p:nvSpPr>
        <p:spPr>
          <a:xfrm>
            <a:off x="1254760" y="1077579"/>
            <a:ext cx="96824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ru-RU" sz="36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СОПУТСТВУЮЩИЕ ПОНЯТИЯ,</a:t>
            </a:r>
            <a:br>
              <a:rPr lang="ru-RU" sz="36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6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которые необходимо обязательно запомнить</a:t>
            </a:r>
            <a:endParaRPr lang="ru-RU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614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013" y="2174240"/>
            <a:ext cx="11556460" cy="4683759"/>
          </a:xfrm>
        </p:spPr>
        <p:txBody>
          <a:bodyPr>
            <a:noAutofit/>
          </a:bodyPr>
          <a:lstStyle/>
          <a:p>
            <a:pPr marL="0" indent="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Моделирование бизнес-процессов</a:t>
            </a: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один из методов улучшения качества и эффективности работы организации. В основе этого метода лежит описание процесса через различные элементы (действия, данные, события, материалы и пр.) присущие процессу. Как правило, моделирование бизнес-процессов описывает логическую взаимосвязь всех элементов процесса от его начала до завершения в рамках организации. В более сложных ситуациях моделирование может включать в себя внешние по отношению к организации процессы или системы.</a:t>
            </a:r>
          </a:p>
          <a:p>
            <a:pPr marL="0" indent="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Моделирование бизнес-процессов позволяет понять работу и провести анализ организации.</a:t>
            </a:r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7E1520-21BE-4A95-B613-EB43A06012F1}"/>
              </a:ext>
            </a:extLst>
          </p:cNvPr>
          <p:cNvSpPr txBox="1"/>
          <p:nvPr/>
        </p:nvSpPr>
        <p:spPr>
          <a:xfrm>
            <a:off x="2439003" y="1154894"/>
            <a:ext cx="73139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</a:t>
            </a:r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оделирование бизнес-процессов</a:t>
            </a:r>
            <a:endParaRPr lang="ru-RU" sz="6000" b="1" dirty="0"/>
          </a:p>
        </p:txBody>
      </p:sp>
    </p:spTree>
    <p:extLst>
      <p:ext uri="{BB962C8B-B14F-4D97-AF65-F5344CB8AC3E}">
        <p14:creationId xmlns:p14="http://schemas.microsoft.com/office/powerpoint/2010/main" val="1088536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013" y="2174240"/>
            <a:ext cx="11556460" cy="4683759"/>
          </a:xfrm>
        </p:spPr>
        <p:txBody>
          <a:bodyPr>
            <a:noAutofit/>
          </a:bodyPr>
          <a:lstStyle/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Структурный анализ </a:t>
            </a:r>
            <a:r>
              <a:rPr lang="ru-RU" sz="2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SADT</a:t>
            </a:r>
            <a:r>
              <a:rPr lang="ru-RU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</a:t>
            </a: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(акроним от англ. </a:t>
            </a:r>
            <a:r>
              <a:rPr lang="ru-RU" sz="22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structured</a:t>
            </a:r>
            <a:r>
              <a:rPr lang="ru-RU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analysis</a:t>
            </a:r>
            <a:r>
              <a:rPr lang="ru-RU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</a:t>
            </a:r>
            <a:r>
              <a:rPr lang="ru-RU" sz="22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design</a:t>
            </a:r>
            <a:r>
              <a:rPr lang="ru-RU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technique</a:t>
            </a: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— методология структурного анализа и проектирования, интегрирующая процесс моделирования, управление конфигурацией проекта, использование дополнительных языковых средств и руководство проектом со своим графическим языком. Процесс моделирования может быть разделен на несколько этапов: опрос экспертов, создание диаграмм и моделей, распространение документации, оценка адекватности моделей и принятие их для дальнейшего использования. Этот процесс хорошо отлажен, потому что при разработке проекта специалисты выполняют конкретные обязанности, а библиотекарь обеспечивает своевременный обмен информацией.</a:t>
            </a:r>
            <a:endParaRPr lang="ru-RU" sz="2200" dirty="0"/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7E1520-21BE-4A95-B613-EB43A06012F1}"/>
              </a:ext>
            </a:extLst>
          </p:cNvPr>
          <p:cNvSpPr txBox="1"/>
          <p:nvPr/>
        </p:nvSpPr>
        <p:spPr>
          <a:xfrm>
            <a:off x="3039047" y="1154894"/>
            <a:ext cx="6101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Структурный анализ </a:t>
            </a:r>
            <a:r>
              <a:rPr lang="ru-RU" sz="36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SADT</a:t>
            </a:r>
            <a:endParaRPr lang="ru-RU" sz="6000" b="1" dirty="0"/>
          </a:p>
        </p:txBody>
      </p:sp>
    </p:spTree>
    <p:extLst>
      <p:ext uri="{BB962C8B-B14F-4D97-AF65-F5344CB8AC3E}">
        <p14:creationId xmlns:p14="http://schemas.microsoft.com/office/powerpoint/2010/main" val="1338298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27DC1BE3-97E7-4168-8506-1E48E5CC99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9810550"/>
              </p:ext>
            </p:extLst>
          </p:nvPr>
        </p:nvGraphicFramePr>
        <p:xfrm>
          <a:off x="340360" y="1253330"/>
          <a:ext cx="11496040" cy="5177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42563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770" y="1801225"/>
            <a:ext cx="11556460" cy="4683759"/>
          </a:xfrm>
        </p:spPr>
        <p:txBody>
          <a:bodyPr>
            <a:noAutofit/>
          </a:bodyPr>
          <a:lstStyle/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Функциональная модель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— это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описание бизнес-процессов системы (текстовое и графическое), которое должно дать ответ на некоторые заранее определенные вопросы, определяющие </a:t>
            </a:r>
            <a:r>
              <a:rPr lang="ru-RU" sz="2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назначение модели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Она представляет собой совокупность иерархически упорядоченных и взаимосвязанных диаграмм. Каждая диаграмма является единицей описания системы и располагается на отдельном листе. 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Функциональные модели выделяют действия посредством представления в виде специального элемента – </a:t>
            </a:r>
            <a:r>
              <a:rPr lang="ru-RU" sz="2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блока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2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Блок </a:t>
            </a:r>
            <a:r>
              <a:rPr lang="ru-RU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основной структурный элемент функциональной модели, графическим представлением которой является </a:t>
            </a:r>
            <a:r>
              <a:rPr lang="ru-RU" sz="2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диаграмма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endParaRPr lang="ru-RU" sz="3600" dirty="0"/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7E1520-21BE-4A95-B613-EB43A06012F1}"/>
              </a:ext>
            </a:extLst>
          </p:cNvPr>
          <p:cNvSpPr txBox="1"/>
          <p:nvPr/>
        </p:nvSpPr>
        <p:spPr>
          <a:xfrm>
            <a:off x="3039047" y="1154894"/>
            <a:ext cx="6101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Функциональная модель</a:t>
            </a:r>
            <a:endParaRPr lang="ru-RU" sz="6000" b="1" dirty="0"/>
          </a:p>
        </p:txBody>
      </p:sp>
    </p:spTree>
    <p:extLst>
      <p:ext uri="{BB962C8B-B14F-4D97-AF65-F5344CB8AC3E}">
        <p14:creationId xmlns:p14="http://schemas.microsoft.com/office/powerpoint/2010/main" val="861855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013" y="2174240"/>
            <a:ext cx="11556460" cy="4683759"/>
          </a:xfrm>
        </p:spPr>
        <p:txBody>
          <a:bodyPr>
            <a:noAutofit/>
          </a:bodyPr>
          <a:lstStyle/>
          <a:p>
            <a:pPr marL="0" indent="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Инвестиции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</a:p>
          <a:p>
            <a:pPr marL="0" indent="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1) размещение капитала с целью получения прибыли </a:t>
            </a:r>
          </a:p>
          <a:p>
            <a:pPr marL="0" indent="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2) денежные средства, ценные бумаги, иное имущество, в том числе имущественные права, иные права, имеющие денежную оценку, вкладываемые в объекты предпринимательской и (или) иной деятельности в целях получения прибыли и (или) достижения иного полезного эффекта </a:t>
            </a:r>
          </a:p>
          <a:p>
            <a:pPr marL="0" indent="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3) затраты на изготовление и накопление средств производства, а также увеличение материальных запасов.</a:t>
            </a:r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7E1520-21BE-4A95-B613-EB43A06012F1}"/>
              </a:ext>
            </a:extLst>
          </p:cNvPr>
          <p:cNvSpPr txBox="1"/>
          <p:nvPr/>
        </p:nvSpPr>
        <p:spPr>
          <a:xfrm>
            <a:off x="3039047" y="1154894"/>
            <a:ext cx="61010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Инвестиции</a:t>
            </a:r>
            <a:endParaRPr lang="ru-RU" sz="6600" b="1" dirty="0"/>
          </a:p>
        </p:txBody>
      </p:sp>
    </p:spTree>
    <p:extLst>
      <p:ext uri="{BB962C8B-B14F-4D97-AF65-F5344CB8AC3E}">
        <p14:creationId xmlns:p14="http://schemas.microsoft.com/office/powerpoint/2010/main" val="1844791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27DC1BE3-97E7-4168-8506-1E48E5CC99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659977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70539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013" y="1253330"/>
            <a:ext cx="11556460" cy="5604669"/>
          </a:xfrm>
        </p:spPr>
        <p:txBody>
          <a:bodyPr>
            <a:noAutofit/>
          </a:bodyPr>
          <a:lstStyle/>
          <a:p>
            <a:pPr marL="0" lvl="0" indent="4500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Управляющие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— бизнес-процессы, которые управляют функционированием системы. Примером управляющего процесса может служить Корпоративное управление и Стратегический менеджмент.</a:t>
            </a:r>
          </a:p>
          <a:p>
            <a:pPr marL="0" lvl="0" indent="4500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Операционные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— бизнес-процессы, которые составляют основной бизнес кампании и создают основной поток доходов. Примерами операционных бизнес-процессов являются Снабжение, Производство, Маркетинг, Продажи и Взыскание долгов.</a:t>
            </a:r>
          </a:p>
          <a:p>
            <a:pPr marL="0" lvl="0" indent="4500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Поддерживающие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— бизнес-процессы, которые обслуживают основной бизнес. Например, Бухгалтерский учет, Подбор персонала, Техническая поддержка, административно-хозяйственный отдел.</a:t>
            </a:r>
            <a:endParaRPr lang="ru-RU" sz="3600" dirty="0"/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0640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013" y="1253330"/>
            <a:ext cx="11556460" cy="5604669"/>
          </a:xfrm>
        </p:spPr>
        <p:txBody>
          <a:bodyPr>
            <a:noAutofit/>
          </a:bodyPr>
          <a:lstStyle/>
          <a:p>
            <a:pPr marL="0" indent="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Бизнес-процесс начинается со спроса потребителя и заканчивается его удовлетворением. Процессно-ориентированные организации стараются устранять барьеры и задержки, возникающие на стыке двух различных подразделений организации при выполнении одного бизнес-процесса.</a:t>
            </a:r>
          </a:p>
          <a:p>
            <a:pPr marL="0" indent="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Бизнес-процесс может быть декомпозирован на несколько подпроцессов, процедур и функций, которые имеют собственные атрибуты, однако также направлены на достижение цели основного бизнес-процесса. Такой анализ бизнес-процессов обычно включает в себя составление карты бизнес-процесса и его подпроцессов, разнесенных между определенными уровнями активности.</a:t>
            </a:r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69666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013" y="1253330"/>
            <a:ext cx="11556460" cy="5604669"/>
          </a:xfrm>
        </p:spPr>
        <p:txBody>
          <a:bodyPr>
            <a:noAutofit/>
          </a:bodyPr>
          <a:lstStyle/>
          <a:p>
            <a:pPr marL="0" indent="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Бизнес-процессы могут подвергаться различному анализу в зависимости от целей моделирования. Анализ бизнес-процессов может применяться при бизнес-моделировании, функционально-стоимостном анализе, формировании организационной структуры, реинжиниринге бизнес-процессов,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 tooltip="Автоматизация технологических процессов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а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втоматизации технологических процессов.</a:t>
            </a:r>
          </a:p>
          <a:p>
            <a:pPr marL="0" indent="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Одним из методов анализа текущей деятельности является составление модели бизнес-процесса «как есть» (</a:t>
            </a:r>
            <a:r>
              <a:rPr lang="ru-RU" sz="2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ru-RU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 После этого модель бизнес-процесса подвергается критическому анализу или обрабатывается специальным программным обеспечением. По результатам анализа формируется модель бизнес-процесса «как будет» (</a:t>
            </a:r>
            <a:r>
              <a:rPr lang="ru-RU" sz="2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ru-RU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и план мероприятий по внедрению необходимых изменений.</a:t>
            </a:r>
            <a:endParaRPr lang="ru-RU" sz="3600" dirty="0"/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02420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27DC1BE3-97E7-4168-8506-1E48E5CC99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7651798"/>
              </p:ext>
            </p:extLst>
          </p:nvPr>
        </p:nvGraphicFramePr>
        <p:xfrm>
          <a:off x="838200" y="235394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0EB8EA-2512-4DEA-8ABC-24E3A9D7E1A7}"/>
              </a:ext>
            </a:extLst>
          </p:cNvPr>
          <p:cNvSpPr txBox="1"/>
          <p:nvPr/>
        </p:nvSpPr>
        <p:spPr>
          <a:xfrm>
            <a:off x="333947" y="1180259"/>
            <a:ext cx="11511280" cy="1141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ru-RU" sz="2400" b="1" cap="all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НОТАЦИЯ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система условных письменных обозначений, принятая в какой-либо области знаний, производства и т. п.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69804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013" y="1960880"/>
            <a:ext cx="11556460" cy="4897119"/>
          </a:xfrm>
        </p:spPr>
        <p:txBody>
          <a:bodyPr>
            <a:noAutofit/>
          </a:bodyPr>
          <a:lstStyle/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Наиболее популярная нотация моделирования бизнес-процессов, основанная на методологии структурного анализа </a:t>
            </a:r>
            <a:r>
              <a:rPr lang="ru-RU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SADT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Методология </a:t>
            </a:r>
            <a:r>
              <a:rPr lang="ru-RU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IDEF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 — это методология моделирования, позволяющая создать функциональную модель, отображающую структуру и функции системы, а также потоки информации и материальных объектов, связывающие эти функции. Бизнес-процессы в нотации </a:t>
            </a:r>
            <a:r>
              <a:rPr lang="ru-RU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IDEF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 представляются в форме прямоугольника, а стрелки отражают связь с другими процессами и внешней средой. </a:t>
            </a:r>
            <a:endParaRPr lang="ru-RU" sz="3600" dirty="0"/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B8BD1A-A5E6-4A3C-8C9B-95CCFD23B193}"/>
              </a:ext>
            </a:extLst>
          </p:cNvPr>
          <p:cNvSpPr txBox="1"/>
          <p:nvPr/>
        </p:nvSpPr>
        <p:spPr>
          <a:xfrm>
            <a:off x="3770535" y="1296277"/>
            <a:ext cx="46381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ctr" fontAlgn="t"/>
            <a:r>
              <a:rPr lang="ru-RU" sz="2800" b="1" cap="all" spc="50" dirty="0">
                <a:effectLst/>
                <a:latin typeface="Times New Roman" panose="02020603050405020304" pitchFamily="18" charset="0"/>
              </a:rPr>
              <a:t>НОТАЦИЯ </a:t>
            </a:r>
            <a:r>
              <a:rPr lang="ru-RU" sz="2800" b="1" i="1" cap="all" spc="50" dirty="0">
                <a:effectLst/>
                <a:latin typeface="Times New Roman" panose="02020603050405020304" pitchFamily="18" charset="0"/>
              </a:rPr>
              <a:t>IDEF</a:t>
            </a:r>
            <a:r>
              <a:rPr lang="ru-RU" sz="2800" b="1" cap="all" spc="50" dirty="0">
                <a:effectLst/>
                <a:latin typeface="Times New Roman" panose="02020603050405020304" pitchFamily="18" charset="0"/>
              </a:rPr>
              <a:t>0</a:t>
            </a:r>
            <a:endParaRPr lang="ru-RU" sz="3200" b="1" dirty="0"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647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013" y="1253330"/>
            <a:ext cx="11556460" cy="5604669"/>
          </a:xfrm>
        </p:spPr>
        <p:txBody>
          <a:bodyPr>
            <a:noAutofit/>
          </a:bodyPr>
          <a:lstStyle/>
          <a:p>
            <a:pPr indent="457200" algn="just" fontAlgn="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Особенностью нотации является:</a:t>
            </a:r>
          </a:p>
          <a:p>
            <a:pPr marL="342900" lvl="0" indent="457200" algn="just" fontAlgn="t">
              <a:lnSpc>
                <a:spcPct val="150000"/>
              </a:lnSpc>
              <a:spcBef>
                <a:spcPts val="0"/>
              </a:spcBef>
              <a:buFont typeface="+mj-lt"/>
              <a:buAutoNum type="alphaLcParenR"/>
              <a:tabLst>
                <a:tab pos="457200" algn="l"/>
              </a:tabLst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Возможность декомпозировать процессы на подпроцессы и, таким образом, строить иерархические модели бизнес-процессов;</a:t>
            </a:r>
          </a:p>
          <a:p>
            <a:pPr marL="342900" lvl="0" indent="457200" algn="just" fontAlgn="t">
              <a:lnSpc>
                <a:spcPct val="150000"/>
              </a:lnSpc>
              <a:spcBef>
                <a:spcPts val="0"/>
              </a:spcBef>
              <a:buFont typeface="+mj-lt"/>
              <a:buAutoNum type="alphaLcParenR"/>
              <a:tabLst>
                <a:tab pos="457200" algn="l"/>
              </a:tabLst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Выделение четыре типов стрелок: три типа входов — вход, управление и механизм (это позволяет более гибко описывать логику использования входов в процессе в целях последующего анализа), и выход.</a:t>
            </a:r>
          </a:p>
          <a:p>
            <a:pPr marL="342900" lvl="0" indent="457200" algn="just" fontAlgn="t">
              <a:lnSpc>
                <a:spcPct val="150000"/>
              </a:lnSpc>
              <a:spcBef>
                <a:spcPts val="0"/>
              </a:spcBef>
              <a:buFont typeface="+mj-lt"/>
              <a:buAutoNum type="alphaLcParenR"/>
              <a:tabLst>
                <a:tab pos="457200" algn="l"/>
              </a:tabLst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Нотация </a:t>
            </a:r>
            <a:r>
              <a:rPr lang="ru-RU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IDEF</a:t>
            </a: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 используется для создания верхнего уровня модели бизнес-процессов. Построение </a:t>
            </a:r>
            <a:r>
              <a:rPr lang="ru-RU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IDEF</a:t>
            </a: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0-диаграммы верхнего уровня обеспечивает наиболее общее или абстрактное описание объекта моделирования. На нижнем уровне для описания алгоритма (сценария) выполнения процесса допустимо сменить стандарт </a:t>
            </a:r>
            <a:r>
              <a:rPr lang="ru-RU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IDEF</a:t>
            </a: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 на нотацию Процесс или Процедура.</a:t>
            </a:r>
            <a:endParaRPr lang="ru-RU" sz="2200" dirty="0"/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147065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1719</Words>
  <Application>Microsoft Office PowerPoint</Application>
  <PresentationFormat>Широкоэкранный</PresentationFormat>
  <Paragraphs>90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Symbol</vt:lpstr>
      <vt:lpstr>Times New Roman</vt:lpstr>
      <vt:lpstr>Тема Office</vt:lpstr>
      <vt:lpstr>Презентация   по дисциплине «Автоматизированные системы управления предприятием» на тему «Сопутствующие понятия»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  по дисциплине «Теория систем и системный анализ» на тему «Системное мышление»</dc:title>
  <dc:creator>Vlad Shorin</dc:creator>
  <cp:lastModifiedBy>Vlad Shorin</cp:lastModifiedBy>
  <cp:revision>76</cp:revision>
  <dcterms:created xsi:type="dcterms:W3CDTF">2020-11-19T18:50:46Z</dcterms:created>
  <dcterms:modified xsi:type="dcterms:W3CDTF">2021-03-25T18:13:03Z</dcterms:modified>
</cp:coreProperties>
</file>