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b9a52600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b9a52600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f82c4e6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f82c4e6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f82c4e6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f82c4e6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f82c4e6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f82c4e6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a4d8817d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a4d8817d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f82c4e6b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f82c4e6b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f82c4e6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f82c4e6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f82c4e6b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f82c4e6b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a4d881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a4d881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a429e6c4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a429e6c4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a429e6c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a429e6c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a429e6c4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a429e6c4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f90224f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f90224f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f90224f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f90224f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a429e6c4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a429e6c4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a429e6c4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a429e6c4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a429e6c4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a429e6c4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f82c4e6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f82c4e6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file/d/1HVq0HCX78m5rDTStzMhr1CYz4PKO-RWQ/view?usp=sharing"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file/d/1Kk4ADUs2HvMipvHlPyS8-fQ5I9br1rGI/view?usp=sharing"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ni6iRFBJV3Ub8PNDKTvrmrpmT9CszrvK/view?usp=sharing"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l1gg3Ib-9gcEgrjFRY0u7_UmE386Herl/view?usp=sharing"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0iIlrFeXpPP-sh_AWr12t83CezIU_lQY/view?usp=sharing"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6600" y="2099200"/>
            <a:ext cx="87921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4280"/>
              <a:t>One-ways as a Traffic Intervention</a:t>
            </a:r>
            <a:endParaRPr b="1" sz="4280"/>
          </a:p>
        </p:txBody>
      </p:sp>
      <p:sp>
        <p:nvSpPr>
          <p:cNvPr id="60" name="Google Shape;60;p13"/>
          <p:cNvSpPr txBox="1"/>
          <p:nvPr>
            <p:ph idx="1" type="subTitle"/>
          </p:nvPr>
        </p:nvSpPr>
        <p:spPr>
          <a:xfrm>
            <a:off x="6657450" y="3679675"/>
            <a:ext cx="2235900" cy="128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t>Project Mentor: </a:t>
            </a:r>
            <a:endParaRPr b="1" sz="1400"/>
          </a:p>
          <a:p>
            <a:pPr indent="0" lvl="0" marL="0" rtl="0" algn="l">
              <a:spcBef>
                <a:spcPts val="0"/>
              </a:spcBef>
              <a:spcAft>
                <a:spcPts val="0"/>
              </a:spcAft>
              <a:buNone/>
            </a:pPr>
            <a:r>
              <a:rPr lang="en" sz="1400"/>
              <a:t>Jayati Deshmukh</a:t>
            </a:r>
            <a:endParaRPr sz="1400"/>
          </a:p>
          <a:p>
            <a:pPr indent="0" lvl="0" marL="0" rtl="0" algn="l">
              <a:spcBef>
                <a:spcPts val="0"/>
              </a:spcBef>
              <a:spcAft>
                <a:spcPts val="0"/>
              </a:spcAft>
              <a:buNone/>
            </a:pPr>
            <a:r>
              <a:rPr b="1" lang="en" sz="1400"/>
              <a:t>Interns: </a:t>
            </a:r>
            <a:endParaRPr b="1" sz="1400"/>
          </a:p>
          <a:p>
            <a:pPr indent="0" lvl="0" marL="0" rtl="0" algn="l">
              <a:spcBef>
                <a:spcPts val="0"/>
              </a:spcBef>
              <a:spcAft>
                <a:spcPts val="0"/>
              </a:spcAft>
              <a:buNone/>
            </a:pPr>
            <a:r>
              <a:rPr lang="en" sz="1400"/>
              <a:t>Prakhar Rastogi</a:t>
            </a:r>
            <a:endParaRPr sz="1400"/>
          </a:p>
          <a:p>
            <a:pPr indent="0" lvl="0" marL="0" rtl="0" algn="l">
              <a:spcBef>
                <a:spcPts val="0"/>
              </a:spcBef>
              <a:spcAft>
                <a:spcPts val="0"/>
              </a:spcAft>
              <a:buNone/>
            </a:pPr>
            <a:r>
              <a:rPr lang="en" sz="1400"/>
              <a:t>Shubhanshu Agrawal</a:t>
            </a:r>
            <a:endParaRPr sz="1400"/>
          </a:p>
          <a:p>
            <a:pPr indent="0" lvl="0" marL="0" rtl="0" algn="l">
              <a:spcBef>
                <a:spcPts val="0"/>
              </a:spcBef>
              <a:spcAft>
                <a:spcPts val="0"/>
              </a:spcAft>
              <a:buNone/>
            </a:pPr>
            <a:r>
              <a:rPr b="1" lang="en" sz="1400"/>
              <a:t>Duration</a:t>
            </a:r>
            <a:r>
              <a:rPr b="1" lang="en" sz="1400"/>
              <a:t>:</a:t>
            </a:r>
            <a:endParaRPr b="1" sz="1400"/>
          </a:p>
          <a:p>
            <a:pPr indent="0" lvl="0" marL="0" rtl="0" algn="l">
              <a:spcBef>
                <a:spcPts val="0"/>
              </a:spcBef>
              <a:spcAft>
                <a:spcPts val="0"/>
              </a:spcAft>
              <a:buNone/>
            </a:pPr>
            <a:r>
              <a:rPr lang="en" sz="1400"/>
              <a:t>15/05/2022 - 27/07/2022</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Original Network</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8" name="Google Shape;118;p22"/>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This is the network that we worked on</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19" name="Google Shape;119;p22">
            <a:hlinkClick r:id="rId3"/>
          </p:cNvPr>
          <p:cNvPicPr preferRelativeResize="0"/>
          <p:nvPr/>
        </p:nvPicPr>
        <p:blipFill>
          <a:blip r:embed="rId4">
            <a:alphaModFix/>
          </a:blip>
          <a:stretch>
            <a:fillRect/>
          </a:stretch>
        </p:blipFill>
        <p:spPr>
          <a:xfrm>
            <a:off x="1892925" y="1809323"/>
            <a:ext cx="5535126" cy="299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Moderate </a:t>
            </a:r>
            <a:r>
              <a:rPr lang="en">
                <a:solidFill>
                  <a:schemeClr val="lt1"/>
                </a:solidFill>
              </a:rPr>
              <a:t>traffic 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5" name="Google Shape;125;p23"/>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roads that are highlighted in blue are the ones we made oneway according to the output of our algorithm:</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26" name="Google Shape;126;p23">
            <a:hlinkClick r:id="rId3"/>
          </p:cNvPr>
          <p:cNvPicPr preferRelativeResize="0"/>
          <p:nvPr/>
        </p:nvPicPr>
        <p:blipFill>
          <a:blip r:embed="rId4">
            <a:alphaModFix/>
          </a:blip>
          <a:stretch>
            <a:fillRect/>
          </a:stretch>
        </p:blipFill>
        <p:spPr>
          <a:xfrm>
            <a:off x="1827625" y="1997350"/>
            <a:ext cx="5426108" cy="2872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Moderate </a:t>
            </a:r>
            <a:r>
              <a:rPr lang="en">
                <a:solidFill>
                  <a:schemeClr val="lt1"/>
                </a:solidFill>
              </a:rPr>
              <a:t>traffic Results:</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32" name="Google Shape;132;p24"/>
          <p:cNvPicPr preferRelativeResize="0"/>
          <p:nvPr/>
        </p:nvPicPr>
        <p:blipFill>
          <a:blip r:embed="rId3">
            <a:alphaModFix/>
          </a:blip>
          <a:stretch>
            <a:fillRect/>
          </a:stretch>
        </p:blipFill>
        <p:spPr>
          <a:xfrm>
            <a:off x="1492550" y="1157375"/>
            <a:ext cx="6092149"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High traffic 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38" name="Google Shape;138;p25"/>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roads that are highlighted in blue are the ones we made one way according to the output of our algorithm:</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39" name="Google Shape;139;p25">
            <a:hlinkClick r:id="rId3"/>
          </p:cNvPr>
          <p:cNvPicPr preferRelativeResize="0"/>
          <p:nvPr/>
        </p:nvPicPr>
        <p:blipFill>
          <a:blip r:embed="rId4">
            <a:alphaModFix/>
          </a:blip>
          <a:stretch>
            <a:fillRect/>
          </a:stretch>
        </p:blipFill>
        <p:spPr>
          <a:xfrm>
            <a:off x="2270725" y="2005800"/>
            <a:ext cx="4957751" cy="29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High traffic </a:t>
            </a:r>
            <a:r>
              <a:rPr lang="en">
                <a:solidFill>
                  <a:schemeClr val="lt1"/>
                </a:solidFill>
              </a:rPr>
              <a:t>Results:</a:t>
            </a:r>
            <a:endParaRPr>
              <a:solidFill>
                <a:schemeClr val="lt1"/>
              </a:solidFill>
            </a:endParaRPr>
          </a:p>
        </p:txBody>
      </p:sp>
      <p:sp>
        <p:nvSpPr>
          <p:cNvPr id="145" name="Google Shape;145;p26"/>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46" name="Google Shape;146;p26"/>
          <p:cNvPicPr preferRelativeResize="0"/>
          <p:nvPr/>
        </p:nvPicPr>
        <p:blipFill>
          <a:blip r:embed="rId3">
            <a:alphaModFix/>
          </a:blip>
          <a:stretch>
            <a:fillRect/>
          </a:stretch>
        </p:blipFill>
        <p:spPr>
          <a:xfrm>
            <a:off x="1465413" y="1144263"/>
            <a:ext cx="6213176" cy="347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Very </a:t>
            </a:r>
            <a:r>
              <a:rPr lang="en">
                <a:solidFill>
                  <a:schemeClr val="lt1"/>
                </a:solidFill>
              </a:rPr>
              <a:t>High traffic 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52" name="Google Shape;152;p27"/>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roads that are highlighted in blue are the ones we made one-way according to the output of our algorithm:</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53" name="Google Shape;153;p27">
            <a:hlinkClick r:id="rId3"/>
          </p:cNvPr>
          <p:cNvPicPr preferRelativeResize="0"/>
          <p:nvPr/>
        </p:nvPicPr>
        <p:blipFill>
          <a:blip r:embed="rId4">
            <a:alphaModFix/>
          </a:blip>
          <a:stretch>
            <a:fillRect/>
          </a:stretch>
        </p:blipFill>
        <p:spPr>
          <a:xfrm>
            <a:off x="2023450" y="1947100"/>
            <a:ext cx="5634366" cy="2987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Very </a:t>
            </a:r>
            <a:r>
              <a:rPr lang="en">
                <a:solidFill>
                  <a:schemeClr val="lt1"/>
                </a:solidFill>
              </a:rPr>
              <a:t>High traffic 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59" name="Google Shape;159;p28"/>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60" name="Google Shape;160;p28"/>
          <p:cNvPicPr preferRelativeResize="0"/>
          <p:nvPr/>
        </p:nvPicPr>
        <p:blipFill>
          <a:blip r:embed="rId3">
            <a:alphaModFix/>
          </a:blip>
          <a:stretch>
            <a:fillRect/>
          </a:stretch>
        </p:blipFill>
        <p:spPr>
          <a:xfrm>
            <a:off x="1566550" y="1172975"/>
            <a:ext cx="6135649" cy="353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Centrality</a:t>
            </a:r>
            <a:r>
              <a:rPr lang="en">
                <a:solidFill>
                  <a:schemeClr val="lt1"/>
                </a:solidFill>
              </a:rPr>
              <a:t> 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66" name="Google Shape;166;p29"/>
          <p:cNvSpPr txBox="1"/>
          <p:nvPr>
            <p:ph idx="1" type="body"/>
          </p:nvPr>
        </p:nvSpPr>
        <p:spPr>
          <a:xfrm>
            <a:off x="489300" y="117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roads that are highlighted in blue are the ones we made oneway according to the output of our algorithm:</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67" name="Google Shape;167;p29">
            <a:hlinkClick r:id="rId3"/>
          </p:cNvPr>
          <p:cNvPicPr preferRelativeResize="0"/>
          <p:nvPr/>
        </p:nvPicPr>
        <p:blipFill>
          <a:blip r:embed="rId4">
            <a:alphaModFix/>
          </a:blip>
          <a:stretch>
            <a:fillRect/>
          </a:stretch>
        </p:blipFill>
        <p:spPr>
          <a:xfrm>
            <a:off x="1733987" y="1958175"/>
            <a:ext cx="6031226" cy="285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Future Scope:</a:t>
            </a:r>
            <a:endParaRPr>
              <a:solidFill>
                <a:schemeClr val="lt1"/>
              </a:solidFill>
            </a:endParaRPr>
          </a:p>
        </p:txBody>
      </p:sp>
      <p:sp>
        <p:nvSpPr>
          <p:cNvPr id="173" name="Google Shape;173;p30"/>
          <p:cNvSpPr txBox="1"/>
          <p:nvPr>
            <p:ph idx="1" type="body"/>
          </p:nvPr>
        </p:nvSpPr>
        <p:spPr>
          <a:xfrm>
            <a:off x="311700" y="114125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We plan to </a:t>
            </a:r>
            <a:r>
              <a:rPr lang="en">
                <a:solidFill>
                  <a:schemeClr val="lt1"/>
                </a:solidFill>
              </a:rPr>
              <a:t>incorporate</a:t>
            </a:r>
            <a:r>
              <a:rPr lang="en">
                <a:solidFill>
                  <a:schemeClr val="lt1"/>
                </a:solidFill>
              </a:rPr>
              <a:t> a few more metrics into our algorithm to enhance the accuracy.</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Possibly try to combine the Adaptive traffic light intervention and our Oneway intervention.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Using real time data for analysis (tried to solve, weren’t able to).</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31"/>
          <p:cNvSpPr txBox="1"/>
          <p:nvPr>
            <p:ph type="ctrTitle"/>
          </p:nvPr>
        </p:nvSpPr>
        <p:spPr>
          <a:xfrm>
            <a:off x="66600" y="2099200"/>
            <a:ext cx="87921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4280"/>
              <a:t>THANK YOU</a:t>
            </a:r>
            <a:endParaRPr b="1" sz="42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Abstract</a:t>
            </a:r>
            <a:endParaRPr b="1">
              <a:solidFill>
                <a:schemeClr val="lt1"/>
              </a:solidFill>
            </a:endParaRPr>
          </a:p>
        </p:txBody>
      </p:sp>
      <p:sp>
        <p:nvSpPr>
          <p:cNvPr id="66" name="Google Shape;66;p14"/>
          <p:cNvSpPr txBox="1"/>
          <p:nvPr>
            <p:ph idx="1" type="body"/>
          </p:nvPr>
        </p:nvSpPr>
        <p:spPr>
          <a:xfrm>
            <a:off x="1003050" y="1547550"/>
            <a:ext cx="7137900" cy="204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goal of our project was to implement a fully functioning one-way traffic </a:t>
            </a:r>
            <a:r>
              <a:rPr lang="en">
                <a:solidFill>
                  <a:schemeClr val="lt1"/>
                </a:solidFill>
              </a:rPr>
              <a:t>intervention</a:t>
            </a:r>
            <a:r>
              <a:rPr lang="en">
                <a:solidFill>
                  <a:schemeClr val="lt1"/>
                </a:solidFill>
              </a:rPr>
              <a:t> framework, which would allow us to try out a lot of </a:t>
            </a:r>
            <a:r>
              <a:rPr lang="en">
                <a:solidFill>
                  <a:schemeClr val="lt1"/>
                </a:solidFill>
              </a:rPr>
              <a:t>different</a:t>
            </a:r>
            <a:r>
              <a:rPr lang="en">
                <a:solidFill>
                  <a:schemeClr val="lt1"/>
                </a:solidFill>
              </a:rPr>
              <a:t> simulation scenarios. The framework would recommend particular roads to be made </a:t>
            </a:r>
            <a:r>
              <a:rPr lang="en">
                <a:solidFill>
                  <a:schemeClr val="lt1"/>
                </a:solidFill>
              </a:rPr>
              <a:t>one-way</a:t>
            </a:r>
            <a:r>
              <a:rPr lang="en">
                <a:solidFill>
                  <a:schemeClr val="lt1"/>
                </a:solidFill>
              </a:rPr>
              <a:t>. </a:t>
            </a:r>
            <a:r>
              <a:rPr lang="en">
                <a:solidFill>
                  <a:schemeClr val="lt1"/>
                </a:solidFill>
              </a:rPr>
              <a:t>We would then analyse the before and after of the traffic interventions in order to decide if the traffic intervention is actually helping us or not.</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478050" y="43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Status of the project:</a:t>
            </a:r>
            <a:endParaRPr b="1">
              <a:solidFill>
                <a:schemeClr val="lt1"/>
              </a:solidFill>
            </a:endParaRPr>
          </a:p>
        </p:txBody>
      </p:sp>
      <p:sp>
        <p:nvSpPr>
          <p:cNvPr id="72" name="Google Shape;72;p15"/>
          <p:cNvSpPr txBox="1"/>
          <p:nvPr>
            <p:ph idx="1" type="body"/>
          </p:nvPr>
        </p:nvSpPr>
        <p:spPr>
          <a:xfrm>
            <a:off x="290450" y="1248100"/>
            <a:ext cx="82314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b="1" lang="en">
                <a:solidFill>
                  <a:schemeClr val="lt1"/>
                </a:solidFill>
              </a:rPr>
              <a:t>What we started with: </a:t>
            </a:r>
            <a:endParaRPr b="1">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 began from scratch.</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 tried to get some real time traffic data from google and bing maps api, but in the end weren’t able to do so.</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 then got started with coming up </a:t>
            </a:r>
            <a:r>
              <a:rPr lang="en">
                <a:solidFill>
                  <a:schemeClr val="lt1"/>
                </a:solidFill>
              </a:rPr>
              <a:t>with</a:t>
            </a:r>
            <a:r>
              <a:rPr lang="en">
                <a:solidFill>
                  <a:schemeClr val="lt1"/>
                </a:solidFill>
              </a:rPr>
              <a:t> an algorithm to decide which roads to be made one way</a:t>
            </a:r>
            <a:endParaRPr>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What we ended with:</a:t>
            </a:r>
            <a:endParaRPr b="1">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 created a fully functioning framework where one can run different intervention scenarios and get the appropriate top 5 roads that should be made </a:t>
            </a:r>
            <a:r>
              <a:rPr lang="en">
                <a:solidFill>
                  <a:schemeClr val="lt1"/>
                </a:solidFill>
              </a:rPr>
              <a:t>one-way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 have 3 traffic </a:t>
            </a:r>
            <a:r>
              <a:rPr lang="en">
                <a:solidFill>
                  <a:schemeClr val="lt1"/>
                </a:solidFill>
              </a:rPr>
              <a:t>simulations</a:t>
            </a:r>
            <a:r>
              <a:rPr lang="en">
                <a:solidFill>
                  <a:schemeClr val="lt1"/>
                </a:solidFill>
              </a:rPr>
              <a:t>: moderate, high, very high</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Moderate: 529 vehicles</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High: 1678 vehicles</a:t>
            </a:r>
            <a:endParaRPr>
              <a:solidFill>
                <a:schemeClr val="lt1"/>
              </a:solidFill>
            </a:endParaRPr>
          </a:p>
          <a:p>
            <a:pPr indent="-317500" lvl="2" marL="1371600" rtl="0" algn="l">
              <a:spcBef>
                <a:spcPts val="0"/>
              </a:spcBef>
              <a:spcAft>
                <a:spcPts val="0"/>
              </a:spcAft>
              <a:buClr>
                <a:schemeClr val="lt1"/>
              </a:buClr>
              <a:buSzPts val="1400"/>
              <a:buChar char="■"/>
            </a:pPr>
            <a:r>
              <a:rPr lang="en">
                <a:solidFill>
                  <a:schemeClr val="lt1"/>
                </a:solidFill>
              </a:rPr>
              <a:t>Very high: 3801 vehicles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 run our code for all of them and then compare the before and after of our traffic intervention.</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478050" y="43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Sprint Details</a:t>
            </a:r>
            <a:r>
              <a:rPr b="1" lang="en">
                <a:solidFill>
                  <a:schemeClr val="lt1"/>
                </a:solidFill>
              </a:rPr>
              <a:t>:</a:t>
            </a:r>
            <a:endParaRPr b="1">
              <a:solidFill>
                <a:schemeClr val="lt1"/>
              </a:solidFill>
            </a:endParaRPr>
          </a:p>
        </p:txBody>
      </p:sp>
      <p:sp>
        <p:nvSpPr>
          <p:cNvPr id="78" name="Google Shape;78;p16"/>
          <p:cNvSpPr txBox="1"/>
          <p:nvPr>
            <p:ph idx="1" type="body"/>
          </p:nvPr>
        </p:nvSpPr>
        <p:spPr>
          <a:xfrm>
            <a:off x="290450" y="1248100"/>
            <a:ext cx="823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We first familiarized with SUMO and traci and learnt all the requirements of the project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We then tried to implement real time traffic simulation in SUMO using some map api’s.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We started working on initial one way algorithm and tried to make a basic skeleton.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We then completed our algorithm(for one metric only) and check it for 3-traffic scenarios.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We also tried if we get same road one-way by using centrality of edge.</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478050" y="43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Challenges we faced:</a:t>
            </a:r>
            <a:endParaRPr b="1">
              <a:solidFill>
                <a:schemeClr val="lt1"/>
              </a:solidFill>
            </a:endParaRPr>
          </a:p>
        </p:txBody>
      </p:sp>
      <p:sp>
        <p:nvSpPr>
          <p:cNvPr id="84" name="Google Shape;84;p17"/>
          <p:cNvSpPr txBox="1"/>
          <p:nvPr>
            <p:ph idx="1" type="body"/>
          </p:nvPr>
        </p:nvSpPr>
        <p:spPr>
          <a:xfrm>
            <a:off x="311700" y="1152475"/>
            <a:ext cx="8231400" cy="34164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lt1"/>
              </a:buClr>
              <a:buSzPts val="1400"/>
              <a:buAutoNum type="arabicPeriod"/>
            </a:pPr>
            <a:r>
              <a:rPr lang="en" sz="1400">
                <a:solidFill>
                  <a:schemeClr val="lt1"/>
                </a:solidFill>
              </a:rPr>
              <a:t>Which roads are to be made one-way.</a:t>
            </a:r>
            <a:endParaRPr sz="1400">
              <a:solidFill>
                <a:schemeClr val="lt1"/>
              </a:solidFill>
            </a:endParaRPr>
          </a:p>
          <a:p>
            <a:pPr indent="0" lvl="0" marL="457200" rtl="0" algn="l">
              <a:lnSpc>
                <a:spcPct val="95000"/>
              </a:lnSpc>
              <a:spcBef>
                <a:spcPts val="1200"/>
              </a:spcBef>
              <a:spcAft>
                <a:spcPts val="0"/>
              </a:spcAft>
              <a:buSzPts val="523"/>
              <a:buNone/>
            </a:pPr>
            <a:r>
              <a:t/>
            </a:r>
            <a:endParaRPr sz="1400">
              <a:solidFill>
                <a:schemeClr val="lt1"/>
              </a:solidFill>
            </a:endParaRPr>
          </a:p>
          <a:p>
            <a:pPr indent="-317500" lvl="0" marL="457200" rtl="0" algn="l">
              <a:lnSpc>
                <a:spcPct val="95000"/>
              </a:lnSpc>
              <a:spcBef>
                <a:spcPts val="1200"/>
              </a:spcBef>
              <a:spcAft>
                <a:spcPts val="0"/>
              </a:spcAft>
              <a:buClr>
                <a:schemeClr val="lt1"/>
              </a:buClr>
              <a:buSzPts val="1400"/>
              <a:buAutoNum type="arabicPeriod"/>
            </a:pPr>
            <a:r>
              <a:rPr lang="en" sz="1400">
                <a:solidFill>
                  <a:schemeClr val="lt1"/>
                </a:solidFill>
              </a:rPr>
              <a:t>How to ensure that making a road one way will not disconnect our network.</a:t>
            </a:r>
            <a:endParaRPr sz="1400">
              <a:solidFill>
                <a:schemeClr val="lt1"/>
              </a:solidFill>
            </a:endParaRPr>
          </a:p>
          <a:p>
            <a:pPr indent="0" lvl="0" marL="0" rtl="0" algn="l">
              <a:lnSpc>
                <a:spcPct val="95000"/>
              </a:lnSpc>
              <a:spcBef>
                <a:spcPts val="1200"/>
              </a:spcBef>
              <a:spcAft>
                <a:spcPts val="0"/>
              </a:spcAft>
              <a:buSzPts val="523"/>
              <a:buNone/>
            </a:pPr>
            <a:r>
              <a:t/>
            </a:r>
            <a:endParaRPr sz="1400">
              <a:solidFill>
                <a:schemeClr val="lt1"/>
              </a:solidFill>
            </a:endParaRPr>
          </a:p>
          <a:p>
            <a:pPr indent="-317500" lvl="0" marL="457200" rtl="0" algn="l">
              <a:lnSpc>
                <a:spcPct val="95000"/>
              </a:lnSpc>
              <a:spcBef>
                <a:spcPts val="1200"/>
              </a:spcBef>
              <a:spcAft>
                <a:spcPts val="0"/>
              </a:spcAft>
              <a:buClr>
                <a:schemeClr val="lt1"/>
              </a:buClr>
              <a:buSzPts val="1400"/>
              <a:buAutoNum type="arabicPeriod"/>
            </a:pPr>
            <a:r>
              <a:rPr lang="en" sz="1400">
                <a:solidFill>
                  <a:schemeClr val="lt1"/>
                </a:solidFill>
              </a:rPr>
              <a:t>Found that our LCC algorithm will fail in some cases and hence had to come up with a       completely new logic to ensure connectivity of the network</a:t>
            </a:r>
            <a:endParaRPr sz="1400">
              <a:solidFill>
                <a:schemeClr val="lt1"/>
              </a:solidFill>
            </a:endParaRPr>
          </a:p>
          <a:p>
            <a:pPr indent="0" lvl="0" marL="0" rtl="0" algn="l">
              <a:lnSpc>
                <a:spcPct val="95000"/>
              </a:lnSpc>
              <a:spcBef>
                <a:spcPts val="1200"/>
              </a:spcBef>
              <a:spcAft>
                <a:spcPts val="0"/>
              </a:spcAft>
              <a:buSzPts val="523"/>
              <a:buNone/>
            </a:pPr>
            <a:r>
              <a:t/>
            </a:r>
            <a:endParaRPr sz="1400">
              <a:solidFill>
                <a:schemeClr val="lt1"/>
              </a:solidFill>
            </a:endParaRPr>
          </a:p>
          <a:p>
            <a:pPr indent="-317500" lvl="0" marL="457200" rtl="0" algn="l">
              <a:lnSpc>
                <a:spcPct val="95000"/>
              </a:lnSpc>
              <a:spcBef>
                <a:spcPts val="1200"/>
              </a:spcBef>
              <a:spcAft>
                <a:spcPts val="0"/>
              </a:spcAft>
              <a:buClr>
                <a:schemeClr val="lt1"/>
              </a:buClr>
              <a:buSzPts val="1400"/>
              <a:buAutoNum type="arabicPeriod"/>
            </a:pPr>
            <a:r>
              <a:rPr lang="en" sz="1400">
                <a:solidFill>
                  <a:schemeClr val="lt1"/>
                </a:solidFill>
              </a:rPr>
              <a:t>We considered the traffic flow at a particular timestep, thus considering the traffic in terms of the whole simulation, our results weren’t accurate enough.</a:t>
            </a:r>
            <a:endParaRPr sz="1400">
              <a:solidFill>
                <a:schemeClr val="lt1"/>
              </a:solidFill>
            </a:endParaRPr>
          </a:p>
          <a:p>
            <a:pPr indent="0" lvl="0" marL="0" rtl="0" algn="l">
              <a:lnSpc>
                <a:spcPct val="95000"/>
              </a:lnSpc>
              <a:spcBef>
                <a:spcPts val="1200"/>
              </a:spcBef>
              <a:spcAft>
                <a:spcPts val="0"/>
              </a:spcAft>
              <a:buSzPts val="523"/>
              <a:buNone/>
            </a:pPr>
            <a:r>
              <a:t/>
            </a:r>
            <a:endParaRPr sz="1400">
              <a:solidFill>
                <a:schemeClr val="lt1"/>
              </a:solidFill>
            </a:endParaRPr>
          </a:p>
          <a:p>
            <a:pPr indent="-317500" lvl="0" marL="457200" rtl="0" algn="l">
              <a:lnSpc>
                <a:spcPct val="95000"/>
              </a:lnSpc>
              <a:spcBef>
                <a:spcPts val="1200"/>
              </a:spcBef>
              <a:spcAft>
                <a:spcPts val="0"/>
              </a:spcAft>
              <a:buClr>
                <a:schemeClr val="lt1"/>
              </a:buClr>
              <a:buSzPts val="1400"/>
              <a:buAutoNum type="arabicPeriod"/>
            </a:pPr>
            <a:r>
              <a:rPr lang="en" sz="1400">
                <a:solidFill>
                  <a:schemeClr val="lt1"/>
                </a:solidFill>
              </a:rPr>
              <a:t>Weren’t able to implement some real life traffic data into our </a:t>
            </a:r>
            <a:r>
              <a:rPr lang="en" sz="1400">
                <a:solidFill>
                  <a:schemeClr val="lt1"/>
                </a:solidFill>
              </a:rPr>
              <a:t>simulation</a:t>
            </a:r>
            <a:r>
              <a:rPr lang="en" sz="1400">
                <a:solidFill>
                  <a:schemeClr val="lt1"/>
                </a:solidFill>
              </a:rPr>
              <a:t>.</a:t>
            </a:r>
            <a:endParaRPr sz="1400">
              <a:solidFill>
                <a:schemeClr val="lt1"/>
              </a:solidFill>
            </a:endParaRPr>
          </a:p>
          <a:p>
            <a:pPr indent="0" lvl="0" marL="0" rtl="0" algn="l">
              <a:lnSpc>
                <a:spcPct val="95000"/>
              </a:lnSpc>
              <a:spcBef>
                <a:spcPts val="1200"/>
              </a:spcBef>
              <a:spcAft>
                <a:spcPts val="1200"/>
              </a:spcAft>
              <a:buSzPts val="523"/>
              <a:buNone/>
            </a:pPr>
            <a:r>
              <a:t/>
            </a:r>
            <a:endParaRPr sz="1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Dealing with Challenge-1</a:t>
            </a:r>
            <a:endParaRPr>
              <a:solidFill>
                <a:schemeClr val="lt1"/>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rPr>
              <a:t>The algorithm we came up with is as follows:</a:t>
            </a:r>
            <a:endParaRPr sz="1600">
              <a:solidFill>
                <a:schemeClr val="lt1"/>
              </a:solidFill>
            </a:endParaRPr>
          </a:p>
          <a:p>
            <a:pPr indent="0" lvl="0" marL="0" rtl="0" algn="l">
              <a:spcBef>
                <a:spcPts val="1200"/>
              </a:spcBef>
              <a:spcAft>
                <a:spcPts val="0"/>
              </a:spcAft>
              <a:buNone/>
            </a:pPr>
            <a:r>
              <a:t/>
            </a:r>
            <a:endParaRPr sz="1400">
              <a:solidFill>
                <a:schemeClr val="lt1"/>
              </a:solidFill>
            </a:endParaRPr>
          </a:p>
          <a:p>
            <a:pPr indent="-317500" lvl="0" marL="457200" rtl="0" algn="l">
              <a:spcBef>
                <a:spcPts val="1200"/>
              </a:spcBef>
              <a:spcAft>
                <a:spcPts val="0"/>
              </a:spcAft>
              <a:buClr>
                <a:schemeClr val="lt1"/>
              </a:buClr>
              <a:buSzPts val="1400"/>
              <a:buChar char="●"/>
            </a:pPr>
            <a:r>
              <a:rPr lang="en" sz="1400">
                <a:solidFill>
                  <a:schemeClr val="lt1"/>
                </a:solidFill>
              </a:rPr>
              <a:t>For a particular timestep, for every road, we calculate the difference between the incoming and outgoing traffic and store it.</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Using the difference in traffic as a metric, we can choose a particular amount of roads to me made one-way ( let’s say 5).</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We then will make the outputted roads one-way in our network file</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Finally we will compare before and after traffics conditions.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For now we are considering only one metric, i.e the difference in flows. Once we have a working solution, we plan to extend this to more metrics for increased accuracy.</a:t>
            </a:r>
            <a:endParaRPr sz="1400">
              <a:solidFill>
                <a:schemeClr val="lt1"/>
              </a:solidFill>
            </a:endParaRPr>
          </a:p>
          <a:p>
            <a:pPr indent="0" lvl="0" marL="457200" rtl="0" algn="l">
              <a:spcBef>
                <a:spcPts val="1200"/>
              </a:spcBef>
              <a:spcAft>
                <a:spcPts val="1200"/>
              </a:spcAft>
              <a:buNone/>
            </a:pPr>
            <a:r>
              <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3798200" y="1679825"/>
            <a:ext cx="2107675" cy="1783850"/>
          </a:xfrm>
          <a:prstGeom prst="rect">
            <a:avLst/>
          </a:prstGeom>
          <a:noFill/>
          <a:ln>
            <a:noFill/>
          </a:ln>
        </p:spPr>
      </p:pic>
      <p:pic>
        <p:nvPicPr>
          <p:cNvPr id="96" name="Google Shape;96;p19"/>
          <p:cNvPicPr preferRelativeResize="0"/>
          <p:nvPr/>
        </p:nvPicPr>
        <p:blipFill>
          <a:blip r:embed="rId4">
            <a:alphaModFix/>
          </a:blip>
          <a:stretch>
            <a:fillRect/>
          </a:stretch>
        </p:blipFill>
        <p:spPr>
          <a:xfrm>
            <a:off x="6570675" y="1679825"/>
            <a:ext cx="1804750" cy="1740550"/>
          </a:xfrm>
          <a:prstGeom prst="rect">
            <a:avLst/>
          </a:prstGeom>
          <a:noFill/>
          <a:ln>
            <a:noFill/>
          </a:ln>
        </p:spPr>
      </p:pic>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Challenge-2 </a:t>
            </a:r>
            <a:endParaRPr>
              <a:solidFill>
                <a:schemeClr val="lt1"/>
              </a:solidFill>
            </a:endParaRPr>
          </a:p>
        </p:txBody>
      </p:sp>
      <p:sp>
        <p:nvSpPr>
          <p:cNvPr id="98" name="Google Shape;98;p19"/>
          <p:cNvSpPr txBox="1"/>
          <p:nvPr>
            <p:ph idx="1" type="body"/>
          </p:nvPr>
        </p:nvSpPr>
        <p:spPr>
          <a:xfrm>
            <a:off x="311700" y="1152475"/>
            <a:ext cx="33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Let say we have a network as a Figure-1.  Now if we make road 1-2 one-way, i.e going from 2 to 1, we have to ensure that every vehicle </a:t>
            </a:r>
            <a:r>
              <a:rPr lang="en">
                <a:solidFill>
                  <a:schemeClr val="lt1"/>
                </a:solidFill>
              </a:rPr>
              <a:t>should</a:t>
            </a:r>
            <a:r>
              <a:rPr lang="en">
                <a:solidFill>
                  <a:schemeClr val="lt1"/>
                </a:solidFill>
              </a:rPr>
              <a:t> be able to reach any point between 1-2. For eg:- vehicle previously travelling from 4-1-3 will now should travel from 4-3-2-1.</a:t>
            </a:r>
            <a:endParaRPr>
              <a:solidFill>
                <a:schemeClr val="lt1"/>
              </a:solidFill>
            </a:endParaRPr>
          </a:p>
        </p:txBody>
      </p:sp>
      <p:sp>
        <p:nvSpPr>
          <p:cNvPr id="99" name="Google Shape;99;p19"/>
          <p:cNvSpPr txBox="1"/>
          <p:nvPr>
            <p:ph idx="1" type="body"/>
          </p:nvPr>
        </p:nvSpPr>
        <p:spPr>
          <a:xfrm>
            <a:off x="4049013" y="3420375"/>
            <a:ext cx="1389300" cy="350400"/>
          </a:xfrm>
          <a:prstGeom prst="rect">
            <a:avLst/>
          </a:prstGeom>
        </p:spPr>
        <p:txBody>
          <a:bodyPr anchorCtr="0" anchor="t" bIns="91425" lIns="91425" spcFirstLastPara="1" rIns="91425" wrap="square" tIns="91425">
            <a:normAutofit fontScale="62500" lnSpcReduction="20000"/>
          </a:bodyPr>
          <a:lstStyle/>
          <a:p>
            <a:pPr indent="457200" lvl="0" marL="0" rtl="0" algn="l">
              <a:spcBef>
                <a:spcPts val="0"/>
              </a:spcBef>
              <a:spcAft>
                <a:spcPts val="1200"/>
              </a:spcAft>
              <a:buNone/>
            </a:pPr>
            <a:r>
              <a:rPr lang="en">
                <a:solidFill>
                  <a:schemeClr val="lt1"/>
                </a:solidFill>
              </a:rPr>
              <a:t>  Figure 1</a:t>
            </a:r>
            <a:endParaRPr>
              <a:solidFill>
                <a:schemeClr val="lt1"/>
              </a:solidFill>
            </a:endParaRPr>
          </a:p>
        </p:txBody>
      </p:sp>
      <p:sp>
        <p:nvSpPr>
          <p:cNvPr id="100" name="Google Shape;100;p19"/>
          <p:cNvSpPr txBox="1"/>
          <p:nvPr>
            <p:ph idx="1" type="body"/>
          </p:nvPr>
        </p:nvSpPr>
        <p:spPr>
          <a:xfrm>
            <a:off x="6709425" y="3371125"/>
            <a:ext cx="1389300" cy="350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solidFill>
                  <a:schemeClr val="lt1"/>
                </a:solidFill>
              </a:rPr>
              <a:t>           </a:t>
            </a:r>
            <a:r>
              <a:rPr lang="en">
                <a:solidFill>
                  <a:schemeClr val="lt1"/>
                </a:solidFill>
              </a:rPr>
              <a:t>Figure 2</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Challenge-2</a:t>
            </a:r>
            <a:r>
              <a:rPr lang="en">
                <a:solidFill>
                  <a:schemeClr val="lt1"/>
                </a:solidFill>
              </a:rPr>
              <a:t> : Solution </a:t>
            </a:r>
            <a:endParaRPr>
              <a:solidFill>
                <a:schemeClr val="lt1"/>
              </a:solidFill>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a:t>
            </a:r>
            <a:r>
              <a:rPr lang="en">
                <a:solidFill>
                  <a:schemeClr val="lt1"/>
                </a:solidFill>
              </a:rPr>
              <a:t>rute force method is to traverse for all the road and check that can we reach every edge of the road from other path.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This is a bulky </a:t>
            </a:r>
            <a:r>
              <a:rPr lang="en">
                <a:solidFill>
                  <a:schemeClr val="lt1"/>
                </a:solidFill>
              </a:rPr>
              <a:t>process and while converting the whole map to graph will also give some issues as there are some paths in the map which are already one-way.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So we took the largest connected component of the graph and we will select the one-way edge from the this component only.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My code will extract out the largest component of the graph and from that we can apply our previous algorithm to check whether the road should be made one way or not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Dealing with </a:t>
            </a:r>
            <a:r>
              <a:rPr lang="en">
                <a:solidFill>
                  <a:schemeClr val="lt1"/>
                </a:solidFill>
              </a:rPr>
              <a:t>Challenge-3</a:t>
            </a:r>
            <a:endParaRPr>
              <a:solidFill>
                <a:schemeClr val="lt1"/>
              </a:solidFill>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We tried LCQ and we found out that if we make one road as one way that means removing one edge from the LCQ. Now we are no more sure that if we </a:t>
            </a:r>
            <a:r>
              <a:rPr lang="en">
                <a:solidFill>
                  <a:schemeClr val="lt1"/>
                </a:solidFill>
              </a:rPr>
              <a:t>remove another edge, i.e make one more road one-way, it will be still connected.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So the solution for the above issue is that every time we remove the edge from graph,i.e make the road one-way, we will make sure that the number of strongly connected components still remain same in the graph.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