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62" r:id="rId2"/>
    <p:sldId id="263" r:id="rId3"/>
    <p:sldId id="266" r:id="rId4"/>
    <p:sldId id="265" r:id="rId5"/>
    <p:sldId id="267" r:id="rId6"/>
    <p:sldId id="264" r:id="rId7"/>
    <p:sldId id="268" r:id="rId8"/>
    <p:sldId id="270" r:id="rId9"/>
    <p:sldId id="271" r:id="rId10"/>
    <p:sldId id="272" r:id="rId11"/>
    <p:sldId id="26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76"/>
    <p:restoredTop sz="94592"/>
  </p:normalViewPr>
  <p:slideViewPr>
    <p:cSldViewPr snapToGrid="0" snapToObjects="1">
      <p:cViewPr>
        <p:scale>
          <a:sx n="105" d="100"/>
          <a:sy n="105" d="100"/>
        </p:scale>
        <p:origin x="32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28ED42-9742-C646-B534-3D5C544CE4CF}" type="datetimeFigureOut">
              <a:rPr kumimoji="1" lang="zh-CN" altLang="en-US" smtClean="0"/>
              <a:t>2017/4/12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FF4263-19D0-264C-AADC-9CEA42F837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1722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49325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9325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9325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9325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5394E81-F5D1-D64A-8EA1-F5BF4EC9CE7C}" type="slidenum">
              <a:rPr lang="en-US" altLang="zh-CN">
                <a:solidFill>
                  <a:srgbClr val="000000"/>
                </a:solidFill>
                <a:ea typeface="宋体" charset="-122"/>
              </a:rPr>
              <a:pPr/>
              <a:t>1</a:t>
            </a:fld>
            <a:endParaRPr lang="en-US" altLang="zh-CN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zh-CN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062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857215" y="1785926"/>
            <a:ext cx="10382323" cy="2214578"/>
          </a:xfrm>
          <a:prstGeom prst="round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55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6429376"/>
            <a:ext cx="12192000" cy="4286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55">
              <a:solidFill>
                <a:prstClr val="white"/>
              </a:solidFill>
            </a:endParaRPr>
          </a:p>
        </p:txBody>
      </p:sp>
      <p:grpSp>
        <p:nvGrpSpPr>
          <p:cNvPr id="6" name="组合 15"/>
          <p:cNvGrpSpPr>
            <a:grpSpLocks/>
          </p:cNvGrpSpPr>
          <p:nvPr/>
        </p:nvGrpSpPr>
        <p:grpSpPr bwMode="auto">
          <a:xfrm>
            <a:off x="0" y="0"/>
            <a:ext cx="12192000" cy="214313"/>
            <a:chOff x="0" y="0"/>
            <a:chExt cx="9144000" cy="214290"/>
          </a:xfrm>
        </p:grpSpPr>
        <p:sp>
          <p:nvSpPr>
            <p:cNvPr id="7" name="矩形 6"/>
            <p:cNvSpPr/>
            <p:nvPr userDrawn="1"/>
          </p:nvSpPr>
          <p:spPr>
            <a:xfrm>
              <a:off x="0" y="0"/>
              <a:ext cx="3000375" cy="21429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55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6215063" y="0"/>
              <a:ext cx="2928937" cy="2142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55">
                <a:solidFill>
                  <a:prstClr val="white"/>
                </a:solidFill>
              </a:endParaRPr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3000375" y="0"/>
              <a:ext cx="3214688" cy="2142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55">
                <a:solidFill>
                  <a:prstClr val="white"/>
                </a:solidFill>
              </a:endParaRPr>
            </a:p>
          </p:txBody>
        </p:sp>
      </p:grpSp>
      <p:cxnSp>
        <p:nvCxnSpPr>
          <p:cNvPr id="10" name="直接连接符 17"/>
          <p:cNvCxnSpPr/>
          <p:nvPr/>
        </p:nvCxnSpPr>
        <p:spPr>
          <a:xfrm>
            <a:off x="8191501" y="927100"/>
            <a:ext cx="4000500" cy="1588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8"/>
          <p:cNvCxnSpPr/>
          <p:nvPr/>
        </p:nvCxnSpPr>
        <p:spPr>
          <a:xfrm rot="5400000">
            <a:off x="8990277" y="2534974"/>
            <a:ext cx="4500563" cy="211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0763251" y="571501"/>
            <a:ext cx="952500" cy="785813"/>
          </a:xfrm>
          <a:prstGeom prst="rect">
            <a:avLst/>
          </a:prstGeom>
          <a:noFill/>
          <a:ln w="12700"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55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953751" y="714375"/>
            <a:ext cx="558800" cy="490538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55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7213" y="2143125"/>
            <a:ext cx="10363200" cy="1470025"/>
          </a:xfrm>
        </p:spPr>
        <p:txBody>
          <a:bodyPr>
            <a:normAutofit/>
          </a:bodyPr>
          <a:lstStyle>
            <a:lvl1pPr>
              <a:defRPr sz="2789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4714884"/>
            <a:ext cx="8534400" cy="923916"/>
          </a:xfrm>
        </p:spPr>
        <p:txBody>
          <a:bodyPr>
            <a:normAutofit/>
          </a:bodyPr>
          <a:lstStyle>
            <a:lvl1pPr marL="0" indent="0" algn="ctr">
              <a:buNone/>
              <a:defRPr sz="1952" b="0" baseline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3187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37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561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749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936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12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310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498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14" name="日期占位符 2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" name="灯片编号占位符 2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A1090575-2195-8746-A342-5F2DD5C03C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页脚占位符 2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5731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4EFEEE0C-0852-3845-BE3B-A42D47C20E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6227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8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9A3A8231-D15F-EE4B-9A44-CE790BDADF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126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3"/>
            <a:ext cx="10668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1" y="1752601"/>
            <a:ext cx="52324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1251" y="1752600"/>
            <a:ext cx="52324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1251" y="3962400"/>
            <a:ext cx="52324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灯片编号占位符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A91FD869-5BB1-2642-A3D7-D19250AC31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页脚占位符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0406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3"/>
            <a:ext cx="10668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755651" y="1752601"/>
            <a:ext cx="10668000" cy="4267200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4F9BE99C-1A1B-AD47-B263-921D333DCB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页脚占位符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3346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1"/>
          <p:cNvGrpSpPr>
            <a:grpSpLocks/>
          </p:cNvGrpSpPr>
          <p:nvPr/>
        </p:nvGrpSpPr>
        <p:grpSpPr bwMode="auto">
          <a:xfrm>
            <a:off x="0" y="0"/>
            <a:ext cx="12192000" cy="214313"/>
            <a:chOff x="0" y="0"/>
            <a:chExt cx="9144000" cy="214290"/>
          </a:xfrm>
        </p:grpSpPr>
        <p:sp>
          <p:nvSpPr>
            <p:cNvPr id="5" name="矩形 4"/>
            <p:cNvSpPr/>
            <p:nvPr userDrawn="1"/>
          </p:nvSpPr>
          <p:spPr>
            <a:xfrm>
              <a:off x="0" y="0"/>
              <a:ext cx="3000375" cy="21429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55">
                <a:solidFill>
                  <a:prstClr val="white"/>
                </a:solidFill>
              </a:endParaRPr>
            </a:p>
          </p:txBody>
        </p:sp>
        <p:sp>
          <p:nvSpPr>
            <p:cNvPr id="6" name="矩形 5"/>
            <p:cNvSpPr/>
            <p:nvPr userDrawn="1"/>
          </p:nvSpPr>
          <p:spPr>
            <a:xfrm>
              <a:off x="6215063" y="0"/>
              <a:ext cx="2928937" cy="2142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55">
                <a:solidFill>
                  <a:prstClr val="white"/>
                </a:solidFill>
              </a:endParaRPr>
            </a:p>
          </p:txBody>
        </p:sp>
        <p:sp>
          <p:nvSpPr>
            <p:cNvPr id="7" name="矩形 6"/>
            <p:cNvSpPr/>
            <p:nvPr userDrawn="1"/>
          </p:nvSpPr>
          <p:spPr>
            <a:xfrm>
              <a:off x="3000375" y="0"/>
              <a:ext cx="3214688" cy="2142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55">
                <a:solidFill>
                  <a:prstClr val="white"/>
                </a:solidFill>
              </a:endParaRPr>
            </a:p>
          </p:txBody>
        </p:sp>
      </p:grpSp>
      <p:cxnSp>
        <p:nvCxnSpPr>
          <p:cNvPr id="8" name="直接连接符 15"/>
          <p:cNvCxnSpPr/>
          <p:nvPr/>
        </p:nvCxnSpPr>
        <p:spPr>
          <a:xfrm>
            <a:off x="381000" y="1141414"/>
            <a:ext cx="114300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0960" y="357166"/>
            <a:ext cx="11430080" cy="714380"/>
          </a:xfrm>
        </p:spPr>
        <p:txBody>
          <a:bodyPr>
            <a:normAutofit/>
          </a:bodyPr>
          <a:lstStyle>
            <a:lvl1pPr algn="l">
              <a:defRPr sz="2510" b="1" baseline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960" y="1285860"/>
            <a:ext cx="11430080" cy="492922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418"/>
              </a:spcBef>
              <a:spcAft>
                <a:spcPts val="418"/>
              </a:spcAft>
              <a:buClr>
                <a:schemeClr val="tx2">
                  <a:lumMod val="75000"/>
                </a:schemeClr>
              </a:buClr>
              <a:buSzPct val="70000"/>
              <a:buFont typeface="Wingdings" pitchFamily="2" charset="2"/>
              <a:buChar char="p"/>
              <a:defRPr sz="1952" b="1" baseline="0">
                <a:latin typeface="+mn-ea"/>
                <a:ea typeface="+mn-ea"/>
              </a:defRPr>
            </a:lvl1pPr>
            <a:lvl2pPr marL="517934" indent="-199206">
              <a:spcBef>
                <a:spcPts val="418"/>
              </a:spcBef>
              <a:spcAft>
                <a:spcPts val="418"/>
              </a:spcAft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–"/>
              <a:defRPr sz="1673" baseline="0">
                <a:latin typeface="+mn-ea"/>
                <a:ea typeface="+mn-ea"/>
              </a:defRPr>
            </a:lvl2pPr>
            <a:lvl3pPr marL="796820" indent="-159365">
              <a:buClr>
                <a:schemeClr val="tx2">
                  <a:lumMod val="75000"/>
                </a:schemeClr>
              </a:buClr>
              <a:buSzPct val="100000"/>
              <a:buFont typeface="宋体" pitchFamily="2" charset="-122"/>
              <a:buChar char="•"/>
              <a:defRPr sz="1534" baseline="0">
                <a:latin typeface="+mn-ea"/>
                <a:ea typeface="+mn-ea"/>
              </a:defRPr>
            </a:lvl3pPr>
            <a:lvl4pPr marL="1115549" indent="-159365">
              <a:buFont typeface="Arial" pitchFamily="34" charset="0"/>
              <a:buChar char="–"/>
              <a:defRPr sz="1255" baseline="0">
                <a:latin typeface="+mn-ea"/>
                <a:ea typeface="+mn-ea"/>
              </a:defRPr>
            </a:lvl4pPr>
            <a:lvl5pPr marL="1434278" indent="-159365">
              <a:buFont typeface="Arial" pitchFamily="34" charset="0"/>
              <a:buChar char="»"/>
              <a:defRPr sz="1116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9" name="日期占位符 1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灯片编号占位符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F03BD04E-830F-9C4B-8B36-46D3A252BA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6072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429376"/>
            <a:ext cx="12192000" cy="4286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55">
              <a:solidFill>
                <a:prstClr val="white"/>
              </a:solidFill>
            </a:endParaRPr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0" y="0"/>
            <a:ext cx="12192000" cy="214313"/>
            <a:chOff x="0" y="0"/>
            <a:chExt cx="9144000" cy="214290"/>
          </a:xfrm>
        </p:grpSpPr>
        <p:sp>
          <p:nvSpPr>
            <p:cNvPr id="6" name="矩形 5"/>
            <p:cNvSpPr/>
            <p:nvPr userDrawn="1"/>
          </p:nvSpPr>
          <p:spPr>
            <a:xfrm>
              <a:off x="0" y="0"/>
              <a:ext cx="3000375" cy="21429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55">
                <a:solidFill>
                  <a:prstClr val="white"/>
                </a:solidFill>
              </a:endParaRPr>
            </a:p>
          </p:txBody>
        </p:sp>
        <p:sp>
          <p:nvSpPr>
            <p:cNvPr id="7" name="矩形 6"/>
            <p:cNvSpPr/>
            <p:nvPr userDrawn="1"/>
          </p:nvSpPr>
          <p:spPr>
            <a:xfrm>
              <a:off x="6215063" y="0"/>
              <a:ext cx="2928937" cy="2142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55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3000375" y="0"/>
              <a:ext cx="3214688" cy="2142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55">
                <a:solidFill>
                  <a:prstClr val="white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5" y="4406910"/>
            <a:ext cx="10363200" cy="1362075"/>
          </a:xfrm>
        </p:spPr>
        <p:txBody>
          <a:bodyPr anchor="t"/>
          <a:lstStyle>
            <a:lvl1pPr algn="l">
              <a:defRPr lang="zh-CN" altLang="en-US" sz="2789" b="1" kern="1200" baseline="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宋体" pitchFamily="2" charset="-122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5" y="2906713"/>
            <a:ext cx="10363200" cy="1500187"/>
          </a:xfrm>
        </p:spPr>
        <p:txBody>
          <a:bodyPr anchor="b"/>
          <a:lstStyle>
            <a:lvl1pPr marL="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1pPr>
            <a:lvl2pPr marL="318729" indent="0">
              <a:buNone/>
              <a:defRPr sz="1255">
                <a:solidFill>
                  <a:schemeClr val="tx1">
                    <a:tint val="75000"/>
                  </a:schemeClr>
                </a:solidFill>
              </a:defRPr>
            </a:lvl2pPr>
            <a:lvl3pPr marL="637457" indent="0">
              <a:buNone/>
              <a:defRPr sz="1116">
                <a:solidFill>
                  <a:schemeClr val="tx1">
                    <a:tint val="75000"/>
                  </a:schemeClr>
                </a:solidFill>
              </a:defRPr>
            </a:lvl3pPr>
            <a:lvl4pPr marL="956185" indent="0">
              <a:buNone/>
              <a:defRPr sz="976">
                <a:solidFill>
                  <a:schemeClr val="tx1">
                    <a:tint val="75000"/>
                  </a:schemeClr>
                </a:solidFill>
              </a:defRPr>
            </a:lvl4pPr>
            <a:lvl5pPr marL="1274914" indent="0">
              <a:buNone/>
              <a:defRPr sz="976">
                <a:solidFill>
                  <a:schemeClr val="tx1">
                    <a:tint val="75000"/>
                  </a:schemeClr>
                </a:solidFill>
              </a:defRPr>
            </a:lvl5pPr>
            <a:lvl6pPr marL="1593642" indent="0">
              <a:buNone/>
              <a:defRPr sz="976">
                <a:solidFill>
                  <a:schemeClr val="tx1">
                    <a:tint val="75000"/>
                  </a:schemeClr>
                </a:solidFill>
              </a:defRPr>
            </a:lvl6pPr>
            <a:lvl7pPr marL="1912369" indent="0">
              <a:buNone/>
              <a:defRPr sz="976">
                <a:solidFill>
                  <a:schemeClr val="tx1">
                    <a:tint val="75000"/>
                  </a:schemeClr>
                </a:solidFill>
              </a:defRPr>
            </a:lvl7pPr>
            <a:lvl8pPr marL="2231098" indent="0">
              <a:buNone/>
              <a:defRPr sz="976">
                <a:solidFill>
                  <a:schemeClr val="tx1">
                    <a:tint val="75000"/>
                  </a:schemeClr>
                </a:solidFill>
              </a:defRPr>
            </a:lvl8pPr>
            <a:lvl9pPr marL="2549827" indent="0">
              <a:buNone/>
              <a:defRPr sz="9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日期占位符 1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灯片编号占位符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136AABA4-7FD1-5240-96E3-AF0448223E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页脚占位符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6664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21"/>
          <p:cNvGrpSpPr>
            <a:grpSpLocks/>
          </p:cNvGrpSpPr>
          <p:nvPr/>
        </p:nvGrpSpPr>
        <p:grpSpPr bwMode="auto">
          <a:xfrm>
            <a:off x="0" y="0"/>
            <a:ext cx="12192000" cy="214313"/>
            <a:chOff x="0" y="0"/>
            <a:chExt cx="9144000" cy="214290"/>
          </a:xfrm>
        </p:grpSpPr>
        <p:sp>
          <p:nvSpPr>
            <p:cNvPr id="6" name="矩形 5"/>
            <p:cNvSpPr/>
            <p:nvPr userDrawn="1"/>
          </p:nvSpPr>
          <p:spPr>
            <a:xfrm>
              <a:off x="0" y="0"/>
              <a:ext cx="3000375" cy="21429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55">
                <a:solidFill>
                  <a:prstClr val="white"/>
                </a:solidFill>
              </a:endParaRPr>
            </a:p>
          </p:txBody>
        </p:sp>
        <p:sp>
          <p:nvSpPr>
            <p:cNvPr id="7" name="矩形 6"/>
            <p:cNvSpPr/>
            <p:nvPr userDrawn="1"/>
          </p:nvSpPr>
          <p:spPr>
            <a:xfrm>
              <a:off x="6215063" y="0"/>
              <a:ext cx="2928937" cy="2142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55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3000375" y="0"/>
              <a:ext cx="3214688" cy="2142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55">
                <a:solidFill>
                  <a:prstClr val="white"/>
                </a:solidFill>
              </a:endParaRPr>
            </a:p>
          </p:txBody>
        </p:sp>
      </p:grpSp>
      <p:cxnSp>
        <p:nvCxnSpPr>
          <p:cNvPr id="9" name="直接连接符 15"/>
          <p:cNvCxnSpPr/>
          <p:nvPr/>
        </p:nvCxnSpPr>
        <p:spPr>
          <a:xfrm>
            <a:off x="381000" y="1141414"/>
            <a:ext cx="114300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85862"/>
            <a:ext cx="5384800" cy="4840303"/>
          </a:xfrm>
        </p:spPr>
        <p:txBody>
          <a:bodyPr/>
          <a:lstStyle>
            <a:lvl1pPr>
              <a:defRPr sz="1952"/>
            </a:lvl1pPr>
            <a:lvl2pPr>
              <a:defRPr sz="1673"/>
            </a:lvl2pPr>
            <a:lvl3pPr>
              <a:defRPr sz="1395"/>
            </a:lvl3pPr>
            <a:lvl4pPr>
              <a:defRPr sz="1255"/>
            </a:lvl4pPr>
            <a:lvl5pPr>
              <a:defRPr sz="1255"/>
            </a:lvl5pPr>
            <a:lvl6pPr>
              <a:defRPr sz="1255"/>
            </a:lvl6pPr>
            <a:lvl7pPr>
              <a:defRPr sz="1255"/>
            </a:lvl7pPr>
            <a:lvl8pPr>
              <a:defRPr sz="1255"/>
            </a:lvl8pPr>
            <a:lvl9pPr>
              <a:defRPr sz="125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85862"/>
            <a:ext cx="5384800" cy="4840303"/>
          </a:xfrm>
        </p:spPr>
        <p:txBody>
          <a:bodyPr/>
          <a:lstStyle>
            <a:lvl1pPr>
              <a:defRPr sz="1952"/>
            </a:lvl1pPr>
            <a:lvl2pPr>
              <a:defRPr sz="1673"/>
            </a:lvl2pPr>
            <a:lvl3pPr>
              <a:defRPr sz="1395"/>
            </a:lvl3pPr>
            <a:lvl4pPr>
              <a:defRPr sz="1255"/>
            </a:lvl4pPr>
            <a:lvl5pPr>
              <a:defRPr sz="1255"/>
            </a:lvl5pPr>
            <a:lvl6pPr>
              <a:defRPr sz="1255"/>
            </a:lvl6pPr>
            <a:lvl7pPr>
              <a:defRPr sz="1255"/>
            </a:lvl7pPr>
            <a:lvl8pPr>
              <a:defRPr sz="1255"/>
            </a:lvl8pPr>
            <a:lvl9pPr>
              <a:defRPr sz="125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09600" y="357166"/>
            <a:ext cx="10972800" cy="714380"/>
          </a:xfrm>
        </p:spPr>
        <p:txBody>
          <a:bodyPr>
            <a:normAutofit/>
          </a:bodyPr>
          <a:lstStyle>
            <a:lvl1pPr algn="l">
              <a:defRPr sz="2231" b="1" baseline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日期占位符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" name="灯片编号占位符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AD780F93-100F-1D4F-90BD-746C8CFA22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2" name="页脚占位符 1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4554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2"/>
          </a:xfrm>
        </p:spPr>
        <p:txBody>
          <a:bodyPr anchor="b"/>
          <a:lstStyle>
            <a:lvl1pPr marL="0" indent="0">
              <a:buNone/>
              <a:defRPr sz="1673" b="1"/>
            </a:lvl1pPr>
            <a:lvl2pPr marL="318729" indent="0">
              <a:buNone/>
              <a:defRPr sz="1395" b="1"/>
            </a:lvl2pPr>
            <a:lvl3pPr marL="637457" indent="0">
              <a:buNone/>
              <a:defRPr sz="1255" b="1"/>
            </a:lvl3pPr>
            <a:lvl4pPr marL="956185" indent="0">
              <a:buNone/>
              <a:defRPr sz="1116" b="1"/>
            </a:lvl4pPr>
            <a:lvl5pPr marL="1274914" indent="0">
              <a:buNone/>
              <a:defRPr sz="1116" b="1"/>
            </a:lvl5pPr>
            <a:lvl6pPr marL="1593642" indent="0">
              <a:buNone/>
              <a:defRPr sz="1116" b="1"/>
            </a:lvl6pPr>
            <a:lvl7pPr marL="1912369" indent="0">
              <a:buNone/>
              <a:defRPr sz="1116" b="1"/>
            </a:lvl7pPr>
            <a:lvl8pPr marL="2231098" indent="0">
              <a:buNone/>
              <a:defRPr sz="1116" b="1"/>
            </a:lvl8pPr>
            <a:lvl9pPr marL="2549827" indent="0">
              <a:buNone/>
              <a:defRPr sz="1116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673"/>
            </a:lvl1pPr>
            <a:lvl2pPr>
              <a:defRPr sz="1395"/>
            </a:lvl2pPr>
            <a:lvl3pPr>
              <a:defRPr sz="1255"/>
            </a:lvl3pPr>
            <a:lvl4pPr>
              <a:defRPr sz="1116"/>
            </a:lvl4pPr>
            <a:lvl5pPr>
              <a:defRPr sz="1116"/>
            </a:lvl5pPr>
            <a:lvl6pPr>
              <a:defRPr sz="1116"/>
            </a:lvl6pPr>
            <a:lvl7pPr>
              <a:defRPr sz="1116"/>
            </a:lvl7pPr>
            <a:lvl8pPr>
              <a:defRPr sz="1116"/>
            </a:lvl8pPr>
            <a:lvl9pPr>
              <a:defRPr sz="111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4" y="1535114"/>
            <a:ext cx="5389033" cy="639762"/>
          </a:xfrm>
        </p:spPr>
        <p:txBody>
          <a:bodyPr anchor="b"/>
          <a:lstStyle>
            <a:lvl1pPr marL="0" indent="0">
              <a:buNone/>
              <a:defRPr sz="1673" b="1"/>
            </a:lvl1pPr>
            <a:lvl2pPr marL="318729" indent="0">
              <a:buNone/>
              <a:defRPr sz="1395" b="1"/>
            </a:lvl2pPr>
            <a:lvl3pPr marL="637457" indent="0">
              <a:buNone/>
              <a:defRPr sz="1255" b="1"/>
            </a:lvl3pPr>
            <a:lvl4pPr marL="956185" indent="0">
              <a:buNone/>
              <a:defRPr sz="1116" b="1"/>
            </a:lvl4pPr>
            <a:lvl5pPr marL="1274914" indent="0">
              <a:buNone/>
              <a:defRPr sz="1116" b="1"/>
            </a:lvl5pPr>
            <a:lvl6pPr marL="1593642" indent="0">
              <a:buNone/>
              <a:defRPr sz="1116" b="1"/>
            </a:lvl6pPr>
            <a:lvl7pPr marL="1912369" indent="0">
              <a:buNone/>
              <a:defRPr sz="1116" b="1"/>
            </a:lvl7pPr>
            <a:lvl8pPr marL="2231098" indent="0">
              <a:buNone/>
              <a:defRPr sz="1116" b="1"/>
            </a:lvl8pPr>
            <a:lvl9pPr marL="2549827" indent="0">
              <a:buNone/>
              <a:defRPr sz="1116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4" y="2174875"/>
            <a:ext cx="5389033" cy="3951288"/>
          </a:xfrm>
        </p:spPr>
        <p:txBody>
          <a:bodyPr/>
          <a:lstStyle>
            <a:lvl1pPr>
              <a:defRPr sz="1673"/>
            </a:lvl1pPr>
            <a:lvl2pPr>
              <a:defRPr sz="1395"/>
            </a:lvl2pPr>
            <a:lvl3pPr>
              <a:defRPr sz="1255"/>
            </a:lvl3pPr>
            <a:lvl4pPr>
              <a:defRPr sz="1116"/>
            </a:lvl4pPr>
            <a:lvl5pPr>
              <a:defRPr sz="1116"/>
            </a:lvl5pPr>
            <a:lvl6pPr>
              <a:defRPr sz="1116"/>
            </a:lvl6pPr>
            <a:lvl7pPr>
              <a:defRPr sz="1116"/>
            </a:lvl7pPr>
            <a:lvl8pPr>
              <a:defRPr sz="1116"/>
            </a:lvl8pPr>
            <a:lvl9pPr>
              <a:defRPr sz="111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89BFA4E5-DD45-4444-B54A-84CF91A1C4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页脚占位符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508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A39C262F-8FCB-E141-A420-CB3270AD00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1573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2848AA0B-EB63-2041-9FDD-3CB8C49C77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5359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5" y="273050"/>
            <a:ext cx="4011084" cy="1162050"/>
          </a:xfrm>
        </p:spPr>
        <p:txBody>
          <a:bodyPr anchor="b"/>
          <a:lstStyle>
            <a:lvl1pPr algn="l">
              <a:defRPr sz="1395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60"/>
            <a:ext cx="6815667" cy="5853113"/>
          </a:xfrm>
        </p:spPr>
        <p:txBody>
          <a:bodyPr/>
          <a:lstStyle>
            <a:lvl1pPr>
              <a:defRPr sz="2231"/>
            </a:lvl1pPr>
            <a:lvl2pPr>
              <a:defRPr sz="1952"/>
            </a:lvl2pPr>
            <a:lvl3pPr>
              <a:defRPr sz="1673"/>
            </a:lvl3pPr>
            <a:lvl4pPr>
              <a:defRPr sz="1395"/>
            </a:lvl4pPr>
            <a:lvl5pPr>
              <a:defRPr sz="1395"/>
            </a:lvl5pPr>
            <a:lvl6pPr>
              <a:defRPr sz="1395"/>
            </a:lvl6pPr>
            <a:lvl7pPr>
              <a:defRPr sz="1395"/>
            </a:lvl7pPr>
            <a:lvl8pPr>
              <a:defRPr sz="1395"/>
            </a:lvl8pPr>
            <a:lvl9pPr>
              <a:defRPr sz="139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5" y="1435104"/>
            <a:ext cx="4011084" cy="4691063"/>
          </a:xfrm>
        </p:spPr>
        <p:txBody>
          <a:bodyPr/>
          <a:lstStyle>
            <a:lvl1pPr marL="0" indent="0">
              <a:buNone/>
              <a:defRPr sz="976"/>
            </a:lvl1pPr>
            <a:lvl2pPr marL="318729" indent="0">
              <a:buNone/>
              <a:defRPr sz="837"/>
            </a:lvl2pPr>
            <a:lvl3pPr marL="637457" indent="0">
              <a:buNone/>
              <a:defRPr sz="697"/>
            </a:lvl3pPr>
            <a:lvl4pPr marL="956185" indent="0">
              <a:buNone/>
              <a:defRPr sz="628"/>
            </a:lvl4pPr>
            <a:lvl5pPr marL="1274914" indent="0">
              <a:buNone/>
              <a:defRPr sz="628"/>
            </a:lvl5pPr>
            <a:lvl6pPr marL="1593642" indent="0">
              <a:buNone/>
              <a:defRPr sz="628"/>
            </a:lvl6pPr>
            <a:lvl7pPr marL="1912369" indent="0">
              <a:buNone/>
              <a:defRPr sz="628"/>
            </a:lvl7pPr>
            <a:lvl8pPr marL="2231098" indent="0">
              <a:buNone/>
              <a:defRPr sz="628"/>
            </a:lvl8pPr>
            <a:lvl9pPr marL="2549827" indent="0">
              <a:buNone/>
              <a:defRPr sz="62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DD0167C2-8D5D-8C49-B234-2441A87125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页脚占位符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5010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395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6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2231"/>
            </a:lvl1pPr>
            <a:lvl2pPr marL="318729" indent="0">
              <a:buNone/>
              <a:defRPr sz="1952"/>
            </a:lvl2pPr>
            <a:lvl3pPr marL="637457" indent="0">
              <a:buNone/>
              <a:defRPr sz="1673"/>
            </a:lvl3pPr>
            <a:lvl4pPr marL="956185" indent="0">
              <a:buNone/>
              <a:defRPr sz="1395"/>
            </a:lvl4pPr>
            <a:lvl5pPr marL="1274914" indent="0">
              <a:buNone/>
              <a:defRPr sz="1395"/>
            </a:lvl5pPr>
            <a:lvl6pPr marL="1593642" indent="0">
              <a:buNone/>
              <a:defRPr sz="1395"/>
            </a:lvl6pPr>
            <a:lvl7pPr marL="1912369" indent="0">
              <a:buNone/>
              <a:defRPr sz="1395"/>
            </a:lvl7pPr>
            <a:lvl8pPr marL="2231098" indent="0">
              <a:buNone/>
              <a:defRPr sz="1395"/>
            </a:lvl8pPr>
            <a:lvl9pPr marL="2549827" indent="0">
              <a:buNone/>
              <a:defRPr sz="1395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976"/>
            </a:lvl1pPr>
            <a:lvl2pPr marL="318729" indent="0">
              <a:buNone/>
              <a:defRPr sz="837"/>
            </a:lvl2pPr>
            <a:lvl3pPr marL="637457" indent="0">
              <a:buNone/>
              <a:defRPr sz="697"/>
            </a:lvl3pPr>
            <a:lvl4pPr marL="956185" indent="0">
              <a:buNone/>
              <a:defRPr sz="628"/>
            </a:lvl4pPr>
            <a:lvl5pPr marL="1274914" indent="0">
              <a:buNone/>
              <a:defRPr sz="628"/>
            </a:lvl5pPr>
            <a:lvl6pPr marL="1593642" indent="0">
              <a:buNone/>
              <a:defRPr sz="628"/>
            </a:lvl6pPr>
            <a:lvl7pPr marL="1912369" indent="0">
              <a:buNone/>
              <a:defRPr sz="628"/>
            </a:lvl7pPr>
            <a:lvl8pPr marL="2231098" indent="0">
              <a:buNone/>
              <a:defRPr sz="628"/>
            </a:lvl8pPr>
            <a:lvl9pPr marL="2549827" indent="0">
              <a:buNone/>
              <a:defRPr sz="62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灯片编号占位符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DB881A30-C4E6-E24C-AB31-6C4F3EB0D6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页脚占位符 1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5161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6429376"/>
            <a:ext cx="12192000" cy="4286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55">
              <a:solidFill>
                <a:prstClr val="white"/>
              </a:solidFill>
            </a:endParaRPr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1" y="6426201"/>
            <a:ext cx="1775884" cy="3603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37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57500" y="6426201"/>
            <a:ext cx="6477000" cy="3603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76">
                <a:solidFill>
                  <a:srgbClr val="4F81BD">
                    <a:lumMod val="75000"/>
                  </a:srgb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810751" y="6426201"/>
            <a:ext cx="1775883" cy="3603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837">
                <a:solidFill>
                  <a:srgbClr val="4F81BD">
                    <a:lumMod val="75000"/>
                  </a:srgb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2476316-85A4-0543-979B-6F946AD596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32" name="组合 15"/>
          <p:cNvGrpSpPr>
            <a:grpSpLocks/>
          </p:cNvGrpSpPr>
          <p:nvPr/>
        </p:nvGrpSpPr>
        <p:grpSpPr bwMode="auto">
          <a:xfrm>
            <a:off x="0" y="0"/>
            <a:ext cx="12192000" cy="214313"/>
            <a:chOff x="0" y="0"/>
            <a:chExt cx="9144000" cy="214290"/>
          </a:xfrm>
        </p:grpSpPr>
        <p:sp>
          <p:nvSpPr>
            <p:cNvPr id="8" name="矩形 7"/>
            <p:cNvSpPr/>
            <p:nvPr userDrawn="1"/>
          </p:nvSpPr>
          <p:spPr>
            <a:xfrm>
              <a:off x="0" y="0"/>
              <a:ext cx="3000375" cy="21429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55">
                <a:solidFill>
                  <a:prstClr val="white"/>
                </a:solidFill>
              </a:endParaRPr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6215063" y="0"/>
              <a:ext cx="2928937" cy="2142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55">
                <a:solidFill>
                  <a:prstClr val="white"/>
                </a:solidFill>
              </a:endParaRPr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3000375" y="0"/>
              <a:ext cx="3214688" cy="2142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55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3553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500" b="1" kern="1200">
          <a:solidFill>
            <a:srgbClr val="37609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376092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376092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376092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376092"/>
          </a:solidFill>
          <a:latin typeface="Calibri" pitchFamily="34" charset="0"/>
          <a:ea typeface="宋体" charset="-122"/>
        </a:defRPr>
      </a:lvl5pPr>
      <a:lvl6pPr marL="318729" algn="ctr" rtl="0" eaLnBrk="1" fontAlgn="base" hangingPunct="1">
        <a:spcBef>
          <a:spcPct val="0"/>
        </a:spcBef>
        <a:spcAft>
          <a:spcPct val="0"/>
        </a:spcAft>
        <a:defRPr sz="3068">
          <a:solidFill>
            <a:schemeClr val="tx1"/>
          </a:solidFill>
          <a:latin typeface="Calibri" pitchFamily="34" charset="0"/>
          <a:ea typeface="宋体" charset="-122"/>
        </a:defRPr>
      </a:lvl6pPr>
      <a:lvl7pPr marL="637457" algn="ctr" rtl="0" eaLnBrk="1" fontAlgn="base" hangingPunct="1">
        <a:spcBef>
          <a:spcPct val="0"/>
        </a:spcBef>
        <a:spcAft>
          <a:spcPct val="0"/>
        </a:spcAft>
        <a:defRPr sz="3068">
          <a:solidFill>
            <a:schemeClr val="tx1"/>
          </a:solidFill>
          <a:latin typeface="Calibri" pitchFamily="34" charset="0"/>
          <a:ea typeface="宋体" charset="-122"/>
        </a:defRPr>
      </a:lvl7pPr>
      <a:lvl8pPr marL="956185" algn="ctr" rtl="0" eaLnBrk="1" fontAlgn="base" hangingPunct="1">
        <a:spcBef>
          <a:spcPct val="0"/>
        </a:spcBef>
        <a:spcAft>
          <a:spcPct val="0"/>
        </a:spcAft>
        <a:defRPr sz="3068">
          <a:solidFill>
            <a:schemeClr val="tx1"/>
          </a:solidFill>
          <a:latin typeface="Calibri" pitchFamily="34" charset="0"/>
          <a:ea typeface="宋体" charset="-122"/>
        </a:defRPr>
      </a:lvl8pPr>
      <a:lvl9pPr marL="1274914" algn="ctr" rtl="0" eaLnBrk="1" fontAlgn="base" hangingPunct="1">
        <a:spcBef>
          <a:spcPct val="0"/>
        </a:spcBef>
        <a:spcAft>
          <a:spcPct val="0"/>
        </a:spcAft>
        <a:defRPr sz="3068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238125" indent="-238125" algn="l" rtl="0" eaLnBrk="0" fontAlgn="base" hangingPunct="0">
        <a:spcBef>
          <a:spcPct val="20000"/>
        </a:spcBef>
        <a:spcAft>
          <a:spcPct val="0"/>
        </a:spcAft>
        <a:buClr>
          <a:srgbClr val="17375E"/>
        </a:buClr>
        <a:buSzPct val="70000"/>
        <a:buFont typeface="Wingdings" charset="2"/>
        <a:buChar char="p"/>
        <a:defRPr sz="19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517525" indent="-198438" algn="l" rtl="0" eaLnBrk="0" fontAlgn="base" hangingPunct="0">
        <a:spcBef>
          <a:spcPct val="20000"/>
        </a:spcBef>
        <a:spcAft>
          <a:spcPct val="0"/>
        </a:spcAft>
        <a:buClr>
          <a:srgbClr val="376092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95338" indent="-158750" algn="l" rtl="0" eaLnBrk="0" fontAlgn="base" hangingPunct="0">
        <a:spcBef>
          <a:spcPct val="20000"/>
        </a:spcBef>
        <a:spcAft>
          <a:spcPct val="0"/>
        </a:spcAft>
        <a:buClr>
          <a:srgbClr val="17375E"/>
        </a:buClr>
        <a:buFont typeface="Calibri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indent="-158750" algn="l" rtl="0" eaLnBrk="0" fontAlgn="base" hangingPunct="0">
        <a:spcBef>
          <a:spcPct val="20000"/>
        </a:spcBef>
        <a:spcAft>
          <a:spcPct val="0"/>
        </a:spcAft>
        <a:buClr>
          <a:srgbClr val="17375E"/>
        </a:buClr>
        <a:buFont typeface="Arial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33513" indent="-158750" algn="l" rtl="0" eaLnBrk="0" fontAlgn="base" hangingPunct="0">
        <a:spcBef>
          <a:spcPct val="20000"/>
        </a:spcBef>
        <a:spcAft>
          <a:spcPct val="0"/>
        </a:spcAft>
        <a:buClr>
          <a:srgbClr val="17375E"/>
        </a:buClr>
        <a:buFont typeface="Arial" charset="0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753006" indent="-159365" algn="l" defTabSz="637457" rtl="0" eaLnBrk="1" latinLnBrk="0" hangingPunct="1">
        <a:spcBef>
          <a:spcPct val="20000"/>
        </a:spcBef>
        <a:buFont typeface="Arial" pitchFamily="34" charset="0"/>
        <a:buChar char="•"/>
        <a:defRPr sz="1395" kern="1200">
          <a:solidFill>
            <a:schemeClr val="tx1"/>
          </a:solidFill>
          <a:latin typeface="+mn-lt"/>
          <a:ea typeface="+mn-ea"/>
          <a:cs typeface="+mn-cs"/>
        </a:defRPr>
      </a:lvl6pPr>
      <a:lvl7pPr marL="2071734" indent="-159365" algn="l" defTabSz="637457" rtl="0" eaLnBrk="1" latinLnBrk="0" hangingPunct="1">
        <a:spcBef>
          <a:spcPct val="20000"/>
        </a:spcBef>
        <a:buFont typeface="Arial" pitchFamily="34" charset="0"/>
        <a:buChar char="•"/>
        <a:defRPr sz="1395" kern="1200">
          <a:solidFill>
            <a:schemeClr val="tx1"/>
          </a:solidFill>
          <a:latin typeface="+mn-lt"/>
          <a:ea typeface="+mn-ea"/>
          <a:cs typeface="+mn-cs"/>
        </a:defRPr>
      </a:lvl7pPr>
      <a:lvl8pPr marL="2390462" indent="-159365" algn="l" defTabSz="637457" rtl="0" eaLnBrk="1" latinLnBrk="0" hangingPunct="1">
        <a:spcBef>
          <a:spcPct val="20000"/>
        </a:spcBef>
        <a:buFont typeface="Arial" pitchFamily="34" charset="0"/>
        <a:buChar char="•"/>
        <a:defRPr sz="1395" kern="1200">
          <a:solidFill>
            <a:schemeClr val="tx1"/>
          </a:solidFill>
          <a:latin typeface="+mn-lt"/>
          <a:ea typeface="+mn-ea"/>
          <a:cs typeface="+mn-cs"/>
        </a:defRPr>
      </a:lvl8pPr>
      <a:lvl9pPr marL="2709191" indent="-159365" algn="l" defTabSz="637457" rtl="0" eaLnBrk="1" latinLnBrk="0" hangingPunct="1">
        <a:spcBef>
          <a:spcPct val="20000"/>
        </a:spcBef>
        <a:buFont typeface="Arial" pitchFamily="34" charset="0"/>
        <a:buChar char="•"/>
        <a:defRPr sz="13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37457" rtl="0" eaLnBrk="1" latinLnBrk="0" hangingPunct="1">
        <a:defRPr sz="1255" kern="1200">
          <a:solidFill>
            <a:schemeClr val="tx1"/>
          </a:solidFill>
          <a:latin typeface="+mn-lt"/>
          <a:ea typeface="+mn-ea"/>
          <a:cs typeface="+mn-cs"/>
        </a:defRPr>
      </a:lvl1pPr>
      <a:lvl2pPr marL="318729" algn="l" defTabSz="637457" rtl="0" eaLnBrk="1" latinLnBrk="0" hangingPunct="1">
        <a:defRPr sz="1255" kern="1200">
          <a:solidFill>
            <a:schemeClr val="tx1"/>
          </a:solidFill>
          <a:latin typeface="+mn-lt"/>
          <a:ea typeface="+mn-ea"/>
          <a:cs typeface="+mn-cs"/>
        </a:defRPr>
      </a:lvl2pPr>
      <a:lvl3pPr marL="637457" algn="l" defTabSz="637457" rtl="0" eaLnBrk="1" latinLnBrk="0" hangingPunct="1">
        <a:defRPr sz="1255" kern="1200">
          <a:solidFill>
            <a:schemeClr val="tx1"/>
          </a:solidFill>
          <a:latin typeface="+mn-lt"/>
          <a:ea typeface="+mn-ea"/>
          <a:cs typeface="+mn-cs"/>
        </a:defRPr>
      </a:lvl3pPr>
      <a:lvl4pPr marL="956185" algn="l" defTabSz="637457" rtl="0" eaLnBrk="1" latinLnBrk="0" hangingPunct="1">
        <a:defRPr sz="1255" kern="1200">
          <a:solidFill>
            <a:schemeClr val="tx1"/>
          </a:solidFill>
          <a:latin typeface="+mn-lt"/>
          <a:ea typeface="+mn-ea"/>
          <a:cs typeface="+mn-cs"/>
        </a:defRPr>
      </a:lvl4pPr>
      <a:lvl5pPr marL="1274914" algn="l" defTabSz="637457" rtl="0" eaLnBrk="1" latinLnBrk="0" hangingPunct="1">
        <a:defRPr sz="1255" kern="1200">
          <a:solidFill>
            <a:schemeClr val="tx1"/>
          </a:solidFill>
          <a:latin typeface="+mn-lt"/>
          <a:ea typeface="+mn-ea"/>
          <a:cs typeface="+mn-cs"/>
        </a:defRPr>
      </a:lvl5pPr>
      <a:lvl6pPr marL="1593642" algn="l" defTabSz="637457" rtl="0" eaLnBrk="1" latinLnBrk="0" hangingPunct="1">
        <a:defRPr sz="1255" kern="1200">
          <a:solidFill>
            <a:schemeClr val="tx1"/>
          </a:solidFill>
          <a:latin typeface="+mn-lt"/>
          <a:ea typeface="+mn-ea"/>
          <a:cs typeface="+mn-cs"/>
        </a:defRPr>
      </a:lvl6pPr>
      <a:lvl7pPr marL="1912369" algn="l" defTabSz="637457" rtl="0" eaLnBrk="1" latinLnBrk="0" hangingPunct="1">
        <a:defRPr sz="1255" kern="1200">
          <a:solidFill>
            <a:schemeClr val="tx1"/>
          </a:solidFill>
          <a:latin typeface="+mn-lt"/>
          <a:ea typeface="+mn-ea"/>
          <a:cs typeface="+mn-cs"/>
        </a:defRPr>
      </a:lvl7pPr>
      <a:lvl8pPr marL="2231098" algn="l" defTabSz="637457" rtl="0" eaLnBrk="1" latinLnBrk="0" hangingPunct="1">
        <a:defRPr sz="1255" kern="1200">
          <a:solidFill>
            <a:schemeClr val="tx1"/>
          </a:solidFill>
          <a:latin typeface="+mn-lt"/>
          <a:ea typeface="+mn-ea"/>
          <a:cs typeface="+mn-cs"/>
        </a:defRPr>
      </a:lvl8pPr>
      <a:lvl9pPr marL="2549827" algn="l" defTabSz="637457" rtl="0" eaLnBrk="1" latinLnBrk="0" hangingPunct="1">
        <a:defRPr sz="12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4" Type="http://schemas.openxmlformats.org/officeDocument/2006/relationships/image" Target="../media/image7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iff"/><Relationship Id="rId3" Type="http://schemas.openxmlformats.org/officeDocument/2006/relationships/image" Target="../media/image9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4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66938" y="2143126"/>
            <a:ext cx="7772400" cy="1470025"/>
          </a:xfrm>
        </p:spPr>
        <p:txBody>
          <a:bodyPr/>
          <a:lstStyle/>
          <a:p>
            <a:pPr eaLnBrk="1" hangingPunct="1"/>
            <a:r>
              <a:rPr kumimoji="1" lang="zh-CN" altLang="en-US" sz="4400" dirty="0" smtClean="0"/>
              <a:t>实验分析及疾病自动编码研究</a:t>
            </a:r>
            <a:endParaRPr lang="en-US" altLang="zh-CN" sz="42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76438" y="4073106"/>
            <a:ext cx="8153400" cy="1828800"/>
          </a:xfrm>
        </p:spPr>
        <p:txBody>
          <a:bodyPr/>
          <a:lstStyle/>
          <a:p>
            <a:pPr eaLnBrk="1" hangingPunct="1"/>
            <a:endParaRPr lang="en-US" altLang="zh-CN" sz="2400" b="1" dirty="0">
              <a:solidFill>
                <a:srgbClr val="403152"/>
              </a:solidFill>
              <a:latin typeface="宋体" charset="-122"/>
              <a:ea typeface="宋体" charset="-122"/>
            </a:endParaRPr>
          </a:p>
          <a:p>
            <a:pPr eaLnBrk="1" hangingPunct="1"/>
            <a:r>
              <a:rPr lang="zh-CN" altLang="en-US" sz="2400" b="1" dirty="0">
                <a:solidFill>
                  <a:srgbClr val="403152"/>
                </a:solidFill>
                <a:latin typeface="宋体" charset="-122"/>
                <a:ea typeface="宋体" charset="-122"/>
              </a:rPr>
              <a:t>罗仪</a:t>
            </a:r>
          </a:p>
          <a:p>
            <a:pPr eaLnBrk="1" hangingPunct="1"/>
            <a:r>
              <a:rPr lang="en-US" altLang="zh-CN" sz="2400" b="1" dirty="0" smtClean="0">
                <a:solidFill>
                  <a:srgbClr val="403152"/>
                </a:solidFill>
                <a:latin typeface="宋体" charset="-122"/>
                <a:ea typeface="宋体" charset="-122"/>
              </a:rPr>
              <a:t>2017.3.24</a:t>
            </a:r>
            <a:endParaRPr lang="en-US" altLang="zh-CN" sz="2400" b="1" dirty="0">
              <a:solidFill>
                <a:srgbClr val="403152"/>
              </a:solidFill>
              <a:latin typeface="宋体" charset="-122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7717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实验结果</a:t>
            </a:r>
            <a:endParaRPr kumimoji="1"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5904" y="1312579"/>
            <a:ext cx="4110170" cy="309435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12580"/>
            <a:ext cx="4255904" cy="309435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-121920" y="4465374"/>
            <a:ext cx="4724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Performance with semantic </a:t>
            </a:r>
            <a:r>
              <a:rPr lang="en-US" altLang="zh-CN"/>
              <a:t>similarity </a:t>
            </a:r>
            <a:r>
              <a:rPr lang="en-US" altLang="zh-CN" smtClean="0"/>
              <a:t>estimation</a:t>
            </a:r>
          </a:p>
          <a:p>
            <a:r>
              <a:rPr lang="en-US" altLang="zh-CN" dirty="0" smtClean="0"/>
              <a:t> </a:t>
            </a:r>
            <a:r>
              <a:rPr lang="en-US" altLang="zh-CN" dirty="0"/>
              <a:t>through </a:t>
            </a:r>
            <a:r>
              <a:rPr lang="en-US" altLang="zh-CN" dirty="0" err="1"/>
              <a:t>HowNet</a:t>
            </a:r>
            <a:r>
              <a:rPr lang="en-US" altLang="zh-CN" dirty="0"/>
              <a:t>-based method 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400551" y="4650040"/>
            <a:ext cx="36095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Performance with semantic similarity estimation </a:t>
            </a:r>
            <a:endParaRPr lang="en-US" altLang="zh-CN" dirty="0" smtClean="0"/>
          </a:p>
          <a:p>
            <a:r>
              <a:rPr lang="en-US" altLang="zh-CN" dirty="0" smtClean="0"/>
              <a:t>through </a:t>
            </a:r>
            <a:r>
              <a:rPr lang="en-US" altLang="zh-CN" dirty="0"/>
              <a:t>word-based vector method </a:t>
            </a:r>
          </a:p>
          <a:p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6074" y="1384507"/>
            <a:ext cx="4011268" cy="302243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823580" y="478853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>
                <a:latin typeface="SbjrsqAdvTTb5929f4c" charset="0"/>
              </a:rPr>
              <a:t>Performance with semantic similarity estimation </a:t>
            </a:r>
            <a:endParaRPr lang="en-US" altLang="zh-CN" smtClean="0">
              <a:latin typeface="SbjrsqAdvTTb5929f4c" charset="0"/>
            </a:endParaRPr>
          </a:p>
          <a:p>
            <a:r>
              <a:rPr lang="en-US" altLang="zh-CN" dirty="0" smtClean="0">
                <a:latin typeface="SbjrsqAdvTTb5929f4c" charset="0"/>
              </a:rPr>
              <a:t>through </a:t>
            </a:r>
            <a:r>
              <a:rPr lang="en-US" altLang="zh-CN" dirty="0">
                <a:latin typeface="SbjrsqAdvTTb5929f4c" charset="0"/>
              </a:rPr>
              <a:t>char-based vector method </a:t>
            </a:r>
            <a:endParaRPr lang="en-US" altLang="zh-CN" dirty="0">
              <a:effectLst/>
              <a:latin typeface="XcsxqlAdvTTaf7f9f4f.B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94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Automating the Assignment of Diagnosis Codes to Patient Encounters Using Example-based and Machine Learning Techniques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960" y="1176132"/>
            <a:ext cx="11430080" cy="4929222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Example-based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Classification</a:t>
            </a:r>
          </a:p>
          <a:p>
            <a:pPr lvl="1"/>
            <a:r>
              <a:rPr kumimoji="1" lang="zh-CN" altLang="en-US" dirty="0" smtClean="0"/>
              <a:t>使用已经被标记好的历史诊断（假设诊断是重复的）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Frequency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Filtering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MIN_EVENT_FREQ</a:t>
            </a:r>
            <a:r>
              <a:rPr kumimoji="1" lang="zh-CN" altLang="en-US" dirty="0" smtClean="0"/>
              <a:t>最小事件发生频数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和 </a:t>
            </a:r>
            <a:r>
              <a:rPr kumimoji="1" lang="en-US" altLang="zh-CN" dirty="0" smtClean="0"/>
              <a:t>MAX_NUM_CAT</a:t>
            </a:r>
            <a:r>
              <a:rPr kumimoji="1" lang="zh-CN" altLang="en-US" dirty="0" smtClean="0"/>
              <a:t>最大并列疾病数</a:t>
            </a:r>
            <a:endParaRPr kumimoji="1" lang="en-US" altLang="zh-CN" dirty="0" smtClean="0"/>
          </a:p>
          <a:p>
            <a:r>
              <a:rPr kumimoji="1" lang="en-US" altLang="zh-CN" dirty="0" smtClean="0"/>
              <a:t>Machine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Learning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Classification</a:t>
            </a:r>
          </a:p>
          <a:p>
            <a:pPr lvl="1"/>
            <a:r>
              <a:rPr kumimoji="1" lang="zh-CN" altLang="en-US" dirty="0" smtClean="0"/>
              <a:t>词袋模型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分词，去停用词</a:t>
            </a:r>
            <a:r>
              <a:rPr kumimoji="1" lang="en-US" altLang="zh-CN" dirty="0" smtClean="0"/>
              <a:t>)</a:t>
            </a:r>
          </a:p>
          <a:p>
            <a:pPr lvl="1"/>
            <a:r>
              <a:rPr kumimoji="1" lang="en-US" altLang="zh-CN" dirty="0" smtClean="0"/>
              <a:t>Naïve Bayes</a:t>
            </a:r>
          </a:p>
          <a:p>
            <a:pPr lvl="1"/>
            <a:r>
              <a:rPr lang="en-US" altLang="zh-CN" i="1" dirty="0"/>
              <a:t>Phrase </a:t>
            </a:r>
            <a:r>
              <a:rPr lang="en-US" altLang="zh-CN" i="1" dirty="0" err="1"/>
              <a:t>Chunker</a:t>
            </a:r>
            <a:r>
              <a:rPr lang="en-US" altLang="zh-CN" i="1" dirty="0"/>
              <a:t> </a:t>
            </a:r>
            <a:r>
              <a:rPr lang="en-US" altLang="zh-CN" i="1" dirty="0" smtClean="0"/>
              <a:t>Component</a:t>
            </a:r>
            <a:endParaRPr kumimoji="1" lang="en-US" altLang="zh-CN" dirty="0" smtClean="0"/>
          </a:p>
          <a:p>
            <a:pPr lvl="0">
              <a:buClr>
                <a:srgbClr val="1F497D">
                  <a:lumMod val="75000"/>
                </a:srgbClr>
              </a:buClr>
            </a:pPr>
            <a:r>
              <a:rPr kumimoji="1" lang="en-US" altLang="zh-CN" dirty="0" smtClean="0">
                <a:solidFill>
                  <a:prstClr val="black"/>
                </a:solidFill>
              </a:rPr>
              <a:t>Train</a:t>
            </a:r>
            <a:r>
              <a:rPr kumimoji="1" lang="zh-CN" altLang="en-US" dirty="0" smtClean="0">
                <a:solidFill>
                  <a:prstClr val="black"/>
                </a:solidFill>
              </a:rPr>
              <a:t> </a:t>
            </a:r>
            <a:r>
              <a:rPr kumimoji="1" lang="en-US" altLang="zh-CN" dirty="0" smtClean="0">
                <a:solidFill>
                  <a:prstClr val="black"/>
                </a:solidFill>
              </a:rPr>
              <a:t>and</a:t>
            </a:r>
            <a:r>
              <a:rPr kumimoji="1" lang="zh-CN" altLang="en-US" dirty="0" smtClean="0">
                <a:solidFill>
                  <a:prstClr val="black"/>
                </a:solidFill>
              </a:rPr>
              <a:t> </a:t>
            </a:r>
            <a:r>
              <a:rPr kumimoji="1" lang="en-US" altLang="zh-CN" dirty="0" smtClean="0">
                <a:solidFill>
                  <a:prstClr val="black"/>
                </a:solidFill>
              </a:rPr>
              <a:t>test</a:t>
            </a:r>
            <a:r>
              <a:rPr kumimoji="1" lang="zh-CN" altLang="en-US" dirty="0" smtClean="0">
                <a:solidFill>
                  <a:prstClr val="black"/>
                </a:solidFill>
              </a:rPr>
              <a:t> </a:t>
            </a:r>
            <a:r>
              <a:rPr kumimoji="1" lang="en-US" altLang="zh-CN" dirty="0" smtClean="0">
                <a:solidFill>
                  <a:prstClr val="black"/>
                </a:solidFill>
              </a:rPr>
              <a:t>data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lvl="1"/>
            <a:r>
              <a:rPr kumimoji="1" lang="en-US" altLang="zh-CN" dirty="0" err="1" smtClean="0"/>
              <a:t>TypeA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用</a:t>
            </a:r>
            <a:r>
              <a:rPr kumimoji="1" lang="en-US" altLang="zh-CN" dirty="0" smtClean="0"/>
              <a:t>MIN_EVENT_FREQ</a:t>
            </a:r>
            <a:r>
              <a:rPr kumimoji="1" lang="zh-CN" altLang="en-US" dirty="0" smtClean="0"/>
              <a:t>过滤后可以从原来的诊断中确定，</a:t>
            </a:r>
            <a:r>
              <a:rPr kumimoji="1" lang="en-US" altLang="zh-CN" dirty="0" smtClean="0"/>
              <a:t>confidence</a:t>
            </a:r>
            <a:r>
              <a:rPr kumimoji="1" lang="zh-CN" altLang="en-US" dirty="0" smtClean="0"/>
              <a:t>高</a:t>
            </a:r>
            <a:r>
              <a:rPr kumimoji="1" lang="en-US" altLang="zh-CN" dirty="0" smtClean="0"/>
              <a:t>)</a:t>
            </a:r>
          </a:p>
          <a:p>
            <a:pPr lvl="1"/>
            <a:r>
              <a:rPr kumimoji="1" lang="en-US" altLang="zh-CN" dirty="0" err="1" smtClean="0"/>
              <a:t>TypeB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&lt;MIN_EBENT_FREQ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TypeC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只能用</a:t>
            </a:r>
            <a:r>
              <a:rPr kumimoji="1" lang="en-US" altLang="zh-CN" dirty="0" smtClean="0"/>
              <a:t>Machine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Learning)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380" y="3772916"/>
            <a:ext cx="2362200" cy="482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0" y="5449123"/>
            <a:ext cx="107823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62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关于</a:t>
            </a:r>
            <a:r>
              <a:rPr kumimoji="1" lang="en-US" altLang="zh-CN" dirty="0" smtClean="0"/>
              <a:t>top1</a:t>
            </a:r>
            <a:r>
              <a:rPr kumimoji="1" lang="zh-CN" altLang="en-US" dirty="0" smtClean="0"/>
              <a:t>消歧结果（</a:t>
            </a:r>
            <a:r>
              <a:rPr kumimoji="1" lang="en-US" altLang="zh-CN" dirty="0" smtClean="0"/>
              <a:t>85.7%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433169"/>
              </p:ext>
            </p:extLst>
          </p:nvPr>
        </p:nvGraphicFramePr>
        <p:xfrm>
          <a:off x="380960" y="1188339"/>
          <a:ext cx="11250208" cy="52856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984"/>
                <a:gridCol w="3840480"/>
                <a:gridCol w="1645920"/>
                <a:gridCol w="3925824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医生诊断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候选集合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标准疾病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原因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hr-HR" dirty="0" smtClean="0"/>
                        <a:t>冠心病 心绞痛 不稳定心绞痛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11</a:t>
                      </a:r>
                      <a:r>
                        <a:rPr lang="zh-CN" altLang="en-US" dirty="0" smtClean="0"/>
                        <a:t>个）</a:t>
                      </a:r>
                      <a:r>
                        <a:rPr lang="zh-CN" altLang="hr-HR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hr-HR" dirty="0" smtClean="0"/>
                        <a:t>心绞痛</a:t>
                      </a:r>
                      <a:r>
                        <a:rPr lang="hr-HR" altLang="zh-CN" dirty="0" smtClean="0"/>
                        <a:t>:1.0,</a:t>
                      </a:r>
                    </a:p>
                    <a:p>
                      <a:r>
                        <a:rPr lang="zh-CN" altLang="hr-HR" dirty="0" smtClean="0"/>
                        <a:t>不稳定性心绞痛</a:t>
                      </a:r>
                      <a:r>
                        <a:rPr lang="hr-HR" altLang="zh-CN" dirty="0" smtClean="0"/>
                        <a:t>:0.923076923077,</a:t>
                      </a:r>
                    </a:p>
                    <a:p>
                      <a:r>
                        <a:rPr lang="zh-CN" altLang="hr-HR" dirty="0" smtClean="0"/>
                        <a:t>增强型心绞痛</a:t>
                      </a:r>
                      <a:r>
                        <a:rPr lang="hr-HR" altLang="zh-CN" dirty="0" smtClean="0"/>
                        <a:t>:0.923076923077,</a:t>
                      </a:r>
                    </a:p>
                    <a:p>
                      <a:r>
                        <a:rPr lang="zh-CN" altLang="hr-HR" dirty="0" smtClean="0"/>
                        <a:t>稳定型心绞痛</a:t>
                      </a:r>
                      <a:r>
                        <a:rPr lang="hr-HR" altLang="zh-CN" dirty="0" smtClean="0"/>
                        <a:t>:0.833333333333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hr-HR" dirty="0" smtClean="0"/>
                        <a:t>不稳定性心绞痛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两个标准疾病问题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后一个疾病是在第一个疾病的子类，返回不稳定性心绞痛（刘医生）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冠状动脉粥样硬化性心脏病 不稳定心绞痛 冠状动脉介入治疗术术后 心功能</a:t>
                      </a:r>
                      <a:r>
                        <a:rPr lang="en-US" altLang="zh-CN" dirty="0" smtClean="0"/>
                        <a:t>III</a:t>
                      </a:r>
                      <a:r>
                        <a:rPr lang="zh-CN" altLang="en-US" dirty="0" smtClean="0"/>
                        <a:t>级 </a:t>
                      </a: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40</a:t>
                      </a:r>
                      <a:r>
                        <a:rPr lang="zh-CN" altLang="en-US" dirty="0" smtClean="0"/>
                        <a:t>个）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冠状动脉粥样硬化性心脏病</a:t>
                      </a:r>
                      <a:r>
                        <a:rPr lang="en-US" altLang="zh-CN" dirty="0" smtClean="0"/>
                        <a:t>:1.0,</a:t>
                      </a:r>
                    </a:p>
                    <a:p>
                      <a:r>
                        <a:rPr lang="zh-CN" altLang="en-US" dirty="0" smtClean="0"/>
                        <a:t>不稳定性心绞痛</a:t>
                      </a:r>
                      <a:r>
                        <a:rPr lang="en-US" altLang="zh-CN" dirty="0" smtClean="0"/>
                        <a:t>:0.923076923077,</a:t>
                      </a:r>
                    </a:p>
                    <a:p>
                      <a:r>
                        <a:rPr lang="zh-CN" altLang="en-US" dirty="0" smtClean="0"/>
                        <a:t>增强型心绞痛</a:t>
                      </a:r>
                      <a:r>
                        <a:rPr lang="en-US" altLang="zh-CN" dirty="0" smtClean="0"/>
                        <a:t>:0.923076923077,</a:t>
                      </a:r>
                    </a:p>
                    <a:p>
                      <a:r>
                        <a:rPr lang="zh-CN" altLang="en-US" dirty="0" smtClean="0"/>
                        <a:t>稳定型心绞痛</a:t>
                      </a:r>
                      <a:r>
                        <a:rPr lang="en-US" altLang="zh-CN" dirty="0" smtClean="0"/>
                        <a:t>:0.833333333333,</a:t>
                      </a:r>
                    </a:p>
                    <a:p>
                      <a:r>
                        <a:rPr lang="zh-CN" altLang="en-US" dirty="0" smtClean="0"/>
                        <a:t>冠状动脉粥样硬化</a:t>
                      </a:r>
                      <a:r>
                        <a:rPr lang="en-US" altLang="zh-CN" dirty="0" smtClean="0"/>
                        <a:t>:0.8,</a:t>
                      </a:r>
                    </a:p>
                    <a:p>
                      <a:r>
                        <a:rPr lang="zh-CN" altLang="en-US" dirty="0" smtClean="0"/>
                        <a:t>冠状动脉性心脏病</a:t>
                      </a:r>
                      <a:r>
                        <a:rPr lang="en-US" altLang="zh-CN" dirty="0" smtClean="0"/>
                        <a:t>:0.8,</a:t>
                      </a:r>
                    </a:p>
                    <a:p>
                      <a:r>
                        <a:rPr lang="zh-CN" altLang="en-US" dirty="0" smtClean="0"/>
                        <a:t>冠状动脉介入治疗术后心肌梗塞</a:t>
                      </a:r>
                      <a:r>
                        <a:rPr lang="en-US" altLang="zh-CN" dirty="0" smtClean="0"/>
                        <a:t>:0.8,</a:t>
                      </a:r>
                    </a:p>
                    <a:p>
                      <a:r>
                        <a:rPr lang="zh-CN" altLang="en-US" dirty="0" smtClean="0"/>
                        <a:t>动脉硬化性心脏病</a:t>
                      </a:r>
                      <a:r>
                        <a:rPr lang="en-US" altLang="zh-CN" dirty="0" smtClean="0"/>
                        <a:t>:0.8,</a:t>
                      </a:r>
                    </a:p>
                    <a:p>
                      <a:r>
                        <a:rPr lang="zh-CN" altLang="en-US" dirty="0" smtClean="0"/>
                        <a:t>心绞痛</a:t>
                      </a:r>
                      <a:r>
                        <a:rPr lang="en-US" altLang="zh-CN" dirty="0" smtClean="0"/>
                        <a:t>:0.666666666667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增强型心绞痛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两个标准疾病问题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后一个疾病和第一个疾病不在同一个父节点下，考虑两个都返回（刘医生）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hr-HR" dirty="0" smtClean="0"/>
                        <a:t>急性前间壁 前壁</a:t>
                      </a:r>
                      <a:r>
                        <a:rPr lang="hr-HR" altLang="zh-CN" dirty="0" smtClean="0"/>
                        <a:t>ST</a:t>
                      </a:r>
                      <a:r>
                        <a:rPr lang="zh-CN" altLang="hr-HR" dirty="0" smtClean="0"/>
                        <a:t>段抬高心肌梗死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13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hr-HR" dirty="0" smtClean="0"/>
                        <a:t>急性</a:t>
                      </a:r>
                      <a:r>
                        <a:rPr lang="hr-HR" altLang="zh-CN" dirty="0" smtClean="0"/>
                        <a:t>ST</a:t>
                      </a:r>
                      <a:r>
                        <a:rPr lang="zh-CN" altLang="hr-HR" dirty="0" smtClean="0"/>
                        <a:t>段抬高型前壁心肌梗塞</a:t>
                      </a:r>
                      <a:r>
                        <a:rPr lang="hr-HR" altLang="zh-CN" dirty="0" smtClean="0"/>
                        <a:t>:0.758181818182,</a:t>
                      </a:r>
                    </a:p>
                    <a:p>
                      <a:r>
                        <a:rPr lang="zh-CN" altLang="hr-HR" dirty="0" smtClean="0"/>
                        <a:t>急性</a:t>
                      </a:r>
                      <a:r>
                        <a:rPr lang="hr-HR" altLang="zh-CN" dirty="0" smtClean="0"/>
                        <a:t>ST</a:t>
                      </a:r>
                      <a:r>
                        <a:rPr lang="zh-CN" altLang="hr-HR" dirty="0" smtClean="0"/>
                        <a:t>段抬高型前间壁心肌梗塞</a:t>
                      </a:r>
                      <a:r>
                        <a:rPr lang="hr-HR" altLang="zh-CN" dirty="0" smtClean="0"/>
                        <a:t>:0.758181818182,</a:t>
                      </a:r>
                    </a:p>
                    <a:p>
                      <a:r>
                        <a:rPr lang="zh-CN" altLang="hr-HR" dirty="0" smtClean="0"/>
                        <a:t>急性</a:t>
                      </a:r>
                      <a:r>
                        <a:rPr lang="hr-HR" altLang="zh-CN" dirty="0" smtClean="0"/>
                        <a:t>ST</a:t>
                      </a:r>
                      <a:r>
                        <a:rPr lang="zh-CN" altLang="hr-HR" dirty="0" smtClean="0"/>
                        <a:t>段抬高型心肌梗塞</a:t>
                      </a:r>
                      <a:r>
                        <a:rPr lang="hr-HR" altLang="zh-CN" dirty="0" smtClean="0"/>
                        <a:t>:0.734090909091,</a:t>
                      </a:r>
                    </a:p>
                    <a:p>
                      <a:r>
                        <a:rPr lang="zh-CN" altLang="hr-HR" dirty="0" smtClean="0"/>
                        <a:t>急性心肌梗死</a:t>
                      </a:r>
                      <a:r>
                        <a:rPr lang="hr-HR" altLang="zh-CN" dirty="0" smtClean="0"/>
                        <a:t>:0.51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hr-HR" dirty="0" smtClean="0"/>
                        <a:t>急性</a:t>
                      </a:r>
                      <a:r>
                        <a:rPr lang="hr-HR" altLang="zh-CN" dirty="0" smtClean="0"/>
                        <a:t>ST</a:t>
                      </a:r>
                      <a:r>
                        <a:rPr lang="zh-CN" altLang="hr-HR" dirty="0" smtClean="0"/>
                        <a:t>段抬高型前间壁心肌梗塞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有多个部位的诊断，映射到其中一个部位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急性</a:t>
                      </a:r>
                      <a:r>
                        <a:rPr lang="en-US" altLang="zh-CN" dirty="0" smtClean="0"/>
                        <a:t>ST</a:t>
                      </a:r>
                      <a:r>
                        <a:rPr lang="zh-CN" altLang="en-US" dirty="0" smtClean="0"/>
                        <a:t>段抬高型心肌梗塞 下后壁 右室（</a:t>
                      </a:r>
                      <a:r>
                        <a:rPr lang="en-US" altLang="zh-CN" dirty="0" smtClean="0"/>
                        <a:t>11</a:t>
                      </a:r>
                      <a:r>
                        <a:rPr lang="zh-CN" altLang="en-US" dirty="0" smtClean="0"/>
                        <a:t>）</a:t>
                      </a: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急性</a:t>
                      </a:r>
                      <a:r>
                        <a:rPr lang="en-US" altLang="zh-CN" dirty="0" smtClean="0"/>
                        <a:t>ST</a:t>
                      </a:r>
                      <a:r>
                        <a:rPr lang="zh-CN" altLang="en-US" dirty="0" smtClean="0"/>
                        <a:t>段抬高型右室心肌梗塞</a:t>
                      </a:r>
                      <a:r>
                        <a:rPr lang="en-US" altLang="zh-CN" dirty="0" smtClean="0"/>
                        <a:t>:0.855,</a:t>
                      </a:r>
                    </a:p>
                    <a:p>
                      <a:r>
                        <a:rPr lang="zh-CN" altLang="en-US" dirty="0" smtClean="0"/>
                        <a:t>急性</a:t>
                      </a:r>
                      <a:r>
                        <a:rPr lang="en-US" altLang="zh-CN" dirty="0" smtClean="0"/>
                        <a:t>ST</a:t>
                      </a:r>
                      <a:r>
                        <a:rPr lang="zh-CN" altLang="en-US" dirty="0" smtClean="0"/>
                        <a:t>段抬高型心肌梗塞</a:t>
                      </a:r>
                      <a:r>
                        <a:rPr lang="en-US" altLang="zh-CN" dirty="0" smtClean="0"/>
                        <a:t>:0.85,</a:t>
                      </a:r>
                    </a:p>
                    <a:p>
                      <a:r>
                        <a:rPr lang="zh-CN" altLang="en-US" dirty="0" smtClean="0"/>
                        <a:t>急性</a:t>
                      </a:r>
                      <a:r>
                        <a:rPr lang="en-US" altLang="zh-CN" dirty="0" smtClean="0"/>
                        <a:t>ST</a:t>
                      </a:r>
                      <a:r>
                        <a:rPr lang="zh-CN" altLang="en-US" dirty="0" smtClean="0"/>
                        <a:t>段抬高型正后壁心肌梗塞</a:t>
                      </a:r>
                      <a:r>
                        <a:rPr lang="en-US" altLang="zh-CN" dirty="0" smtClean="0"/>
                        <a:t>:0.8266,</a:t>
                      </a:r>
                    </a:p>
                    <a:p>
                      <a:r>
                        <a:rPr lang="zh-CN" altLang="en-US" dirty="0" smtClean="0"/>
                        <a:t>急性非</a:t>
                      </a:r>
                      <a:r>
                        <a:rPr lang="en-US" altLang="zh-CN" dirty="0" smtClean="0"/>
                        <a:t>ST</a:t>
                      </a:r>
                      <a:r>
                        <a:rPr lang="zh-CN" altLang="en-US" dirty="0" smtClean="0"/>
                        <a:t>段抬高型心肌梗塞</a:t>
                      </a:r>
                      <a:r>
                        <a:rPr lang="en-US" altLang="zh-CN" dirty="0" smtClean="0"/>
                        <a:t>:0.816,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急性</a:t>
                      </a:r>
                      <a:r>
                        <a:rPr lang="en-US" altLang="zh-CN" dirty="0" smtClean="0"/>
                        <a:t>ST</a:t>
                      </a:r>
                      <a:r>
                        <a:rPr lang="zh-CN" altLang="en-US" dirty="0" smtClean="0"/>
                        <a:t>段抬高型心肌梗塞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一些有部位的诊断</a:t>
                      </a:r>
                      <a:r>
                        <a:rPr lang="en-US" altLang="zh-CN" dirty="0" smtClean="0"/>
                        <a:t>--》</a:t>
                      </a:r>
                      <a:r>
                        <a:rPr lang="zh-CN" altLang="en-US" baseline="0" dirty="0" smtClean="0"/>
                        <a:t> 没部位的诊断</a:t>
                      </a:r>
                      <a:endParaRPr lang="zh-CN" altLang="en-US" dirty="0"/>
                    </a:p>
                  </a:txBody>
                  <a:tcPr/>
                </a:tc>
              </a:tr>
              <a:tr h="53251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急性广泛前壁 右室心肌梗塞（</a:t>
                      </a:r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急性透壁广泛前壁心肌梗塞</a:t>
                      </a:r>
                      <a:r>
                        <a:rPr lang="en-US" altLang="zh-CN" dirty="0" smtClean="0"/>
                        <a:t>:0.713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急性心肌梗死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关键词没有出现在诊断中，却由于编辑距离相似，引入到了候选集合中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36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960" y="1285860"/>
            <a:ext cx="11430080" cy="5383164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实验目的：</a:t>
            </a:r>
            <a:endParaRPr kumimoji="1" lang="en-US" altLang="zh-CN" dirty="0" smtClean="0"/>
          </a:p>
          <a:p>
            <a:pPr lvl="1"/>
            <a:r>
              <a:rPr kumimoji="1" lang="en-US" altLang="zh-CN" dirty="0"/>
              <a:t>1.</a:t>
            </a:r>
            <a:r>
              <a:rPr kumimoji="1" lang="zh-CN" altLang="en-US" dirty="0"/>
              <a:t>探究是否可以从</a:t>
            </a:r>
            <a:r>
              <a:rPr kumimoji="1" lang="en-US" altLang="zh-CN" dirty="0"/>
              <a:t>ICD</a:t>
            </a:r>
            <a:r>
              <a:rPr kumimoji="1" lang="zh-CN" altLang="en-US" dirty="0"/>
              <a:t>标准疾病名中通过</a:t>
            </a:r>
            <a:r>
              <a:rPr kumimoji="1" lang="en-US" altLang="zh-CN" dirty="0"/>
              <a:t>TF-IDF</a:t>
            </a:r>
            <a:r>
              <a:rPr kumimoji="1" lang="zh-CN" altLang="en-US" dirty="0"/>
              <a:t>中得到特征</a:t>
            </a:r>
            <a:r>
              <a:rPr kumimoji="1" lang="zh-CN" altLang="en-US" dirty="0" smtClean="0"/>
              <a:t>词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是否可以免去部位的匹配？变得更适用于其他大类的疾病？考虑到部位也算是标准疾病名中的特征词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（主要是疾病语义的话不好确定部位占总相似度的比重）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3.</a:t>
            </a:r>
            <a:r>
              <a:rPr kumimoji="1" lang="zh-CN" altLang="en-US" dirty="0"/>
              <a:t>解决</a:t>
            </a:r>
            <a:r>
              <a:rPr kumimoji="1" lang="en-US" altLang="zh-CN" dirty="0"/>
              <a:t>top1</a:t>
            </a:r>
            <a:r>
              <a:rPr kumimoji="1" lang="zh-CN" altLang="en-US" dirty="0"/>
              <a:t>相似度计算中的问题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实验结果</a:t>
            </a:r>
            <a:r>
              <a:rPr kumimoji="1" lang="en-US" altLang="zh-CN" dirty="0" smtClean="0"/>
              <a:t>:</a:t>
            </a:r>
          </a:p>
          <a:p>
            <a:pPr lvl="1"/>
            <a:r>
              <a:rPr kumimoji="1" lang="zh-CN" altLang="en-US" dirty="0" smtClean="0"/>
              <a:t>分词出现问题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如果用默认的词典分词，能识别出</a:t>
            </a:r>
            <a:r>
              <a:rPr kumimoji="1" lang="en-US" altLang="zh-CN" dirty="0" smtClean="0"/>
              <a:t>ST</a:t>
            </a:r>
            <a:r>
              <a:rPr kumimoji="1" lang="zh-CN" altLang="en-US" dirty="0" smtClean="0"/>
              <a:t>，无法识别出非</a:t>
            </a:r>
            <a:r>
              <a:rPr kumimoji="1" lang="en-US" altLang="zh-CN" dirty="0" smtClean="0"/>
              <a:t>St</a:t>
            </a:r>
            <a:r>
              <a:rPr kumimoji="1" lang="zh-CN" altLang="en-US" dirty="0" smtClean="0"/>
              <a:t>这个关键信息。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加入自定义词典（只有一条</a:t>
            </a:r>
            <a:r>
              <a:rPr kumimoji="1" lang="en-US" altLang="zh-CN" dirty="0" smtClean="0"/>
              <a:t>--</a:t>
            </a:r>
            <a:r>
              <a:rPr kumimoji="1" lang="zh-CN" altLang="en-US" dirty="0" smtClean="0"/>
              <a:t>非</a:t>
            </a:r>
            <a:r>
              <a:rPr kumimoji="1" lang="en-US" altLang="zh-CN" dirty="0" smtClean="0"/>
              <a:t>ST</a:t>
            </a:r>
            <a:r>
              <a:rPr kumimoji="1" lang="zh-CN" altLang="en-US" dirty="0" smtClean="0"/>
              <a:t>）后，可以识别出非</a:t>
            </a:r>
            <a:r>
              <a:rPr kumimoji="1" lang="en-US" altLang="zh-CN" dirty="0" smtClean="0"/>
              <a:t>ST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ST</a:t>
            </a:r>
            <a:r>
              <a:rPr kumimoji="1" lang="zh-CN" altLang="en-US" dirty="0" smtClean="0"/>
              <a:t>，但是其他的一些词又会受到影响。</a:t>
            </a:r>
            <a:endParaRPr kumimoji="1" lang="en-US" altLang="zh-CN" dirty="0" smtClean="0"/>
          </a:p>
          <a:p>
            <a:pPr lvl="1">
              <a:buClr>
                <a:srgbClr val="4F81BD">
                  <a:lumMod val="75000"/>
                </a:srgbClr>
              </a:buClr>
            </a:pPr>
            <a:r>
              <a:rPr kumimoji="1" lang="zh-CN" altLang="en-US" dirty="0" smtClean="0">
                <a:solidFill>
                  <a:prstClr val="black"/>
                </a:solidFill>
              </a:rPr>
              <a:t>对于含有英文字母的词（且在</a:t>
            </a:r>
            <a:r>
              <a:rPr kumimoji="1" lang="en-US" altLang="zh-CN" dirty="0" smtClean="0">
                <a:solidFill>
                  <a:prstClr val="black"/>
                </a:solidFill>
              </a:rPr>
              <a:t>ICD</a:t>
            </a:r>
            <a:r>
              <a:rPr kumimoji="1" lang="zh-CN" altLang="en-US" dirty="0" smtClean="0">
                <a:solidFill>
                  <a:prstClr val="black"/>
                </a:solidFill>
              </a:rPr>
              <a:t>大类中只出现了</a:t>
            </a:r>
            <a:r>
              <a:rPr kumimoji="1" lang="en-US" altLang="zh-CN" dirty="0" smtClean="0">
                <a:solidFill>
                  <a:prstClr val="black"/>
                </a:solidFill>
              </a:rPr>
              <a:t>1</a:t>
            </a:r>
            <a:r>
              <a:rPr kumimoji="1" lang="zh-CN" altLang="en-US" dirty="0" smtClean="0">
                <a:solidFill>
                  <a:prstClr val="black"/>
                </a:solidFill>
              </a:rPr>
              <a:t>词，比如非</a:t>
            </a:r>
            <a:r>
              <a:rPr kumimoji="1" lang="en-US" altLang="zh-CN" dirty="0" smtClean="0">
                <a:solidFill>
                  <a:prstClr val="black"/>
                </a:solidFill>
              </a:rPr>
              <a:t>Q</a:t>
            </a:r>
            <a:r>
              <a:rPr kumimoji="1" lang="zh-CN" altLang="en-US" dirty="0" smtClean="0">
                <a:solidFill>
                  <a:prstClr val="black"/>
                </a:solidFill>
              </a:rPr>
              <a:t>波型），分词后英文字母就没有了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lvl="2"/>
            <a:endParaRPr kumimoji="1" lang="en-US" altLang="zh-CN" dirty="0" smtClean="0"/>
          </a:p>
          <a:p>
            <a:pPr lvl="1"/>
            <a:endParaRPr kumimoji="1"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关于</a:t>
            </a:r>
            <a:r>
              <a:rPr kumimoji="1" lang="en-US" altLang="zh-CN" dirty="0" smtClean="0"/>
              <a:t>TF-IDF</a:t>
            </a:r>
            <a:r>
              <a:rPr kumimoji="1" lang="zh-CN" altLang="en-US" dirty="0" smtClean="0"/>
              <a:t>提取标注</a:t>
            </a:r>
            <a:r>
              <a:rPr kumimoji="1" lang="en-US" altLang="zh-CN" dirty="0" smtClean="0"/>
              <a:t>ICD</a:t>
            </a:r>
            <a:r>
              <a:rPr kumimoji="1" lang="zh-CN" altLang="en-US" dirty="0" smtClean="0"/>
              <a:t>编码中的实验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491987"/>
              </p:ext>
            </p:extLst>
          </p:nvPr>
        </p:nvGraphicFramePr>
        <p:xfrm>
          <a:off x="948945" y="3043081"/>
          <a:ext cx="10489182" cy="1609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190"/>
                <a:gridCol w="3796658"/>
                <a:gridCol w="1621536"/>
                <a:gridCol w="2670048"/>
                <a:gridCol w="68275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医生诊断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候选实体集合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标准疾病名称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原因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次数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hr-HR" dirty="0" smtClean="0"/>
                        <a:t>急性非</a:t>
                      </a:r>
                      <a:r>
                        <a:rPr lang="hr-HR" altLang="zh-CN" dirty="0" smtClean="0"/>
                        <a:t>ST</a:t>
                      </a:r>
                      <a:r>
                        <a:rPr lang="zh-CN" altLang="hr-HR" dirty="0" smtClean="0"/>
                        <a:t>段抬高型心肌梗塞 下壁 前间壁 </a:t>
                      </a:r>
                      <a:r>
                        <a:rPr lang="hr-HR" altLang="zh-CN" dirty="0" smtClean="0"/>
                        <a:t/>
                      </a:r>
                      <a:br>
                        <a:rPr lang="hr-HR" altLang="zh-CN" dirty="0" smtClean="0"/>
                      </a:b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hr-HR" b="1" dirty="0" smtClean="0"/>
                        <a:t>急性</a:t>
                      </a:r>
                      <a:r>
                        <a:rPr lang="hr-HR" altLang="zh-CN" b="1" dirty="0" smtClean="0"/>
                        <a:t>ST</a:t>
                      </a:r>
                      <a:r>
                        <a:rPr lang="zh-CN" altLang="hr-HR" b="1" dirty="0" smtClean="0"/>
                        <a:t>段抬高型前间壁心肌梗塞</a:t>
                      </a:r>
                      <a:r>
                        <a:rPr lang="hr-HR" altLang="zh-CN" b="1" dirty="0" smtClean="0"/>
                        <a:t>:0.826699717582</a:t>
                      </a:r>
                      <a:r>
                        <a:rPr lang="hr-HR" altLang="zh-CN" dirty="0" smtClean="0"/>
                        <a:t>,</a:t>
                      </a:r>
                    </a:p>
                    <a:p>
                      <a:r>
                        <a:rPr lang="zh-CN" altLang="hr-HR" dirty="0" smtClean="0"/>
                        <a:t>急性非</a:t>
                      </a:r>
                      <a:r>
                        <a:rPr lang="hr-HR" altLang="zh-CN" dirty="0" smtClean="0"/>
                        <a:t>ST</a:t>
                      </a:r>
                      <a:r>
                        <a:rPr lang="zh-CN" altLang="hr-HR" dirty="0" smtClean="0"/>
                        <a:t>段抬高型心肌梗塞</a:t>
                      </a:r>
                      <a:r>
                        <a:rPr lang="hr-HR" altLang="zh-CN" dirty="0" smtClean="0"/>
                        <a:t>:0.817185158045,</a:t>
                      </a:r>
                    </a:p>
                    <a:p>
                      <a:r>
                        <a:rPr lang="zh-CN" altLang="hr-HR" dirty="0" smtClean="0"/>
                        <a:t>急性</a:t>
                      </a:r>
                      <a:r>
                        <a:rPr lang="hr-HR" altLang="zh-CN" dirty="0" smtClean="0"/>
                        <a:t>ST</a:t>
                      </a:r>
                      <a:r>
                        <a:rPr lang="zh-CN" altLang="hr-HR" dirty="0" smtClean="0"/>
                        <a:t>段抬高型下壁心肌梗塞</a:t>
                      </a:r>
                      <a:r>
                        <a:rPr lang="hr-HR" altLang="zh-CN" dirty="0" smtClean="0"/>
                        <a:t>:0.804176201229,</a:t>
                      </a:r>
                    </a:p>
                    <a:p>
                      <a:r>
                        <a:rPr lang="zh-CN" altLang="hr-HR" dirty="0" smtClean="0"/>
                        <a:t>急性</a:t>
                      </a:r>
                      <a:r>
                        <a:rPr lang="hr-HR" altLang="zh-CN" dirty="0" smtClean="0"/>
                        <a:t>ST</a:t>
                      </a:r>
                      <a:r>
                        <a:rPr lang="zh-CN" altLang="hr-HR" dirty="0" smtClean="0"/>
                        <a:t>段抬高型心肌梗塞</a:t>
                      </a:r>
                      <a:r>
                        <a:rPr lang="hr-HR" altLang="zh-CN" dirty="0" smtClean="0"/>
                        <a:t>:0.802265046968,</a:t>
                      </a:r>
                    </a:p>
                    <a:p>
                      <a:r>
                        <a:rPr lang="zh-CN" altLang="hr-HR" dirty="0" smtClean="0"/>
                        <a:t>急性</a:t>
                      </a:r>
                      <a:r>
                        <a:rPr lang="hr-HR" altLang="zh-CN" dirty="0" smtClean="0"/>
                        <a:t>ST</a:t>
                      </a:r>
                      <a:r>
                        <a:rPr lang="zh-CN" altLang="hr-HR" dirty="0" smtClean="0"/>
                        <a:t>段抬高型前壁心肌梗塞</a:t>
                      </a:r>
                      <a:r>
                        <a:rPr lang="hr-HR" altLang="zh-CN" dirty="0" smtClean="0"/>
                        <a:t>:0.694224559157,</a:t>
                      </a:r>
                    </a:p>
                    <a:p>
                      <a:r>
                        <a:rPr lang="zh-CN" altLang="hr-HR" dirty="0" smtClean="0"/>
                        <a:t>急性</a:t>
                      </a:r>
                      <a:r>
                        <a:rPr lang="hr-HR" altLang="zh-CN" dirty="0" smtClean="0"/>
                        <a:t>ST</a:t>
                      </a:r>
                      <a:r>
                        <a:rPr lang="zh-CN" altLang="hr-HR" dirty="0" smtClean="0"/>
                        <a:t>段抬高型下间壁心肌梗塞</a:t>
                      </a:r>
                      <a:r>
                        <a:rPr lang="hr-HR" altLang="zh-CN" dirty="0" smtClean="0"/>
                        <a:t>:0.684452307599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hr-HR" dirty="0" smtClean="0"/>
                        <a:t>急性非</a:t>
                      </a:r>
                      <a:r>
                        <a:rPr lang="hr-HR" altLang="zh-CN" dirty="0" smtClean="0"/>
                        <a:t>ST</a:t>
                      </a:r>
                      <a:r>
                        <a:rPr lang="zh-CN" altLang="hr-HR" dirty="0" smtClean="0"/>
                        <a:t>段抬高型心肌梗塞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非</a:t>
                      </a:r>
                      <a:r>
                        <a:rPr lang="en-US" altLang="zh-CN" dirty="0" smtClean="0"/>
                        <a:t>ST</a:t>
                      </a:r>
                      <a:r>
                        <a:rPr lang="zh-CN" altLang="en-US" dirty="0" smtClean="0"/>
                        <a:t>段的标准疾病</a:t>
                      </a:r>
                      <a:r>
                        <a:rPr lang="en-US" altLang="zh-CN" dirty="0" smtClean="0"/>
                        <a:t>6</a:t>
                      </a:r>
                      <a:r>
                        <a:rPr lang="zh-CN" altLang="en-US" dirty="0" smtClean="0"/>
                        <a:t>位码只有一个（</a:t>
                      </a:r>
                      <a:r>
                        <a:rPr lang="zh-CN" altLang="hr-HR" dirty="0" smtClean="0"/>
                        <a:t>急性非</a:t>
                      </a:r>
                      <a:r>
                        <a:rPr lang="hr-HR" altLang="zh-CN" dirty="0" smtClean="0"/>
                        <a:t>ST</a:t>
                      </a:r>
                      <a:r>
                        <a:rPr lang="zh-CN" altLang="hr-HR" dirty="0" smtClean="0"/>
                        <a:t>段抬高型心肌梗塞</a:t>
                      </a:r>
                      <a:r>
                        <a:rPr lang="zh-CN" altLang="en-US" dirty="0" smtClean="0"/>
                        <a:t>），但是诊断中出现了部位，导致用部位语义的匹配时，使得</a:t>
                      </a:r>
                      <a:r>
                        <a:rPr lang="en-US" altLang="zh-CN" dirty="0" smtClean="0"/>
                        <a:t>ST</a:t>
                      </a:r>
                      <a:r>
                        <a:rPr lang="zh-CN" altLang="en-US" dirty="0" smtClean="0"/>
                        <a:t>段的一些带有部位的疾病相似度很高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548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9648450"/>
              </p:ext>
            </p:extLst>
          </p:nvPr>
        </p:nvGraphicFramePr>
        <p:xfrm>
          <a:off x="283504" y="242490"/>
          <a:ext cx="11701232" cy="6613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624"/>
                <a:gridCol w="4742688"/>
                <a:gridCol w="4693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r>
                        <a:rPr lang="zh-CN" altLang="en-US" dirty="0" smtClean="0"/>
                        <a:t>位码疾病名称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加入自定义词典后的特征词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不加自定义词典后的特征词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altLang="zh-CN" dirty="0" smtClean="0"/>
                        <a:t>I20.000	</a:t>
                      </a:r>
                      <a:r>
                        <a:rPr lang="zh-CN" altLang="pt-BR" dirty="0" smtClean="0"/>
                        <a:t>不稳定性心</a:t>
                      </a:r>
                      <a:r>
                        <a:rPr lang="zh-CN" altLang="pt-BR" smtClean="0"/>
                        <a:t>绞痛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pt-BR" b="1" dirty="0" smtClean="0"/>
                        <a:t>稳定 </a:t>
                      </a:r>
                      <a:r>
                        <a:rPr lang="pt-BR" altLang="zh-CN" b="1" dirty="0" smtClean="0"/>
                        <a:t>0.620014944629</a:t>
                      </a:r>
                      <a:r>
                        <a:rPr lang="zh-CN" altLang="en-US" b="1" dirty="0" smtClean="0"/>
                        <a:t> </a:t>
                      </a:r>
                      <a:r>
                        <a:rPr lang="zh-CN" altLang="pt-BR" b="1" dirty="0" smtClean="0"/>
                        <a:t>性心 </a:t>
                      </a:r>
                      <a:r>
                        <a:rPr lang="pt-BR" altLang="zh-CN" b="1" dirty="0" smtClean="0"/>
                        <a:t>0.554788909603</a:t>
                      </a:r>
                      <a:r>
                        <a:rPr lang="zh-CN" altLang="en-US" b="1" dirty="0" smtClean="0"/>
                        <a:t> </a:t>
                      </a:r>
                      <a:r>
                        <a:rPr lang="zh-CN" altLang="pt-BR" b="1" dirty="0" smtClean="0"/>
                        <a:t>绞痛 </a:t>
                      </a:r>
                      <a:r>
                        <a:rPr lang="pt-BR" altLang="zh-CN" b="1" dirty="0" smtClean="0"/>
                        <a:t>0.554788909603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不稳定性 </a:t>
                      </a:r>
                      <a:r>
                        <a:rPr lang="en-US" altLang="zh-CN" b="1" dirty="0" smtClean="0"/>
                        <a:t>0.934691541277</a:t>
                      </a:r>
                      <a:r>
                        <a:rPr lang="zh-CN" altLang="en-US" b="1" dirty="0" smtClean="0"/>
                        <a:t>心绞痛 </a:t>
                      </a:r>
                      <a:r>
                        <a:rPr lang="en-US" altLang="zh-CN" b="1" dirty="0" smtClean="0"/>
                        <a:t>0.355459874903</a:t>
                      </a:r>
                      <a:endParaRPr lang="zh-CN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altLang="zh-CN" dirty="0" smtClean="0"/>
                        <a:t>I20.001	</a:t>
                      </a:r>
                      <a:r>
                        <a:rPr lang="zh-CN" altLang="pt-BR" dirty="0" smtClean="0"/>
                        <a:t>增强型心绞痛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is-IS" b="1" dirty="0" smtClean="0"/>
                        <a:t>增强 </a:t>
                      </a:r>
                      <a:r>
                        <a:rPr lang="is-IS" altLang="zh-CN" b="1" dirty="0" smtClean="0"/>
                        <a:t>0.909489889451</a:t>
                      </a:r>
                      <a:r>
                        <a:rPr lang="zh-CN" altLang="is-IS" b="1" dirty="0" smtClean="0"/>
                        <a:t>心绞痛 </a:t>
                      </a:r>
                      <a:r>
                        <a:rPr lang="is-IS" altLang="zh-CN" b="1" dirty="0" smtClean="0"/>
                        <a:t>0.415726040785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增强型 </a:t>
                      </a:r>
                      <a:r>
                        <a:rPr lang="en-US" altLang="zh-CN" b="1" dirty="0" smtClean="0"/>
                        <a:t>0.934691541277</a:t>
                      </a:r>
                      <a:r>
                        <a:rPr lang="zh-CN" altLang="en-US" b="1" dirty="0" smtClean="0"/>
                        <a:t>心绞痛 </a:t>
                      </a:r>
                      <a:r>
                        <a:rPr lang="en-US" altLang="zh-CN" b="1" dirty="0" smtClean="0"/>
                        <a:t>0.355459874903</a:t>
                      </a:r>
                      <a:endParaRPr lang="zh-CN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altLang="zh-CN" dirty="0" smtClean="0"/>
                        <a:t>I20.002	</a:t>
                      </a:r>
                      <a:r>
                        <a:rPr lang="zh-CN" altLang="pt-BR" dirty="0" smtClean="0"/>
                        <a:t>初发型劳力性心绞痛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fi-FI" b="1" dirty="0" smtClean="0"/>
                        <a:t>初发型 </a:t>
                      </a:r>
                      <a:r>
                        <a:rPr lang="fi-FI" altLang="zh-CN" b="1" dirty="0" smtClean="0"/>
                        <a:t>0.57997534028</a:t>
                      </a:r>
                      <a:r>
                        <a:rPr lang="zh-CN" altLang="is-IS" b="1" dirty="0" smtClean="0"/>
                        <a:t>劳力 </a:t>
                      </a:r>
                      <a:r>
                        <a:rPr lang="is-IS" altLang="zh-CN" b="1" dirty="0" smtClean="0"/>
                        <a:t>0.505085273701</a:t>
                      </a:r>
                      <a:r>
                        <a:rPr lang="zh-CN" altLang="hr-HR" b="1" dirty="0" smtClean="0"/>
                        <a:t>性心 </a:t>
                      </a:r>
                      <a:r>
                        <a:rPr lang="hr-HR" altLang="zh-CN" b="1" dirty="0" smtClean="0"/>
                        <a:t>0.451949925853</a:t>
                      </a:r>
                      <a:r>
                        <a:rPr lang="zh-CN" altLang="hr-HR" b="1" dirty="0" smtClean="0"/>
                        <a:t>绞痛 </a:t>
                      </a:r>
                      <a:r>
                        <a:rPr lang="hr-HR" altLang="zh-CN" b="1" dirty="0" smtClean="0"/>
                        <a:t>0.451949925853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is-IS" b="1" dirty="0" smtClean="0"/>
                        <a:t>发型 </a:t>
                      </a:r>
                      <a:r>
                        <a:rPr lang="is-IS" altLang="zh-CN" b="1" dirty="0" smtClean="0"/>
                        <a:t>0.755526016487</a:t>
                      </a:r>
                      <a:r>
                        <a:rPr lang="zh-CN" altLang="is-IS" b="1" dirty="0" smtClean="0"/>
                        <a:t>劳力 </a:t>
                      </a:r>
                      <a:r>
                        <a:rPr lang="is-IS" altLang="zh-CN" b="1" dirty="0" smtClean="0"/>
                        <a:t>0.588749043996</a:t>
                      </a:r>
                      <a:r>
                        <a:rPr lang="zh-CN" altLang="is-IS" b="1" dirty="0" smtClean="0"/>
                        <a:t>心绞痛 </a:t>
                      </a:r>
                      <a:r>
                        <a:rPr lang="is-IS" altLang="zh-CN" b="1" dirty="0" smtClean="0"/>
                        <a:t>0.28732386188</a:t>
                      </a:r>
                      <a:endParaRPr lang="zh-CN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altLang="zh-CN" dirty="0" smtClean="0"/>
                        <a:t>I20.003	</a:t>
                      </a:r>
                      <a:r>
                        <a:rPr lang="zh-CN" altLang="pt-BR" dirty="0" smtClean="0"/>
                        <a:t>恶化劳力性心绞痛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hr-HR" b="1" dirty="0" smtClean="0"/>
                        <a:t>恶化 </a:t>
                      </a:r>
                      <a:r>
                        <a:rPr lang="hr-HR" altLang="zh-CN" b="1" dirty="0" smtClean="0"/>
                        <a:t>0.57997534028</a:t>
                      </a:r>
                      <a:r>
                        <a:rPr lang="zh-CN" altLang="hr-HR" b="1" dirty="0" smtClean="0"/>
                        <a:t>劳力 </a:t>
                      </a:r>
                      <a:r>
                        <a:rPr lang="hr-HR" altLang="zh-CN" b="1" dirty="0" smtClean="0"/>
                        <a:t>0.505085273701</a:t>
                      </a:r>
                      <a:r>
                        <a:rPr lang="zh-CN" altLang="hr-HR" b="1" dirty="0" smtClean="0"/>
                        <a:t>性心 </a:t>
                      </a:r>
                      <a:r>
                        <a:rPr lang="hr-HR" altLang="zh-CN" b="1" dirty="0" smtClean="0"/>
                        <a:t>0.451949925853</a:t>
                      </a:r>
                      <a:r>
                        <a:rPr lang="zh-CN" altLang="hr-HR" b="1" dirty="0" smtClean="0"/>
                        <a:t>绞痛 </a:t>
                      </a:r>
                      <a:r>
                        <a:rPr lang="hr-HR" altLang="zh-CN" b="1" dirty="0" smtClean="0"/>
                        <a:t>0.451949925853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is-IS" b="1" dirty="0" smtClean="0"/>
                        <a:t>恶化 </a:t>
                      </a:r>
                      <a:r>
                        <a:rPr lang="is-IS" altLang="zh-CN" b="1" dirty="0" smtClean="0"/>
                        <a:t>0.755526016487</a:t>
                      </a:r>
                      <a:r>
                        <a:rPr lang="zh-CN" altLang="is-IS" b="1" dirty="0" smtClean="0"/>
                        <a:t>劳力 </a:t>
                      </a:r>
                      <a:r>
                        <a:rPr lang="is-IS" altLang="zh-CN" b="1" dirty="0" smtClean="0"/>
                        <a:t>0.588749043996</a:t>
                      </a:r>
                      <a:r>
                        <a:rPr lang="zh-CN" altLang="is-IS" b="1" dirty="0" smtClean="0"/>
                        <a:t>心绞痛 </a:t>
                      </a:r>
                      <a:r>
                        <a:rPr lang="is-IS" altLang="zh-CN" b="1" dirty="0" smtClean="0"/>
                        <a:t>0.28732386188</a:t>
                      </a:r>
                      <a:endParaRPr lang="zh-CN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altLang="zh-CN" dirty="0" smtClean="0"/>
                        <a:t>I20.004	</a:t>
                      </a:r>
                      <a:r>
                        <a:rPr lang="zh-CN" altLang="pt-BR" dirty="0" smtClean="0"/>
                        <a:t>卧位型心绞痛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is-IS" dirty="0" smtClean="0"/>
                        <a:t>卧位 </a:t>
                      </a:r>
                      <a:r>
                        <a:rPr lang="is-IS" altLang="zh-CN" dirty="0" smtClean="0"/>
                        <a:t>0.909489889451</a:t>
                      </a:r>
                      <a:r>
                        <a:rPr lang="zh-CN" altLang="is-IS" dirty="0" smtClean="0"/>
                        <a:t>心绞痛 </a:t>
                      </a:r>
                      <a:r>
                        <a:rPr lang="is-IS" altLang="zh-CN" dirty="0" smtClean="0"/>
                        <a:t>0.415726040785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374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nb-NO" dirty="0" smtClean="0"/>
                        <a:t>卧位 </a:t>
                      </a:r>
                      <a:r>
                        <a:rPr lang="nb-NO" altLang="zh-CN" dirty="0" smtClean="0"/>
                        <a:t>0.934691541277</a:t>
                      </a:r>
                      <a:r>
                        <a:rPr lang="zh-CN" altLang="nb-NO" dirty="0" smtClean="0"/>
                        <a:t>心绞痛 </a:t>
                      </a:r>
                      <a:r>
                        <a:rPr lang="nb-NO" altLang="zh-CN" dirty="0" smtClean="0"/>
                        <a:t>0.355459874903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altLang="zh-CN" dirty="0" smtClean="0"/>
                        <a:t>I20.005	</a:t>
                      </a:r>
                      <a:r>
                        <a:rPr lang="zh-CN" altLang="pt-BR" dirty="0" smtClean="0"/>
                        <a:t>心肌梗死后心绞痛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hr-HR" b="1" dirty="0" smtClean="0"/>
                        <a:t>心肌 </a:t>
                      </a:r>
                      <a:r>
                        <a:rPr lang="hr-HR" altLang="zh-CN" b="1" dirty="0" smtClean="0"/>
                        <a:t>0.885444204399</a:t>
                      </a:r>
                      <a:r>
                        <a:rPr lang="zh-CN" altLang="hr-HR" b="1" dirty="0" smtClean="0"/>
                        <a:t>心绞痛 </a:t>
                      </a:r>
                      <a:r>
                        <a:rPr lang="hr-HR" altLang="zh-CN" b="1" dirty="0" smtClean="0"/>
                        <a:t>0.464745694865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fi-FI" b="1" dirty="0" smtClean="0"/>
                        <a:t>心肌梗死 </a:t>
                      </a:r>
                      <a:r>
                        <a:rPr lang="fi-FI" altLang="zh-CN" b="1" dirty="0" smtClean="0"/>
                        <a:t>0.916431787932</a:t>
                      </a:r>
                      <a:r>
                        <a:rPr lang="zh-CN" altLang="fi-FI" b="1" dirty="0" smtClean="0"/>
                        <a:t>心绞痛 </a:t>
                      </a:r>
                      <a:r>
                        <a:rPr lang="fi-FI" altLang="zh-CN" b="1" dirty="0" smtClean="0"/>
                        <a:t>0.400190927019</a:t>
                      </a:r>
                      <a:endParaRPr lang="zh-CN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altLang="zh-CN" dirty="0" smtClean="0"/>
                        <a:t>I20.006	</a:t>
                      </a:r>
                      <a:r>
                        <a:rPr lang="zh-CN" altLang="pt-BR" dirty="0" smtClean="0"/>
                        <a:t>心肌梗死前综合征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fi-FI" b="1" dirty="0" smtClean="0"/>
                        <a:t>心肌 </a:t>
                      </a:r>
                      <a:r>
                        <a:rPr lang="fi-FI" altLang="zh-CN" b="1" dirty="0" smtClean="0"/>
                        <a:t>0.707106781187</a:t>
                      </a:r>
                      <a:r>
                        <a:rPr lang="zh-CN" altLang="fi-FI" b="1" dirty="0" smtClean="0"/>
                        <a:t>综合征 </a:t>
                      </a:r>
                      <a:r>
                        <a:rPr lang="fi-FI" altLang="zh-CN" b="1" dirty="0" smtClean="0"/>
                        <a:t>0.707106781187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374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fi-FI" b="1" dirty="0" smtClean="0"/>
                        <a:t>综合征 </a:t>
                      </a:r>
                      <a:r>
                        <a:rPr lang="fi-FI" altLang="zh-CN" b="1" dirty="0" smtClean="0"/>
                        <a:t>0.707106781187</a:t>
                      </a:r>
                      <a:r>
                        <a:rPr lang="zh-CN" altLang="fi-FI" b="1" dirty="0" smtClean="0"/>
                        <a:t>心肌梗死 </a:t>
                      </a:r>
                      <a:r>
                        <a:rPr lang="fi-FI" altLang="zh-CN" b="1" dirty="0" smtClean="0"/>
                        <a:t>0.707106781187</a:t>
                      </a:r>
                      <a:endParaRPr lang="zh-CN" altLang="en-US" b="1" dirty="0" smtClean="0"/>
                    </a:p>
                    <a:p>
                      <a:endParaRPr lang="zh-CN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altLang="zh-CN" dirty="0" smtClean="0"/>
                        <a:t>I20.100	</a:t>
                      </a:r>
                      <a:r>
                        <a:rPr lang="zh-CN" altLang="pt-BR" dirty="0" smtClean="0"/>
                        <a:t>心绞痛伴有痉挛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is-IS" dirty="0" smtClean="0"/>
                        <a:t>伴有 </a:t>
                      </a:r>
                      <a:r>
                        <a:rPr lang="is-IS" altLang="zh-CN" dirty="0" smtClean="0"/>
                        <a:t>0.712948439754</a:t>
                      </a:r>
                      <a:r>
                        <a:rPr lang="zh-CN" altLang="is-IS" dirty="0" smtClean="0"/>
                        <a:t>痉挛 </a:t>
                      </a:r>
                      <a:r>
                        <a:rPr lang="is-IS" altLang="zh-CN" dirty="0" smtClean="0"/>
                        <a:t>0.620888049575</a:t>
                      </a:r>
                      <a:r>
                        <a:rPr lang="zh-CN" altLang="is-IS" dirty="0" smtClean="0"/>
                        <a:t>心绞痛 </a:t>
                      </a:r>
                      <a:r>
                        <a:rPr lang="is-IS" altLang="zh-CN" dirty="0" smtClean="0"/>
                        <a:t>0.325887330449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hr-HR" dirty="0" smtClean="0"/>
                        <a:t>伴有 </a:t>
                      </a:r>
                      <a:r>
                        <a:rPr lang="hr-HR" altLang="zh-CN" dirty="0" smtClean="0"/>
                        <a:t>0.724895345566</a:t>
                      </a:r>
                      <a:r>
                        <a:rPr lang="zh-CN" altLang="hr-HR" dirty="0" smtClean="0"/>
                        <a:t>痉挛 </a:t>
                      </a:r>
                      <a:r>
                        <a:rPr lang="hr-HR" altLang="zh-CN" dirty="0" smtClean="0"/>
                        <a:t>0.631292295709</a:t>
                      </a:r>
                      <a:r>
                        <a:rPr lang="zh-CN" altLang="hr-HR" dirty="0" smtClean="0"/>
                        <a:t>心绞痛 </a:t>
                      </a:r>
                      <a:r>
                        <a:rPr lang="hr-HR" altLang="zh-CN" dirty="0" smtClean="0"/>
                        <a:t>0.275675126471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altLang="zh-CN" dirty="0" smtClean="0"/>
                        <a:t>I20.101	</a:t>
                      </a:r>
                      <a:r>
                        <a:rPr lang="zh-CN" altLang="pt-BR" dirty="0" smtClean="0"/>
                        <a:t>变异型心绞痛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is-IS" dirty="0" smtClean="0"/>
                        <a:t>变异型 </a:t>
                      </a:r>
                      <a:r>
                        <a:rPr lang="is-IS" altLang="zh-CN" dirty="0" smtClean="0"/>
                        <a:t>0.909489889451</a:t>
                      </a:r>
                      <a:r>
                        <a:rPr lang="zh-CN" altLang="is-IS" dirty="0" smtClean="0"/>
                        <a:t>心绞痛 </a:t>
                      </a:r>
                      <a:r>
                        <a:rPr lang="is-IS" altLang="zh-CN" dirty="0" smtClean="0"/>
                        <a:t>0.415726040785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变异型 </a:t>
                      </a:r>
                      <a:r>
                        <a:rPr lang="en-US" altLang="zh-CN" dirty="0" smtClean="0"/>
                        <a:t>0.934691541277</a:t>
                      </a:r>
                      <a:r>
                        <a:rPr lang="zh-CN" altLang="en-US" dirty="0" smtClean="0"/>
                        <a:t>心绞痛 </a:t>
                      </a:r>
                      <a:r>
                        <a:rPr lang="en-US" altLang="zh-CN" dirty="0" smtClean="0"/>
                        <a:t>0.355459874903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altLang="zh-CN" dirty="0" smtClean="0"/>
                        <a:t>I20.102	</a:t>
                      </a:r>
                      <a:r>
                        <a:rPr lang="zh-CN" altLang="pt-BR" dirty="0" smtClean="0"/>
                        <a:t>冠状动脉痉挛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冠状动脉 </a:t>
                      </a:r>
                      <a:r>
                        <a:rPr lang="en-US" altLang="zh-CN" dirty="0" smtClean="0"/>
                        <a:t>0.754116716334</a:t>
                      </a:r>
                      <a:r>
                        <a:rPr lang="zh-CN" altLang="en-US" dirty="0" smtClean="0"/>
                        <a:t>痉挛 </a:t>
                      </a:r>
                      <a:r>
                        <a:rPr lang="en-US" altLang="zh-CN" dirty="0" smtClean="0"/>
                        <a:t>0.65674041915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冠状动脉 </a:t>
                      </a:r>
                      <a:r>
                        <a:rPr lang="en-US" altLang="zh-CN" dirty="0" smtClean="0"/>
                        <a:t>0.754116716334</a:t>
                      </a:r>
                      <a:r>
                        <a:rPr lang="zh-CN" altLang="en-US" dirty="0" smtClean="0"/>
                        <a:t>痉挛 </a:t>
                      </a:r>
                      <a:r>
                        <a:rPr lang="en-US" altLang="zh-CN" dirty="0" smtClean="0"/>
                        <a:t>0.65674041915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altLang="zh-CN" dirty="0" smtClean="0"/>
                        <a:t>I20.800	</a:t>
                      </a:r>
                      <a:r>
                        <a:rPr lang="zh-CN" altLang="pt-BR" dirty="0" smtClean="0"/>
                        <a:t>特指类型心绞痛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is-IS" dirty="0" smtClean="0"/>
                        <a:t>类型 </a:t>
                      </a:r>
                      <a:r>
                        <a:rPr lang="is-IS" altLang="zh-CN" dirty="0" smtClean="0"/>
                        <a:t>0.672834382998</a:t>
                      </a:r>
                      <a:r>
                        <a:rPr lang="zh-CN" altLang="is-IS" dirty="0" smtClean="0"/>
                        <a:t>特指 </a:t>
                      </a:r>
                      <a:r>
                        <a:rPr lang="is-IS" altLang="zh-CN" dirty="0" smtClean="0"/>
                        <a:t>0.672834382998</a:t>
                      </a:r>
                      <a:r>
                        <a:rPr lang="zh-CN" altLang="is-IS" dirty="0" smtClean="0"/>
                        <a:t>心绞痛 </a:t>
                      </a:r>
                      <a:r>
                        <a:rPr lang="is-IS" altLang="zh-CN" dirty="0" smtClean="0"/>
                        <a:t>0.307551273953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hr-HR" dirty="0" smtClean="0"/>
                        <a:t>类型 </a:t>
                      </a:r>
                      <a:r>
                        <a:rPr lang="hr-HR" altLang="zh-CN" dirty="0" smtClean="0"/>
                        <a:t>0.682848372099</a:t>
                      </a:r>
                      <a:r>
                        <a:rPr lang="zh-CN" altLang="hr-HR" dirty="0" smtClean="0"/>
                        <a:t>特指 </a:t>
                      </a:r>
                      <a:r>
                        <a:rPr lang="hr-HR" altLang="zh-CN" dirty="0" smtClean="0"/>
                        <a:t>0.682848372099</a:t>
                      </a:r>
                      <a:r>
                        <a:rPr lang="zh-CN" altLang="hr-HR" dirty="0" smtClean="0"/>
                        <a:t>心绞痛 </a:t>
                      </a:r>
                      <a:r>
                        <a:rPr lang="hr-HR" altLang="zh-CN" dirty="0" smtClean="0"/>
                        <a:t>0.259684811732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altLang="zh-CN" dirty="0" smtClean="0"/>
                        <a:t>I20.801	</a:t>
                      </a:r>
                      <a:r>
                        <a:rPr lang="zh-CN" altLang="pt-BR" dirty="0" smtClean="0"/>
                        <a:t>稳定型心绞痛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稳定 </a:t>
                      </a:r>
                      <a:r>
                        <a:rPr lang="en-US" altLang="zh-CN" dirty="0" smtClean="0"/>
                        <a:t>0.885444204399</a:t>
                      </a:r>
                      <a:r>
                        <a:rPr lang="zh-CN" altLang="en-US" dirty="0" smtClean="0"/>
                        <a:t>心绞痛 </a:t>
                      </a:r>
                      <a:r>
                        <a:rPr lang="en-US" altLang="zh-CN" dirty="0" smtClean="0"/>
                        <a:t>0.464745694865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稳定型 </a:t>
                      </a:r>
                      <a:r>
                        <a:rPr lang="en-US" altLang="zh-CN" dirty="0" smtClean="0"/>
                        <a:t>0.934691541277</a:t>
                      </a:r>
                      <a:r>
                        <a:rPr lang="zh-CN" altLang="en-US" dirty="0" smtClean="0"/>
                        <a:t>心绞痛 </a:t>
                      </a:r>
                      <a:r>
                        <a:rPr lang="en-US" altLang="zh-CN" dirty="0" smtClean="0"/>
                        <a:t>0.355459874903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altLang="zh-CN" dirty="0" smtClean="0"/>
                        <a:t>I20.802	</a:t>
                      </a:r>
                      <a:r>
                        <a:rPr lang="pt-BR" altLang="zh-CN" dirty="0" err="1" smtClean="0"/>
                        <a:t>X</a:t>
                      </a:r>
                      <a:r>
                        <a:rPr lang="zh-CN" altLang="pt-BR" dirty="0" smtClean="0"/>
                        <a:t>综合征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综合征 </a:t>
                      </a:r>
                      <a:r>
                        <a:rPr lang="en-US" altLang="zh-CN" dirty="0" smtClean="0"/>
                        <a:t>1.0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综合征 </a:t>
                      </a:r>
                      <a:r>
                        <a:rPr lang="en-US" altLang="zh-CN" dirty="0" smtClean="0"/>
                        <a:t>1.0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altLang="zh-CN" dirty="0" smtClean="0"/>
                        <a:t>I20.803	</a:t>
                      </a:r>
                      <a:r>
                        <a:rPr lang="zh-CN" altLang="pt-BR" dirty="0" smtClean="0"/>
                        <a:t>劳力型心绞痛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is-IS" dirty="0" smtClean="0"/>
                        <a:t>劳力型 </a:t>
                      </a:r>
                      <a:r>
                        <a:rPr lang="is-IS" altLang="zh-CN" dirty="0" smtClean="0"/>
                        <a:t>0.909489889451</a:t>
                      </a:r>
                      <a:r>
                        <a:rPr lang="zh-CN" altLang="is-IS" dirty="0" smtClean="0"/>
                        <a:t>心绞痛 </a:t>
                      </a:r>
                      <a:r>
                        <a:rPr lang="is-IS" altLang="zh-CN" dirty="0" smtClean="0"/>
                        <a:t>0.415726040785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hr-HR" dirty="0" smtClean="0"/>
                        <a:t>劳力 </a:t>
                      </a:r>
                      <a:r>
                        <a:rPr lang="hr-HR" altLang="zh-CN" dirty="0" smtClean="0"/>
                        <a:t>0.898690716424</a:t>
                      </a:r>
                      <a:r>
                        <a:rPr lang="zh-CN" altLang="hr-HR" dirty="0" smtClean="0"/>
                        <a:t>心绞痛 </a:t>
                      </a:r>
                      <a:r>
                        <a:rPr lang="hr-HR" altLang="zh-CN" dirty="0" smtClean="0"/>
                        <a:t>0.438582941088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altLang="zh-CN" dirty="0" smtClean="0"/>
                        <a:t>I20.804	</a:t>
                      </a:r>
                      <a:r>
                        <a:rPr lang="zh-CN" altLang="pt-BR" dirty="0" smtClean="0"/>
                        <a:t>混合型心绞痛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is-IS" dirty="0" smtClean="0"/>
                        <a:t>混合型 </a:t>
                      </a:r>
                      <a:r>
                        <a:rPr lang="is-IS" altLang="zh-CN" dirty="0" smtClean="0"/>
                        <a:t>0.909489889451</a:t>
                      </a:r>
                      <a:r>
                        <a:rPr lang="zh-CN" altLang="is-IS" dirty="0" smtClean="0"/>
                        <a:t>心绞痛 </a:t>
                      </a:r>
                      <a:r>
                        <a:rPr lang="is-IS" altLang="zh-CN" dirty="0" smtClean="0"/>
                        <a:t>0.415726040785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nb-NO" dirty="0" smtClean="0"/>
                        <a:t>混合型 </a:t>
                      </a:r>
                      <a:r>
                        <a:rPr lang="nb-NO" altLang="zh-CN" dirty="0" smtClean="0"/>
                        <a:t>0.934691541277</a:t>
                      </a:r>
                      <a:r>
                        <a:rPr lang="zh-CN" altLang="nb-NO" dirty="0" smtClean="0"/>
                        <a:t>心绞痛 </a:t>
                      </a:r>
                      <a:r>
                        <a:rPr lang="nb-NO" altLang="zh-CN" dirty="0" smtClean="0"/>
                        <a:t>0.355459874903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altLang="zh-CN" dirty="0" smtClean="0"/>
                        <a:t>I20.900	</a:t>
                      </a:r>
                      <a:r>
                        <a:rPr lang="zh-CN" altLang="pt-BR" dirty="0" smtClean="0"/>
                        <a:t>心绞痛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nb-NO" dirty="0" smtClean="0"/>
                        <a:t>心绞痛 </a:t>
                      </a:r>
                      <a:r>
                        <a:rPr lang="nb-NO" altLang="zh-CN" dirty="0" smtClean="0"/>
                        <a:t>1.0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nb-NO" dirty="0" smtClean="0"/>
                        <a:t>心绞痛 </a:t>
                      </a:r>
                      <a:r>
                        <a:rPr lang="nb-NO" altLang="zh-CN" dirty="0" smtClean="0"/>
                        <a:t>1.0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59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0676070"/>
              </p:ext>
            </p:extLst>
          </p:nvPr>
        </p:nvGraphicFramePr>
        <p:xfrm>
          <a:off x="380960" y="481203"/>
          <a:ext cx="11430000" cy="5883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/>
                <a:gridCol w="3810000"/>
                <a:gridCol w="3810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标准疾病名称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加入自定义词典后的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不加自定义词典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I21.000	</a:t>
                      </a:r>
                      <a:r>
                        <a:rPr lang="zh-CN" altLang="en-US" dirty="0" smtClean="0"/>
                        <a:t>急性</a:t>
                      </a:r>
                      <a:r>
                        <a:rPr lang="en-US" altLang="zh-CN" dirty="0" smtClean="0"/>
                        <a:t>ST</a:t>
                      </a:r>
                      <a:r>
                        <a:rPr lang="zh-CN" altLang="en-US" dirty="0" smtClean="0"/>
                        <a:t>段抬高型前壁心肌梗塞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is-IS" dirty="0" smtClean="0"/>
                        <a:t>前壁心 </a:t>
                      </a:r>
                      <a:r>
                        <a:rPr lang="is-IS" altLang="zh-CN" dirty="0" smtClean="0"/>
                        <a:t>0.671562994108</a:t>
                      </a:r>
                    </a:p>
                    <a:p>
                      <a:r>
                        <a:rPr lang="is-IS" altLang="zh-CN" b="0" dirty="0" smtClean="0"/>
                        <a:t>st 0.460967341801</a:t>
                      </a:r>
                      <a:r>
                        <a:rPr lang="zh-CN" altLang="is-IS" b="1" dirty="0" smtClean="0"/>
                        <a:t>高型 </a:t>
                      </a:r>
                      <a:r>
                        <a:rPr lang="is-IS" altLang="zh-CN" b="1" dirty="0" smtClean="0"/>
                        <a:t>0.441712917839</a:t>
                      </a:r>
                      <a:r>
                        <a:rPr lang="zh-CN" altLang="is-IS" dirty="0" smtClean="0"/>
                        <a:t>肌梗塞 </a:t>
                      </a:r>
                      <a:r>
                        <a:rPr lang="is-IS" altLang="zh-CN" dirty="0" smtClean="0"/>
                        <a:t>0.265896552209</a:t>
                      </a:r>
                      <a:r>
                        <a:rPr lang="zh-CN" altLang="is-IS" dirty="0" smtClean="0"/>
                        <a:t>急性 </a:t>
                      </a:r>
                      <a:r>
                        <a:rPr lang="is-IS" altLang="zh-CN" dirty="0" smtClean="0"/>
                        <a:t>0.265896552209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is-IS" dirty="0" smtClean="0"/>
                        <a:t>前壁 </a:t>
                      </a:r>
                      <a:r>
                        <a:rPr lang="is-IS" altLang="zh-CN" dirty="0" smtClean="0"/>
                        <a:t>0.677476268879</a:t>
                      </a:r>
                      <a:r>
                        <a:rPr lang="zh-CN" altLang="is-IS" b="1" dirty="0" smtClean="0"/>
                        <a:t>抬高 </a:t>
                      </a:r>
                      <a:r>
                        <a:rPr lang="is-IS" altLang="zh-CN" b="1" dirty="0" smtClean="0"/>
                        <a:t>0.445602307034</a:t>
                      </a:r>
                    </a:p>
                    <a:p>
                      <a:r>
                        <a:rPr lang="is-IS" altLang="zh-CN" dirty="0" smtClean="0"/>
                        <a:t>st 0.445602307034</a:t>
                      </a:r>
                      <a:r>
                        <a:rPr lang="zh-CN" altLang="is-IS" dirty="0" smtClean="0"/>
                        <a:t>急性 </a:t>
                      </a:r>
                      <a:r>
                        <a:rPr lang="is-IS" altLang="zh-CN" dirty="0" smtClean="0"/>
                        <a:t>0.268237835733</a:t>
                      </a:r>
                      <a:r>
                        <a:rPr lang="zh-CN" altLang="is-IS" dirty="0" smtClean="0"/>
                        <a:t>心肌梗塞 </a:t>
                      </a:r>
                      <a:r>
                        <a:rPr lang="is-IS" altLang="zh-CN" dirty="0" smtClean="0"/>
                        <a:t>0.268237835733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I21.001	</a:t>
                      </a:r>
                      <a:r>
                        <a:rPr lang="zh-CN" altLang="en-US" dirty="0" smtClean="0"/>
                        <a:t>急性</a:t>
                      </a:r>
                      <a:r>
                        <a:rPr lang="en-US" altLang="zh-CN" dirty="0" smtClean="0"/>
                        <a:t>ST</a:t>
                      </a:r>
                      <a:r>
                        <a:rPr lang="zh-CN" altLang="en-US" dirty="0" smtClean="0"/>
                        <a:t>段抬高型前间壁心肌梗塞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is-IS" dirty="0" smtClean="0"/>
                        <a:t>前间 </a:t>
                      </a:r>
                      <a:r>
                        <a:rPr lang="is-IS" altLang="zh-CN" dirty="0" smtClean="0"/>
                        <a:t>0.677440941164</a:t>
                      </a:r>
                    </a:p>
                    <a:p>
                      <a:r>
                        <a:rPr lang="is-IS" altLang="zh-CN" b="0" dirty="0" smtClean="0"/>
                        <a:t>st 0.393078076837</a:t>
                      </a:r>
                      <a:r>
                        <a:rPr lang="zh-CN" altLang="is-IS" dirty="0" smtClean="0"/>
                        <a:t>壁心 </a:t>
                      </a:r>
                      <a:r>
                        <a:rPr lang="is-IS" altLang="zh-CN" dirty="0" smtClean="0"/>
                        <a:t>0.376659360682</a:t>
                      </a:r>
                      <a:r>
                        <a:rPr lang="zh-CN" altLang="is-IS" dirty="0" smtClean="0"/>
                        <a:t>高型 </a:t>
                      </a:r>
                      <a:r>
                        <a:rPr lang="is-IS" altLang="zh-CN" dirty="0" smtClean="0"/>
                        <a:t>0.376659360682</a:t>
                      </a:r>
                      <a:r>
                        <a:rPr lang="zh-CN" altLang="is-IS" dirty="0" smtClean="0"/>
                        <a:t>急性 </a:t>
                      </a:r>
                      <a:r>
                        <a:rPr lang="is-IS" altLang="zh-CN" dirty="0" smtClean="0"/>
                        <a:t>0.226736464608</a:t>
                      </a:r>
                      <a:r>
                        <a:rPr lang="zh-CN" altLang="is-IS" b="1" dirty="0" smtClean="0"/>
                        <a:t>肌梗塞 </a:t>
                      </a:r>
                      <a:r>
                        <a:rPr lang="is-IS" altLang="zh-CN" b="1" dirty="0" smtClean="0"/>
                        <a:t>0.226736464608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is-IS" dirty="0" smtClean="0"/>
                        <a:t>间壁 </a:t>
                      </a:r>
                      <a:r>
                        <a:rPr lang="is-IS" altLang="zh-CN" dirty="0" smtClean="0"/>
                        <a:t>0.677476268879</a:t>
                      </a:r>
                      <a:r>
                        <a:rPr lang="zh-CN" altLang="is-IS" dirty="0" smtClean="0"/>
                        <a:t>抬高 </a:t>
                      </a:r>
                      <a:r>
                        <a:rPr lang="is-IS" altLang="zh-CN" dirty="0" smtClean="0"/>
                        <a:t>0.445602307034</a:t>
                      </a:r>
                    </a:p>
                    <a:p>
                      <a:r>
                        <a:rPr lang="is-IS" altLang="zh-CN" dirty="0" smtClean="0"/>
                        <a:t>st 0.445602307034</a:t>
                      </a:r>
                      <a:r>
                        <a:rPr lang="zh-CN" altLang="is-IS" dirty="0" smtClean="0"/>
                        <a:t>急性 </a:t>
                      </a:r>
                      <a:r>
                        <a:rPr lang="is-IS" altLang="zh-CN" dirty="0" smtClean="0"/>
                        <a:t>0.268237835733</a:t>
                      </a:r>
                      <a:r>
                        <a:rPr lang="zh-CN" altLang="is-IS" b="1" dirty="0" smtClean="0"/>
                        <a:t>心肌梗塞 </a:t>
                      </a:r>
                      <a:r>
                        <a:rPr lang="is-IS" altLang="zh-CN" b="1" dirty="0" smtClean="0"/>
                        <a:t>0.268237835733</a:t>
                      </a:r>
                      <a:endParaRPr lang="zh-CN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I21.002	</a:t>
                      </a:r>
                      <a:r>
                        <a:rPr lang="zh-CN" altLang="en-US" dirty="0" smtClean="0"/>
                        <a:t>急性</a:t>
                      </a:r>
                      <a:r>
                        <a:rPr lang="en-US" altLang="zh-CN" dirty="0" smtClean="0"/>
                        <a:t>ST</a:t>
                      </a:r>
                      <a:r>
                        <a:rPr lang="zh-CN" altLang="en-US" dirty="0" smtClean="0"/>
                        <a:t>段抬高型前侧壁心肌梗塞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is-IS" b="1" dirty="0" smtClean="0"/>
                        <a:t>前侧 </a:t>
                      </a:r>
                      <a:r>
                        <a:rPr lang="is-IS" altLang="zh-CN" b="1" dirty="0" smtClean="0"/>
                        <a:t>0.677440941164</a:t>
                      </a:r>
                    </a:p>
                    <a:p>
                      <a:r>
                        <a:rPr lang="is-IS" altLang="zh-CN" dirty="0" smtClean="0"/>
                        <a:t>st 0.393078076837</a:t>
                      </a:r>
                      <a:r>
                        <a:rPr lang="zh-CN" altLang="is-IS" dirty="0" smtClean="0"/>
                        <a:t>壁心 </a:t>
                      </a:r>
                      <a:r>
                        <a:rPr lang="is-IS" altLang="zh-CN" dirty="0" smtClean="0"/>
                        <a:t>0.376659360682</a:t>
                      </a:r>
                      <a:r>
                        <a:rPr lang="zh-CN" altLang="is-IS" dirty="0" smtClean="0"/>
                        <a:t>高型 </a:t>
                      </a:r>
                      <a:r>
                        <a:rPr lang="is-IS" altLang="zh-CN" dirty="0" smtClean="0"/>
                        <a:t>0.376659360682</a:t>
                      </a:r>
                      <a:r>
                        <a:rPr lang="zh-CN" altLang="is-IS" dirty="0" smtClean="0"/>
                        <a:t>急性 </a:t>
                      </a:r>
                      <a:r>
                        <a:rPr lang="is-IS" altLang="zh-CN" dirty="0" smtClean="0"/>
                        <a:t>0.226736464608</a:t>
                      </a:r>
                      <a:r>
                        <a:rPr lang="zh-CN" altLang="is-IS" dirty="0" smtClean="0"/>
                        <a:t>肌梗塞 </a:t>
                      </a:r>
                      <a:r>
                        <a:rPr lang="is-IS" altLang="zh-CN" dirty="0" smtClean="0"/>
                        <a:t>0.226736464608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hr-HR" b="1" dirty="0" smtClean="0"/>
                        <a:t>侧壁 </a:t>
                      </a:r>
                      <a:r>
                        <a:rPr lang="hr-HR" altLang="zh-CN" b="1" dirty="0" smtClean="0"/>
                        <a:t>0.629443047003</a:t>
                      </a:r>
                      <a:r>
                        <a:rPr lang="zh-CN" altLang="hr-HR" dirty="0" smtClean="0"/>
                        <a:t>抬高 </a:t>
                      </a:r>
                      <a:r>
                        <a:rPr lang="hr-HR" altLang="zh-CN" dirty="0" smtClean="0"/>
                        <a:t>0.470744740598</a:t>
                      </a:r>
                    </a:p>
                    <a:p>
                      <a:r>
                        <a:rPr lang="hr-HR" altLang="zh-CN" dirty="0" smtClean="0"/>
                        <a:t>st 0.470744740598</a:t>
                      </a:r>
                      <a:r>
                        <a:rPr lang="zh-CN" altLang="hr-HR" dirty="0" smtClean="0"/>
                        <a:t>急性 </a:t>
                      </a:r>
                      <a:r>
                        <a:rPr lang="hr-HR" altLang="zh-CN" dirty="0" smtClean="0"/>
                        <a:t>0.283372748318</a:t>
                      </a:r>
                      <a:r>
                        <a:rPr lang="zh-CN" altLang="hr-HR" dirty="0" smtClean="0"/>
                        <a:t>心肌梗塞 </a:t>
                      </a:r>
                      <a:r>
                        <a:rPr lang="hr-HR" altLang="zh-CN" dirty="0" smtClean="0"/>
                        <a:t>0.283372748318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I21.003	</a:t>
                      </a:r>
                      <a:r>
                        <a:rPr lang="zh-CN" altLang="en-US" dirty="0" smtClean="0"/>
                        <a:t>急性</a:t>
                      </a:r>
                      <a:r>
                        <a:rPr lang="en-US" altLang="zh-CN" dirty="0" smtClean="0"/>
                        <a:t>ST</a:t>
                      </a:r>
                      <a:r>
                        <a:rPr lang="zh-CN" altLang="en-US" dirty="0" smtClean="0"/>
                        <a:t>段抬高型广泛前壁心肌梗塞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is-IS" dirty="0" smtClean="0"/>
                        <a:t>广泛 </a:t>
                      </a:r>
                      <a:r>
                        <a:rPr lang="is-IS" altLang="zh-CN" dirty="0" smtClean="0"/>
                        <a:t>0.622038386492</a:t>
                      </a:r>
                      <a:r>
                        <a:rPr lang="zh-CN" altLang="is-IS" b="1" dirty="0" smtClean="0"/>
                        <a:t>前壁心 </a:t>
                      </a:r>
                      <a:r>
                        <a:rPr lang="is-IS" altLang="zh-CN" b="1" dirty="0" smtClean="0"/>
                        <a:t>0.525824924056</a:t>
                      </a:r>
                    </a:p>
                    <a:p>
                      <a:r>
                        <a:rPr lang="is-IS" altLang="zh-CN" dirty="0" smtClean="0"/>
                        <a:t>st 0.360931319357</a:t>
                      </a:r>
                      <a:r>
                        <a:rPr lang="zh-CN" altLang="is-IS" dirty="0" smtClean="0"/>
                        <a:t>高型 </a:t>
                      </a:r>
                      <a:r>
                        <a:rPr lang="is-IS" altLang="zh-CN" dirty="0" smtClean="0"/>
                        <a:t>0.345855360577</a:t>
                      </a:r>
                      <a:r>
                        <a:rPr lang="zh-CN" altLang="is-IS" dirty="0" smtClean="0"/>
                        <a:t>急性 </a:t>
                      </a:r>
                      <a:r>
                        <a:rPr lang="is-IS" altLang="zh-CN" dirty="0" smtClean="0"/>
                        <a:t>0.20819347641</a:t>
                      </a:r>
                      <a:r>
                        <a:rPr lang="zh-CN" altLang="is-IS" dirty="0" smtClean="0"/>
                        <a:t>肌梗塞 </a:t>
                      </a:r>
                      <a:r>
                        <a:rPr lang="is-IS" altLang="zh-CN" dirty="0" smtClean="0"/>
                        <a:t>0.20819347641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is-IS" dirty="0" smtClean="0"/>
                        <a:t>广泛 </a:t>
                      </a:r>
                      <a:r>
                        <a:rPr lang="is-IS" altLang="zh-CN" dirty="0" smtClean="0"/>
                        <a:t>0.625379169503</a:t>
                      </a:r>
                      <a:r>
                        <a:rPr lang="zh-CN" altLang="is-IS" b="1" dirty="0" smtClean="0"/>
                        <a:t>前壁 </a:t>
                      </a:r>
                      <a:r>
                        <a:rPr lang="is-IS" altLang="zh-CN" b="1" dirty="0" smtClean="0"/>
                        <a:t>0.5286489732</a:t>
                      </a:r>
                    </a:p>
                    <a:p>
                      <a:r>
                        <a:rPr lang="is-IS" altLang="zh-CN" dirty="0" smtClean="0"/>
                        <a:t>st 0.347712846767</a:t>
                      </a:r>
                      <a:r>
                        <a:rPr lang="zh-CN" altLang="is-IS" dirty="0" smtClean="0"/>
                        <a:t>抬高 </a:t>
                      </a:r>
                      <a:r>
                        <a:rPr lang="is-IS" altLang="zh-CN" dirty="0" smtClean="0"/>
                        <a:t>0.347712846767</a:t>
                      </a:r>
                      <a:r>
                        <a:rPr lang="zh-CN" altLang="is-IS" dirty="0" smtClean="0"/>
                        <a:t>心肌梗塞 </a:t>
                      </a:r>
                      <a:r>
                        <a:rPr lang="is-IS" altLang="zh-CN" dirty="0" smtClean="0"/>
                        <a:t>0.209311621599</a:t>
                      </a:r>
                      <a:r>
                        <a:rPr lang="zh-CN" altLang="is-IS" dirty="0" smtClean="0"/>
                        <a:t>急性 </a:t>
                      </a:r>
                      <a:r>
                        <a:rPr lang="is-IS" altLang="zh-CN" dirty="0" smtClean="0"/>
                        <a:t>0.209311621599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I21.004	</a:t>
                      </a:r>
                      <a:r>
                        <a:rPr lang="zh-CN" altLang="en-US" dirty="0" smtClean="0"/>
                        <a:t>急性透壁前壁心肌梗塞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is-IS" dirty="0" smtClean="0"/>
                        <a:t>前壁心 </a:t>
                      </a:r>
                      <a:r>
                        <a:rPr lang="is-IS" altLang="zh-CN" dirty="0" smtClean="0"/>
                        <a:t>0.739534806287</a:t>
                      </a:r>
                      <a:r>
                        <a:rPr lang="zh-CN" altLang="is-IS" dirty="0" smtClean="0"/>
                        <a:t>透壁 </a:t>
                      </a:r>
                      <a:r>
                        <a:rPr lang="is-IS" altLang="zh-CN" dirty="0" smtClean="0"/>
                        <a:t>0.530673094635</a:t>
                      </a:r>
                      <a:r>
                        <a:rPr lang="zh-CN" altLang="is-IS" dirty="0" smtClean="0"/>
                        <a:t>肌梗塞 </a:t>
                      </a:r>
                      <a:r>
                        <a:rPr lang="is-IS" altLang="zh-CN" dirty="0" smtClean="0"/>
                        <a:t>0.292809099005</a:t>
                      </a:r>
                      <a:r>
                        <a:rPr lang="zh-CN" altLang="is-IS" dirty="0" smtClean="0"/>
                        <a:t>急性 </a:t>
                      </a:r>
                      <a:r>
                        <a:rPr lang="is-IS" altLang="zh-CN" dirty="0" smtClean="0"/>
                        <a:t>0.292809099005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is-IS" dirty="0" smtClean="0"/>
                        <a:t>前壁 </a:t>
                      </a:r>
                      <a:r>
                        <a:rPr lang="is-IS" altLang="zh-CN" dirty="0" smtClean="0"/>
                        <a:t>0.756761385292</a:t>
                      </a:r>
                      <a:r>
                        <a:rPr lang="zh-CN" altLang="is-IS" dirty="0" smtClean="0"/>
                        <a:t>透壁 </a:t>
                      </a:r>
                      <a:r>
                        <a:rPr lang="is-IS" altLang="zh-CN" dirty="0" smtClean="0"/>
                        <a:t>0.497751190191</a:t>
                      </a:r>
                      <a:r>
                        <a:rPr lang="zh-CN" altLang="is-IS" dirty="0" smtClean="0"/>
                        <a:t>急性 </a:t>
                      </a:r>
                      <a:r>
                        <a:rPr lang="is-IS" altLang="zh-CN" dirty="0" smtClean="0"/>
                        <a:t>0.299629736837</a:t>
                      </a:r>
                      <a:r>
                        <a:rPr lang="zh-CN" altLang="is-IS" dirty="0" smtClean="0"/>
                        <a:t>心肌梗塞 </a:t>
                      </a:r>
                      <a:r>
                        <a:rPr lang="is-IS" altLang="zh-CN" dirty="0" smtClean="0"/>
                        <a:t>0.299629736837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I21.005	</a:t>
                      </a:r>
                      <a:r>
                        <a:rPr lang="zh-CN" altLang="en-US" dirty="0" smtClean="0"/>
                        <a:t>急性透壁前间壁心肌梗塞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is-IS" dirty="0" smtClean="0"/>
                        <a:t>前间 </a:t>
                      </a:r>
                      <a:r>
                        <a:rPr lang="is-IS" altLang="zh-CN" dirty="0" smtClean="0"/>
                        <a:t>0.725260902327</a:t>
                      </a:r>
                      <a:r>
                        <a:rPr lang="zh-CN" altLang="is-IS" dirty="0" smtClean="0"/>
                        <a:t>透壁 </a:t>
                      </a:r>
                      <a:r>
                        <a:rPr lang="is-IS" altLang="zh-CN" dirty="0" smtClean="0"/>
                        <a:t>0.439933159691</a:t>
                      </a:r>
                      <a:r>
                        <a:rPr lang="zh-CN" altLang="is-IS" dirty="0" smtClean="0"/>
                        <a:t>壁心 </a:t>
                      </a:r>
                      <a:r>
                        <a:rPr lang="is-IS" altLang="zh-CN" dirty="0" smtClean="0"/>
                        <a:t>0.403247414201</a:t>
                      </a:r>
                      <a:r>
                        <a:rPr lang="zh-CN" altLang="is-IS" dirty="0" smtClean="0"/>
                        <a:t>肌梗塞 </a:t>
                      </a:r>
                      <a:r>
                        <a:rPr lang="is-IS" altLang="zh-CN" dirty="0" smtClean="0"/>
                        <a:t>0.242741592543</a:t>
                      </a:r>
                      <a:r>
                        <a:rPr lang="zh-CN" altLang="is-IS" dirty="0" smtClean="0"/>
                        <a:t>急性 </a:t>
                      </a:r>
                      <a:r>
                        <a:rPr lang="is-IS" altLang="zh-CN" dirty="0" smtClean="0"/>
                        <a:t>0.242741592543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is-IS" dirty="0" smtClean="0"/>
                        <a:t>间壁 </a:t>
                      </a:r>
                      <a:r>
                        <a:rPr lang="is-IS" altLang="zh-CN" dirty="0" smtClean="0"/>
                        <a:t>0.756761385292</a:t>
                      </a:r>
                      <a:r>
                        <a:rPr lang="zh-CN" altLang="is-IS" dirty="0" smtClean="0"/>
                        <a:t>透壁 </a:t>
                      </a:r>
                      <a:r>
                        <a:rPr lang="is-IS" altLang="zh-CN" dirty="0" smtClean="0"/>
                        <a:t>0.497751190191</a:t>
                      </a:r>
                      <a:r>
                        <a:rPr lang="zh-CN" altLang="is-IS" dirty="0" smtClean="0"/>
                        <a:t>急性 </a:t>
                      </a:r>
                      <a:r>
                        <a:rPr lang="is-IS" altLang="zh-CN" dirty="0" smtClean="0"/>
                        <a:t>0.299629736837</a:t>
                      </a:r>
                      <a:r>
                        <a:rPr lang="zh-CN" altLang="is-IS" dirty="0" smtClean="0"/>
                        <a:t>心肌梗塞 </a:t>
                      </a:r>
                      <a:r>
                        <a:rPr lang="is-IS" altLang="zh-CN" dirty="0" smtClean="0"/>
                        <a:t>0.299629736837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I21.006	</a:t>
                      </a:r>
                      <a:r>
                        <a:rPr lang="zh-CN" altLang="en-US" dirty="0" smtClean="0"/>
                        <a:t>急性透壁前侧壁心肌梗塞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is-IS" dirty="0" smtClean="0"/>
                        <a:t>前侧 </a:t>
                      </a:r>
                      <a:r>
                        <a:rPr lang="is-IS" altLang="zh-CN" dirty="0" smtClean="0"/>
                        <a:t>0.725260902327</a:t>
                      </a:r>
                      <a:r>
                        <a:rPr lang="zh-CN" altLang="is-IS" dirty="0" smtClean="0"/>
                        <a:t>透壁 </a:t>
                      </a:r>
                      <a:r>
                        <a:rPr lang="is-IS" altLang="zh-CN" dirty="0" smtClean="0"/>
                        <a:t>0.439933159691</a:t>
                      </a:r>
                      <a:r>
                        <a:rPr lang="zh-CN" altLang="is-IS" dirty="0" smtClean="0"/>
                        <a:t>壁心 </a:t>
                      </a:r>
                      <a:r>
                        <a:rPr lang="is-IS" altLang="zh-CN" dirty="0" smtClean="0"/>
                        <a:t>0.403247414201</a:t>
                      </a:r>
                      <a:r>
                        <a:rPr lang="zh-CN" altLang="is-IS" dirty="0" smtClean="0"/>
                        <a:t>肌梗塞 </a:t>
                      </a:r>
                      <a:r>
                        <a:rPr lang="is-IS" altLang="zh-CN" dirty="0" smtClean="0"/>
                        <a:t>0.242741592543</a:t>
                      </a:r>
                      <a:r>
                        <a:rPr lang="zh-CN" altLang="is-IS" dirty="0" smtClean="0"/>
                        <a:t>急性 </a:t>
                      </a:r>
                      <a:r>
                        <a:rPr lang="is-IS" altLang="zh-CN" dirty="0" smtClean="0"/>
                        <a:t>0.242741592543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hr-HR" dirty="0" smtClean="0"/>
                        <a:t>侧壁 </a:t>
                      </a:r>
                      <a:r>
                        <a:rPr lang="hr-HR" altLang="zh-CN" dirty="0" smtClean="0"/>
                        <a:t>0.71343629121</a:t>
                      </a:r>
                      <a:r>
                        <a:rPr lang="zh-CN" altLang="hr-HR" dirty="0" smtClean="0"/>
                        <a:t>透壁 </a:t>
                      </a:r>
                      <a:r>
                        <a:rPr lang="hr-HR" altLang="zh-CN" dirty="0" smtClean="0"/>
                        <a:t>0.53356119102</a:t>
                      </a:r>
                      <a:r>
                        <a:rPr lang="zh-CN" altLang="hr-HR" dirty="0" smtClean="0"/>
                        <a:t>急性 </a:t>
                      </a:r>
                      <a:r>
                        <a:rPr lang="hr-HR" altLang="zh-CN" dirty="0" smtClean="0"/>
                        <a:t>0.321186171731</a:t>
                      </a:r>
                      <a:r>
                        <a:rPr lang="zh-CN" altLang="hr-HR" dirty="0" smtClean="0"/>
                        <a:t>心肌梗塞 </a:t>
                      </a:r>
                      <a:r>
                        <a:rPr lang="hr-HR" altLang="zh-CN" dirty="0" smtClean="0"/>
                        <a:t>0.321186171731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I21.007	</a:t>
                      </a:r>
                      <a:r>
                        <a:rPr lang="zh-CN" altLang="en-US" dirty="0" smtClean="0"/>
                        <a:t>急性透壁广泛前壁心肌梗塞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hr-HR" dirty="0" smtClean="0"/>
                        <a:t>广泛 </a:t>
                      </a:r>
                      <a:r>
                        <a:rPr lang="hr-HR" altLang="zh-CN" dirty="0" smtClean="0"/>
                        <a:t>0.658441559195</a:t>
                      </a:r>
                      <a:r>
                        <a:rPr lang="zh-CN" altLang="hr-HR" dirty="0" smtClean="0"/>
                        <a:t>前壁心 </a:t>
                      </a:r>
                      <a:r>
                        <a:rPr lang="hr-HR" altLang="zh-CN" dirty="0" smtClean="0"/>
                        <a:t>0.55659745504</a:t>
                      </a:r>
                      <a:r>
                        <a:rPr lang="zh-CN" altLang="hr-HR" dirty="0" smtClean="0"/>
                        <a:t>透壁 </a:t>
                      </a:r>
                      <a:r>
                        <a:rPr lang="hr-HR" altLang="zh-CN" dirty="0" smtClean="0"/>
                        <a:t>0.399401477012</a:t>
                      </a:r>
                      <a:r>
                        <a:rPr lang="zh-CN" altLang="hr-HR" dirty="0" smtClean="0"/>
                        <a:t>肌梗塞 </a:t>
                      </a:r>
                      <a:r>
                        <a:rPr lang="hr-HR" altLang="zh-CN" dirty="0" smtClean="0"/>
                        <a:t>0.220377456116</a:t>
                      </a:r>
                      <a:r>
                        <a:rPr lang="zh-CN" altLang="hr-HR" dirty="0" smtClean="0"/>
                        <a:t>急性 </a:t>
                      </a:r>
                      <a:r>
                        <a:rPr lang="hr-HR" altLang="zh-CN" dirty="0" smtClean="0"/>
                        <a:t>0.220377456116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is-IS" dirty="0" smtClean="0"/>
                        <a:t>广泛 </a:t>
                      </a:r>
                      <a:r>
                        <a:rPr lang="is-IS" altLang="zh-CN" dirty="0" smtClean="0"/>
                        <a:t>0.666999202595</a:t>
                      </a:r>
                      <a:r>
                        <a:rPr lang="zh-CN" altLang="is-IS" dirty="0" smtClean="0"/>
                        <a:t>前壁 </a:t>
                      </a:r>
                      <a:r>
                        <a:rPr lang="is-IS" altLang="zh-CN" dirty="0" smtClean="0"/>
                        <a:t>0.563831449419</a:t>
                      </a:r>
                      <a:r>
                        <a:rPr lang="zh-CN" altLang="is-IS" dirty="0" smtClean="0"/>
                        <a:t>透壁 </a:t>
                      </a:r>
                      <a:r>
                        <a:rPr lang="is-IS" altLang="zh-CN" dirty="0" smtClean="0"/>
                        <a:t>0.370853720168</a:t>
                      </a:r>
                      <a:r>
                        <a:rPr lang="zh-CN" altLang="is-IS" dirty="0" smtClean="0"/>
                        <a:t>急性 </a:t>
                      </a:r>
                      <a:r>
                        <a:rPr lang="is-IS" altLang="zh-CN" dirty="0" smtClean="0"/>
                        <a:t>0.223241661233</a:t>
                      </a:r>
                      <a:r>
                        <a:rPr lang="zh-CN" altLang="is-IS" dirty="0" smtClean="0"/>
                        <a:t>心肌梗塞 </a:t>
                      </a:r>
                      <a:r>
                        <a:rPr lang="is-IS" altLang="zh-CN" dirty="0" smtClean="0"/>
                        <a:t>0.223241661233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149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0960" y="393742"/>
            <a:ext cx="11430080" cy="714380"/>
          </a:xfrm>
        </p:spPr>
        <p:txBody>
          <a:bodyPr/>
          <a:lstStyle/>
          <a:p>
            <a:r>
              <a:rPr kumimoji="1" lang="zh-CN" altLang="en-US" dirty="0" smtClean="0"/>
              <a:t>根据</a:t>
            </a:r>
            <a:r>
              <a:rPr kumimoji="1" lang="en-US" altLang="zh-CN" dirty="0" smtClean="0"/>
              <a:t>ICD</a:t>
            </a:r>
            <a:r>
              <a:rPr kumimoji="1" lang="zh-CN" altLang="en-US" dirty="0" smtClean="0"/>
              <a:t>对诊断疾病自动编码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背景：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</a:t>
            </a:r>
            <a:r>
              <a:rPr lang="zh-CN" altLang="en-US" dirty="0" smtClean="0"/>
              <a:t>由于各地的经济发展和医疗管理水平不同，导致医院的电子化程度和疾病分类水平参差不齐，即使有电子病历系统的很多医院至今仍没有使用</a:t>
            </a:r>
            <a:r>
              <a:rPr lang="en-US" altLang="zh-CN" dirty="0" smtClean="0"/>
              <a:t>ICD-10</a:t>
            </a:r>
            <a:r>
              <a:rPr lang="zh-CN" altLang="en-US" dirty="0" smtClean="0"/>
              <a:t>编码进行疾病分类。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2.</a:t>
            </a:r>
            <a:r>
              <a:rPr lang="zh-CN" altLang="en-US" dirty="0" smtClean="0"/>
              <a:t>根据医院的规模门诊量从几万到几百万不等，数据量大显然不适合人工编码和分类统计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3.</a:t>
            </a:r>
            <a:r>
              <a:rPr lang="zh-CN" altLang="en-US" dirty="0" smtClean="0"/>
              <a:t>快速清理医院门诊个案数据，根据</a:t>
            </a:r>
            <a:r>
              <a:rPr lang="en-US" altLang="zh-CN" dirty="0" smtClean="0"/>
              <a:t>ICD-10</a:t>
            </a:r>
            <a:r>
              <a:rPr lang="zh-CN" altLang="en-US" dirty="0" smtClean="0"/>
              <a:t>对诊断疾病自动编码，进行疾病分类统计，成为迫切需要解决的问题。</a:t>
            </a:r>
            <a:endParaRPr lang="en-US" altLang="zh-CN" dirty="0" smtClean="0"/>
          </a:p>
          <a:p>
            <a:r>
              <a:rPr lang="zh-CN" altLang="en-US" dirty="0" smtClean="0"/>
              <a:t>研究现状：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国内：研究较少，论文很少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国外：很早就开始了自动编码，因此有一部分论文（主要是在医学会议上的论文）</a:t>
            </a:r>
            <a:endParaRPr lang="en-US" altLang="zh-CN" dirty="0" smtClean="0"/>
          </a:p>
          <a:p>
            <a:pPr lvl="0">
              <a:buClr>
                <a:srgbClr val="1F497D">
                  <a:lumMod val="75000"/>
                </a:srgbClr>
              </a:buClr>
            </a:pPr>
            <a:r>
              <a:rPr lang="zh-CN" altLang="en-US" dirty="0"/>
              <a:t>实现方法</a:t>
            </a:r>
            <a:r>
              <a:rPr lang="zh-CN" altLang="en-US" dirty="0" smtClean="0">
                <a:solidFill>
                  <a:prstClr val="black"/>
                </a:solidFill>
              </a:rPr>
              <a:t>：</a:t>
            </a:r>
            <a:endParaRPr lang="en-US" altLang="zh-CN" dirty="0">
              <a:solidFill>
                <a:prstClr val="black"/>
              </a:solidFill>
            </a:endParaRPr>
          </a:p>
          <a:p>
            <a:pPr lvl="1"/>
            <a:r>
              <a:rPr lang="zh-CN" altLang="en-US" dirty="0" smtClean="0"/>
              <a:t>国内：医院做的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数据清理（准确率</a:t>
            </a:r>
            <a:r>
              <a:rPr lang="en-US" altLang="zh-CN" dirty="0" smtClean="0"/>
              <a:t>96%+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/>
              <a:t>《</a:t>
            </a:r>
            <a:r>
              <a:rPr lang="zh-CN" altLang="en-US" dirty="0" smtClean="0"/>
              <a:t>门</a:t>
            </a:r>
            <a:r>
              <a:rPr lang="zh-CN" altLang="en-US" dirty="0"/>
              <a:t>诊个案数据快速清理及诊断疾病自动编码方法研</a:t>
            </a:r>
            <a:r>
              <a:rPr lang="zh-CN" altLang="en-US" dirty="0" smtClean="0"/>
              <a:t>究</a:t>
            </a:r>
            <a:r>
              <a:rPr lang="en-US" altLang="zh-CN" dirty="0" smtClean="0"/>
              <a:t>》</a:t>
            </a:r>
          </a:p>
          <a:p>
            <a:pPr lvl="2"/>
            <a:r>
              <a:rPr lang="zh-CN" altLang="en-US" dirty="0" smtClean="0"/>
              <a:t>有分隔符，拆分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无分隔符（无法判断几种疾病），从疾病最长的开始比对，扫描到一种疾病就在其后增加分隔符“</a:t>
            </a:r>
            <a:r>
              <a:rPr lang="en-US" altLang="zh-CN" dirty="0" smtClean="0"/>
              <a:t>|</a:t>
            </a:r>
            <a:r>
              <a:rPr lang="zh-CN" altLang="en-US" dirty="0" smtClean="0"/>
              <a:t>”，循环操作指导所有疾病分隔开（</a:t>
            </a:r>
            <a:r>
              <a:rPr lang="en-US" altLang="zh-CN" dirty="0" smtClean="0"/>
              <a:t>SQL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有疾病常用名，别名缩写等的补充字典库（</a:t>
            </a:r>
            <a:r>
              <a:rPr lang="en-US" altLang="zh-CN" dirty="0" smtClean="0"/>
              <a:t>13093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4120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 hierarchical method to automatically encode Chinese diagnoses through semantic similarity estimation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Wenxin</a:t>
            </a:r>
            <a:r>
              <a:rPr kumimoji="1" lang="en-US" altLang="zh-CN" dirty="0"/>
              <a:t> </a:t>
            </a:r>
            <a:r>
              <a:rPr kumimoji="1" lang="en-US" altLang="zh-CN" dirty="0" err="1" smtClean="0"/>
              <a:t>Ning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Ming </a:t>
            </a:r>
            <a:r>
              <a:rPr kumimoji="1" lang="en-US" altLang="zh-CN" dirty="0" smtClean="0"/>
              <a:t>Yu,</a:t>
            </a:r>
            <a:r>
              <a:rPr kumimoji="1" lang="zh-CN" altLang="en-US" dirty="0" smtClean="0"/>
              <a:t> </a:t>
            </a:r>
            <a:r>
              <a:rPr kumimoji="1" lang="en-US" altLang="zh-CN" dirty="0" err="1"/>
              <a:t>Runtong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Zhang,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BMC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Medical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Infomatics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Decision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Making(2016.12)</a:t>
            </a:r>
          </a:p>
          <a:p>
            <a:r>
              <a:rPr kumimoji="1" lang="zh-CN" altLang="en-US" dirty="0" smtClean="0"/>
              <a:t>研究现状：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使用已有的</a:t>
            </a:r>
            <a:r>
              <a:rPr kumimoji="1" lang="en-US" altLang="zh-CN" dirty="0" smtClean="0"/>
              <a:t>medical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language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processing(MLP)</a:t>
            </a:r>
            <a:r>
              <a:rPr kumimoji="1" lang="zh-CN" altLang="en-US" dirty="0" smtClean="0"/>
              <a:t>工具进行概念识别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比如：</a:t>
            </a:r>
            <a:r>
              <a:rPr kumimoji="1" lang="en-US" altLang="zh-CN" dirty="0" err="1" smtClean="0"/>
              <a:t>MedLEE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MTI,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MetaMap</a:t>
            </a:r>
            <a:r>
              <a:rPr kumimoji="1" lang="zh-CN" altLang="en-US" dirty="0" smtClean="0"/>
              <a:t>等已有的系统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类似于文本分类（每一个</a:t>
            </a:r>
            <a:r>
              <a:rPr kumimoji="1" lang="en-US" altLang="zh-CN" dirty="0" smtClean="0"/>
              <a:t>code</a:t>
            </a:r>
            <a:r>
              <a:rPr kumimoji="1" lang="zh-CN" altLang="en-US" dirty="0" smtClean="0"/>
              <a:t>被视作一个</a:t>
            </a:r>
            <a:r>
              <a:rPr kumimoji="1" lang="en-US" altLang="zh-CN" dirty="0" smtClean="0"/>
              <a:t>class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label</a:t>
            </a:r>
            <a:r>
              <a:rPr kumimoji="1" lang="zh-CN" altLang="en-US" dirty="0" smtClean="0"/>
              <a:t>），用机器学习方法做</a:t>
            </a:r>
            <a:r>
              <a:rPr kumimoji="1" lang="en-US" altLang="zh-CN" dirty="0" smtClean="0"/>
              <a:t>code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assigning.</a:t>
            </a:r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339442"/>
              </p:ext>
            </p:extLst>
          </p:nvPr>
        </p:nvGraphicFramePr>
        <p:xfrm>
          <a:off x="776224" y="3216055"/>
          <a:ext cx="9123680" cy="2840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1616"/>
                <a:gridCol w="4427050"/>
                <a:gridCol w="370501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Authors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Title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&amp;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Conference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Methods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Pakhomov</a:t>
                      </a:r>
                      <a:r>
                        <a:rPr lang="zh-CN" altLang="en-US" baseline="0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55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Automating the assignment of diagnosis codes to patient encounters using example-based and machine learning techniques. J Am Med Inform Assoc. </a:t>
                      </a:r>
                      <a:endParaRPr lang="en-US" altLang="zh-CN" sz="1255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Example-based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err="1" smtClean="0"/>
                        <a:t>methog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and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Naïve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Bayes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algorithm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Yang,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Chute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374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55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application of Expert Network to clinical classification and MEDLINE indexing. In: Proceedings of the Annual Symposium on Computer Application in Medical Care. 1994. p. 157–61.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Expert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Network(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based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on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example-based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approach)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Rios,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err="1" smtClean="0"/>
                        <a:t>Kavuluru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374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55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Supervised extraction of diagnosis codes from EMRs: role of feature selection, data selection, and probabilistic </a:t>
                      </a:r>
                      <a:r>
                        <a:rPr lang="en-US" altLang="zh-CN" sz="1255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thresholding</a:t>
                      </a:r>
                      <a:r>
                        <a:rPr lang="en-US" altLang="zh-CN" sz="1255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IEEE ICHI. 2013;2013:66–73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LR,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SVM,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MNB+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Feature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selection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Farkas</a:t>
                      </a:r>
                      <a:r>
                        <a:rPr lang="en-US" altLang="zh-CN" baseline="0" dirty="0" smtClean="0"/>
                        <a:t>,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err="1" smtClean="0"/>
                        <a:t>Szarvas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55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Automatic construction of rule-based ICD-9-CM coding systems. BMC </a:t>
                      </a:r>
                      <a:r>
                        <a:rPr lang="en-US" altLang="zh-CN" sz="1255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Bioinf</a:t>
                      </a:r>
                      <a:r>
                        <a:rPr lang="en-US" altLang="zh-CN" sz="1255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2008;9:1–9. </a:t>
                      </a:r>
                      <a:endParaRPr lang="en-US" altLang="zh-CN" sz="1255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Rules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and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synonyms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with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decision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trees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753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 hierarchical method to automatically encode Chinese diagnoses through semantic similarity estimation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方法：用</a:t>
            </a:r>
            <a:r>
              <a:rPr kumimoji="1" lang="en-US" altLang="zh-CN" dirty="0" smtClean="0"/>
              <a:t>example-based</a:t>
            </a:r>
            <a:r>
              <a:rPr kumimoji="1" lang="zh-CN" altLang="en-US" dirty="0" smtClean="0"/>
              <a:t>方法，建立在</a:t>
            </a:r>
            <a:r>
              <a:rPr kumimoji="1" lang="en-US" altLang="zh-CN" dirty="0" smtClean="0"/>
              <a:t>SDL(Standard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Diagnostic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Library)</a:t>
            </a:r>
            <a:r>
              <a:rPr kumimoji="1" lang="zh-CN" altLang="en-US" dirty="0" smtClean="0"/>
              <a:t>，不建立在历史标号记录上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网上不公布，</a:t>
            </a:r>
            <a:r>
              <a:rPr kumimoji="1" lang="en-US" altLang="zh-CN" dirty="0" smtClean="0"/>
              <a:t>GB/T14396-2012</a:t>
            </a:r>
          </a:p>
          <a:p>
            <a:pPr lvl="1"/>
            <a:r>
              <a:rPr kumimoji="1" lang="en-US" altLang="zh-CN" dirty="0" smtClean="0"/>
              <a:t>《</a:t>
            </a:r>
            <a:r>
              <a:rPr kumimoji="1" lang="zh-CN" altLang="en-US" dirty="0"/>
              <a:t>疾病分类与代码（</a:t>
            </a:r>
            <a:r>
              <a:rPr kumimoji="1" lang="en-US" altLang="zh-CN" dirty="0"/>
              <a:t>GB/T14396-2001</a:t>
            </a:r>
            <a:r>
              <a:rPr kumimoji="1" lang="zh-CN" altLang="en-US" dirty="0"/>
              <a:t>）</a:t>
            </a:r>
            <a:r>
              <a:rPr kumimoji="1" lang="en-US" altLang="zh-CN" dirty="0"/>
              <a:t>》</a:t>
            </a:r>
            <a:r>
              <a:rPr kumimoji="1" lang="zh-CN" altLang="en-US" dirty="0"/>
              <a:t>等效采用世界卫生组织</a:t>
            </a:r>
            <a:r>
              <a:rPr kumimoji="1" lang="en-US" altLang="zh-CN" dirty="0"/>
              <a:t>《</a:t>
            </a:r>
            <a:r>
              <a:rPr kumimoji="1" lang="zh-CN" altLang="en-US" dirty="0"/>
              <a:t>疾病和有关健康问题的国际统计分类（</a:t>
            </a:r>
            <a:r>
              <a:rPr kumimoji="1" lang="en-US" altLang="zh-CN" dirty="0"/>
              <a:t>ICD-10</a:t>
            </a:r>
            <a:r>
              <a:rPr kumimoji="1" lang="zh-CN" altLang="en-US" dirty="0"/>
              <a:t>）</a:t>
            </a:r>
            <a:r>
              <a:rPr kumimoji="1" lang="en-US" altLang="zh-CN" dirty="0"/>
              <a:t>》</a:t>
            </a:r>
            <a:r>
              <a:rPr kumimoji="1" lang="zh-CN" altLang="en-US" dirty="0"/>
              <a:t>，广泛应用于医疗卫生服务、医疗保险、公安、民政等领域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下载</a:t>
            </a:r>
            <a:r>
              <a:rPr kumimoji="1" lang="en-US" altLang="zh-CN" dirty="0" smtClean="0"/>
              <a:t>--</a:t>
            </a:r>
            <a:r>
              <a:rPr kumimoji="1" lang="zh-CN" altLang="en-US" dirty="0" smtClean="0"/>
              <a:t>和我们的一致</a:t>
            </a:r>
            <a:endParaRPr kumimoji="1" lang="en-US" altLang="zh-CN" dirty="0" smtClean="0"/>
          </a:p>
          <a:p>
            <a:pPr>
              <a:buClr>
                <a:srgbClr val="1F497D">
                  <a:lumMod val="75000"/>
                </a:srgbClr>
              </a:buClr>
            </a:pPr>
            <a:r>
              <a:rPr kumimoji="1" lang="zh-CN" altLang="en-US" dirty="0"/>
              <a:t>具体流</a:t>
            </a:r>
            <a:r>
              <a:rPr kumimoji="1" lang="zh-CN" altLang="en-US" dirty="0" smtClean="0"/>
              <a:t>程</a:t>
            </a:r>
            <a:endParaRPr kumimoji="1" lang="en-US" altLang="zh-CN" dirty="0" smtClean="0">
              <a:solidFill>
                <a:prstClr val="black"/>
              </a:solidFill>
            </a:endParaRPr>
          </a:p>
          <a:p>
            <a:pPr lvl="1">
              <a:buClr>
                <a:srgbClr val="1F497D">
                  <a:lumMod val="75000"/>
                </a:srgbClr>
              </a:buClr>
            </a:pPr>
            <a:r>
              <a:rPr kumimoji="1" lang="zh-CN" altLang="en-US" dirty="0" smtClean="0">
                <a:solidFill>
                  <a:prstClr val="black"/>
                </a:solidFill>
              </a:rPr>
              <a:t>分词</a:t>
            </a:r>
            <a:r>
              <a:rPr kumimoji="1" lang="en-US" altLang="zh-CN" dirty="0" smtClean="0">
                <a:solidFill>
                  <a:prstClr val="black"/>
                </a:solidFill>
              </a:rPr>
              <a:t>--ICTCLAS</a:t>
            </a:r>
          </a:p>
          <a:p>
            <a:pPr lvl="1">
              <a:buClr>
                <a:srgbClr val="1F497D">
                  <a:lumMod val="75000"/>
                </a:srgbClr>
              </a:buClr>
            </a:pPr>
            <a:r>
              <a:rPr kumimoji="1" lang="zh-CN" altLang="en-US" dirty="0" smtClean="0">
                <a:solidFill>
                  <a:prstClr val="black"/>
                </a:solidFill>
              </a:rPr>
              <a:t>基础模型</a:t>
            </a:r>
            <a:r>
              <a:rPr kumimoji="1" lang="en-US" altLang="zh-CN" dirty="0" smtClean="0">
                <a:solidFill>
                  <a:prstClr val="black"/>
                </a:solidFill>
              </a:rPr>
              <a:t>--Flat</a:t>
            </a:r>
            <a:r>
              <a:rPr kumimoji="1" lang="zh-CN" altLang="en-US" dirty="0" smtClean="0">
                <a:solidFill>
                  <a:prstClr val="black"/>
                </a:solidFill>
              </a:rPr>
              <a:t> </a:t>
            </a:r>
            <a:r>
              <a:rPr kumimoji="1" lang="en-US" altLang="zh-CN" dirty="0" smtClean="0">
                <a:solidFill>
                  <a:prstClr val="black"/>
                </a:solidFill>
              </a:rPr>
              <a:t>method</a:t>
            </a:r>
            <a:r>
              <a:rPr kumimoji="1" lang="zh-CN" altLang="en-US" dirty="0" smtClean="0">
                <a:solidFill>
                  <a:prstClr val="black"/>
                </a:solidFill>
              </a:rPr>
              <a:t> </a:t>
            </a:r>
            <a:endParaRPr kumimoji="1" lang="en-US" altLang="zh-CN" dirty="0" smtClean="0">
              <a:solidFill>
                <a:prstClr val="black"/>
              </a:solidFill>
            </a:endParaRPr>
          </a:p>
          <a:p>
            <a:pPr lvl="1">
              <a:buClr>
                <a:srgbClr val="1F497D">
                  <a:lumMod val="75000"/>
                </a:srgbClr>
              </a:buClr>
            </a:pPr>
            <a:r>
              <a:rPr kumimoji="1" lang="zh-CN" altLang="en-US" dirty="0" smtClean="0">
                <a:solidFill>
                  <a:prstClr val="black"/>
                </a:solidFill>
              </a:rPr>
              <a:t>层次模型</a:t>
            </a:r>
            <a:r>
              <a:rPr kumimoji="1" lang="en-US" altLang="zh-CN" dirty="0" smtClean="0">
                <a:solidFill>
                  <a:prstClr val="black"/>
                </a:solidFill>
              </a:rPr>
              <a:t>—</a:t>
            </a:r>
            <a:r>
              <a:rPr kumimoji="1" lang="en-US" altLang="zh-CN" dirty="0" err="1" smtClean="0">
                <a:solidFill>
                  <a:prstClr val="black"/>
                </a:solidFill>
              </a:rPr>
              <a:t>Hierachical</a:t>
            </a:r>
            <a:r>
              <a:rPr kumimoji="1" lang="zh-CN" altLang="en-US" dirty="0" smtClean="0">
                <a:solidFill>
                  <a:prstClr val="black"/>
                </a:solidFill>
              </a:rPr>
              <a:t> </a:t>
            </a:r>
            <a:r>
              <a:rPr kumimoji="1" lang="en-US" altLang="zh-CN" dirty="0" smtClean="0">
                <a:solidFill>
                  <a:prstClr val="black"/>
                </a:solidFill>
              </a:rPr>
              <a:t>Method</a:t>
            </a:r>
          </a:p>
          <a:p>
            <a:pPr lvl="1">
              <a:buClr>
                <a:srgbClr val="1F497D">
                  <a:lumMod val="75000"/>
                </a:srgbClr>
              </a:buClr>
            </a:pPr>
            <a:r>
              <a:rPr kumimoji="1" lang="en-US" altLang="zh-CN" dirty="0" smtClean="0"/>
              <a:t>Text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Semantic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similarity</a:t>
            </a:r>
          </a:p>
          <a:p>
            <a:pPr lvl="2">
              <a:buClr>
                <a:srgbClr val="1F497D">
                  <a:lumMod val="75000"/>
                </a:srgbClr>
              </a:buClr>
            </a:pPr>
            <a:r>
              <a:rPr kumimoji="1" lang="en-US" altLang="zh-CN" dirty="0"/>
              <a:t>Similarity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based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 err="1" smtClean="0"/>
              <a:t>HowNet</a:t>
            </a:r>
            <a:endParaRPr kumimoji="1" lang="en-US" altLang="zh-CN" dirty="0" smtClean="0"/>
          </a:p>
          <a:p>
            <a:pPr lvl="2">
              <a:buClr>
                <a:srgbClr val="1F497D">
                  <a:lumMod val="75000"/>
                </a:srgbClr>
              </a:buClr>
            </a:pPr>
            <a:r>
              <a:rPr kumimoji="1" lang="en-US" altLang="zh-CN" dirty="0">
                <a:solidFill>
                  <a:prstClr val="black"/>
                </a:solidFill>
              </a:rPr>
              <a:t>Similarity</a:t>
            </a:r>
            <a:r>
              <a:rPr kumimoji="1" lang="zh-CN" altLang="en-US" dirty="0">
                <a:solidFill>
                  <a:prstClr val="black"/>
                </a:solidFill>
              </a:rPr>
              <a:t> </a:t>
            </a:r>
            <a:r>
              <a:rPr kumimoji="1" lang="en-US" altLang="zh-CN" dirty="0">
                <a:solidFill>
                  <a:prstClr val="black"/>
                </a:solidFill>
              </a:rPr>
              <a:t>estimation based on distributional semantics </a:t>
            </a:r>
          </a:p>
          <a:p>
            <a:pPr lvl="3">
              <a:buClr>
                <a:srgbClr val="1F497D">
                  <a:lumMod val="75000"/>
                </a:srgbClr>
              </a:buClr>
            </a:pPr>
            <a:r>
              <a:rPr kumimoji="1" lang="en-US" altLang="zh-CN" dirty="0" smtClean="0"/>
              <a:t>Semantic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similarity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through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word-based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method</a:t>
            </a:r>
            <a:endParaRPr kumimoji="1" lang="en-US" altLang="zh-CN" dirty="0"/>
          </a:p>
          <a:p>
            <a:pPr lvl="3">
              <a:buClr>
                <a:srgbClr val="1F497D">
                  <a:lumMod val="75000"/>
                </a:srgbClr>
              </a:buClr>
            </a:pPr>
            <a:r>
              <a:rPr kumimoji="1" lang="en-US" altLang="zh-CN" dirty="0"/>
              <a:t>Semantic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similarity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through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char-based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method</a:t>
            </a:r>
            <a:endParaRPr kumimoji="1" lang="en-US" altLang="zh-CN" dirty="0"/>
          </a:p>
          <a:p>
            <a:pPr lvl="2">
              <a:buClr>
                <a:srgbClr val="1F497D">
                  <a:lumMod val="75000"/>
                </a:srgbClr>
              </a:buClr>
            </a:pP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300" y="4077716"/>
            <a:ext cx="22987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1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 hierarchical method to automatically encode Chinese diagnoses through semantic similarity estimation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960" y="1310244"/>
            <a:ext cx="11430080" cy="5547756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Similarity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based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HowNet</a:t>
            </a:r>
            <a:endParaRPr kumimoji="1" lang="en-US" altLang="zh-CN" dirty="0" smtClean="0"/>
          </a:p>
          <a:p>
            <a:pPr lvl="1"/>
            <a:r>
              <a:rPr lang="en-US" altLang="zh-CN" dirty="0" smtClean="0"/>
              <a:t>Liu </a:t>
            </a:r>
            <a:r>
              <a:rPr lang="en-US" altLang="zh-CN" dirty="0"/>
              <a:t>Q, Li S. Word similarity computing based on How-net. </a:t>
            </a:r>
            <a:r>
              <a:rPr lang="en-US" altLang="zh-CN" dirty="0" err="1"/>
              <a:t>Comput</a:t>
            </a:r>
            <a:r>
              <a:rPr lang="en-US" altLang="zh-CN" dirty="0"/>
              <a:t> Linguist Chin Lang Process. 2002;7:59–76 (in Chinese). 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err="1" smtClean="0"/>
              <a:t>HowNet</a:t>
            </a:r>
            <a:r>
              <a:rPr lang="zh-CN" altLang="en-US" dirty="0" smtClean="0"/>
              <a:t>是领域独立的，对于里面不包括的词，用字符串相似度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0">
              <a:buClr>
                <a:srgbClr val="1F497D">
                  <a:lumMod val="75000"/>
                </a:srgbClr>
              </a:buClr>
            </a:pPr>
            <a:r>
              <a:rPr kumimoji="1" lang="en-US" altLang="zh-CN" dirty="0">
                <a:solidFill>
                  <a:prstClr val="black"/>
                </a:solidFill>
              </a:rPr>
              <a:t>Similarity</a:t>
            </a:r>
            <a:r>
              <a:rPr kumimoji="1" lang="zh-CN" altLang="en-US" dirty="0">
                <a:solidFill>
                  <a:prstClr val="black"/>
                </a:solidFill>
              </a:rPr>
              <a:t> </a:t>
            </a:r>
            <a:r>
              <a:rPr kumimoji="1" lang="en-US" altLang="zh-CN" dirty="0">
                <a:solidFill>
                  <a:prstClr val="black"/>
                </a:solidFill>
              </a:rPr>
              <a:t>estimation based on distributional semantics </a:t>
            </a:r>
            <a:endParaRPr kumimoji="1" lang="en-US" altLang="zh-CN" dirty="0" smtClean="0">
              <a:solidFill>
                <a:prstClr val="black"/>
              </a:solidFill>
            </a:endParaRPr>
          </a:p>
          <a:p>
            <a:pPr lvl="1">
              <a:buClr>
                <a:srgbClr val="1F497D">
                  <a:lumMod val="75000"/>
                </a:srgbClr>
              </a:buClr>
            </a:pPr>
            <a:r>
              <a:rPr kumimoji="1" lang="zh-CN" altLang="en-US" dirty="0" smtClean="0">
                <a:solidFill>
                  <a:prstClr val="black"/>
                </a:solidFill>
              </a:rPr>
              <a:t>数据：</a:t>
            </a:r>
            <a:r>
              <a:rPr kumimoji="1" lang="en-US" altLang="zh-CN" dirty="0" smtClean="0">
                <a:solidFill>
                  <a:prstClr val="black"/>
                </a:solidFill>
              </a:rPr>
              <a:t>2012-2014</a:t>
            </a:r>
            <a:r>
              <a:rPr kumimoji="1" lang="zh-CN" altLang="en-US" dirty="0" smtClean="0">
                <a:solidFill>
                  <a:prstClr val="black"/>
                </a:solidFill>
              </a:rPr>
              <a:t>住院诊断 </a:t>
            </a:r>
            <a:r>
              <a:rPr kumimoji="1" lang="en-US" altLang="zh-CN" dirty="0" smtClean="0">
                <a:solidFill>
                  <a:prstClr val="black"/>
                </a:solidFill>
              </a:rPr>
              <a:t>54136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lvl="1"/>
            <a:r>
              <a:rPr lang="en-US" altLang="zh-CN" dirty="0"/>
              <a:t>domain-relevant </a:t>
            </a:r>
            <a:r>
              <a:rPr lang="en-US" altLang="zh-CN" dirty="0" smtClean="0"/>
              <a:t>text</a:t>
            </a:r>
            <a:r>
              <a:rPr lang="zh-CN" altLang="en-US" dirty="0" smtClean="0"/>
              <a:t> </a:t>
            </a:r>
            <a:r>
              <a:rPr lang="en-US" altLang="zh-CN" dirty="0" smtClean="0"/>
              <a:t>+ </a:t>
            </a:r>
            <a:r>
              <a:rPr lang="en-US" altLang="zh-CN" dirty="0"/>
              <a:t>co-occurrence matrix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Each </a:t>
            </a:r>
            <a:r>
              <a:rPr lang="en-US" altLang="zh-CN" dirty="0"/>
              <a:t>cell in the word vector of word w is the frequency that the content word co-occurs with w within a specified window of context. </a:t>
            </a:r>
            <a:endParaRPr lang="en-US" altLang="zh-CN" dirty="0" smtClean="0"/>
          </a:p>
          <a:p>
            <a:pPr lvl="1"/>
            <a:r>
              <a:rPr kumimoji="1" lang="zh-CN" altLang="en-US" dirty="0" smtClean="0"/>
              <a:t>分词可能不准，所以相似度衡量时还引入了汉字的共现矩阵</a:t>
            </a:r>
            <a:endParaRPr kumimoji="1" lang="en-US" altLang="zh-CN" dirty="0" smtClean="0"/>
          </a:p>
          <a:p>
            <a:pPr lvl="1"/>
            <a:r>
              <a:rPr lang="en-US" altLang="zh-CN" dirty="0"/>
              <a:t>word-based vector </a:t>
            </a:r>
            <a:r>
              <a:rPr lang="mr-IN" altLang="zh-CN" dirty="0" smtClean="0"/>
              <a:t>–</a:t>
            </a:r>
            <a:r>
              <a:rPr lang="en-US" altLang="zh-CN" dirty="0" smtClean="0"/>
              <a:t>window</a:t>
            </a:r>
            <a:r>
              <a:rPr lang="zh-CN" altLang="en-US" dirty="0" smtClean="0"/>
              <a:t> </a:t>
            </a:r>
            <a:r>
              <a:rPr lang="en-US" altLang="zh-CN" dirty="0" smtClean="0"/>
              <a:t>size—3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words</a:t>
            </a:r>
          </a:p>
          <a:p>
            <a:pPr lvl="1"/>
            <a:r>
              <a:rPr lang="en-US" altLang="zh-CN" dirty="0" smtClean="0"/>
              <a:t>char-based </a:t>
            </a:r>
            <a:r>
              <a:rPr lang="en-US" altLang="zh-CN" dirty="0"/>
              <a:t>vector </a:t>
            </a:r>
            <a:r>
              <a:rPr lang="mr-IN" altLang="zh-CN" dirty="0" smtClean="0"/>
              <a:t>–</a:t>
            </a:r>
            <a:r>
              <a:rPr lang="en-US" altLang="zh-CN" dirty="0" smtClean="0"/>
              <a:t>window</a:t>
            </a:r>
            <a:r>
              <a:rPr lang="zh-CN" altLang="en-US" dirty="0" smtClean="0"/>
              <a:t> </a:t>
            </a:r>
            <a:r>
              <a:rPr lang="en-US" altLang="zh-CN" dirty="0" smtClean="0"/>
              <a:t>size—7</a:t>
            </a:r>
            <a:r>
              <a:rPr lang="zh-CN" altLang="en-US" dirty="0" smtClean="0"/>
              <a:t> </a:t>
            </a:r>
            <a:r>
              <a:rPr lang="en-US" altLang="zh-CN" dirty="0" smtClean="0"/>
              <a:t>chars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150" y="2107575"/>
            <a:ext cx="2768600" cy="533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300" y="3231041"/>
            <a:ext cx="4457700" cy="673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5750" y="4463737"/>
            <a:ext cx="22987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38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ku_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5475</TotalTime>
  <Words>1834</Words>
  <Application>Microsoft Macintosh PowerPoint</Application>
  <PresentationFormat>宽屏</PresentationFormat>
  <Paragraphs>251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Calibri</vt:lpstr>
      <vt:lpstr>DengXian</vt:lpstr>
      <vt:lpstr>Mangal</vt:lpstr>
      <vt:lpstr>SbjrsqAdvTTb5929f4c</vt:lpstr>
      <vt:lpstr>Wingdings</vt:lpstr>
      <vt:lpstr>XcsxqlAdvTTaf7f9f4f.B</vt:lpstr>
      <vt:lpstr>楷体_GB2312</vt:lpstr>
      <vt:lpstr>宋体</vt:lpstr>
      <vt:lpstr>Arial</vt:lpstr>
      <vt:lpstr>pku_blue</vt:lpstr>
      <vt:lpstr>实验分析及疾病自动编码研究</vt:lpstr>
      <vt:lpstr>关于top1消歧结果（85.7%）</vt:lpstr>
      <vt:lpstr>关于TF-IDF提取标注ICD编码中的实验</vt:lpstr>
      <vt:lpstr>PowerPoint 演示文稿</vt:lpstr>
      <vt:lpstr>PowerPoint 演示文稿</vt:lpstr>
      <vt:lpstr>根据ICD对诊断疾病自动编码</vt:lpstr>
      <vt:lpstr>A hierarchical method to automatically encode Chinese diagnoses through semantic similarity estimation</vt:lpstr>
      <vt:lpstr>A hierarchical method to automatically encode Chinese diagnoses through semantic similarity estimation</vt:lpstr>
      <vt:lpstr>A hierarchical method to automatically encode Chinese diagnoses through semantic similarity estimation</vt:lpstr>
      <vt:lpstr>实验结果</vt:lpstr>
      <vt:lpstr>Automating the Assignment of Diagnosis Codes to Patient Encounters Using Example-based and Machine Learning Techniques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罗仪</dc:creator>
  <cp:lastModifiedBy>罗仪</cp:lastModifiedBy>
  <cp:revision>549</cp:revision>
  <dcterms:created xsi:type="dcterms:W3CDTF">2017-03-06T05:30:48Z</dcterms:created>
  <dcterms:modified xsi:type="dcterms:W3CDTF">2017-04-12T12:35:19Z</dcterms:modified>
</cp:coreProperties>
</file>