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2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61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1"/>
  </p:normalViewPr>
  <p:slideViewPr>
    <p:cSldViewPr snapToGrid="0" snapToObjects="1">
      <p:cViewPr>
        <p:scale>
          <a:sx n="90" d="100"/>
          <a:sy n="90" d="100"/>
        </p:scale>
        <p:origin x="89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ED42-9742-C646-B534-3D5C544CE4CF}" type="datetimeFigureOut">
              <a:rPr kumimoji="1" lang="zh-CN" altLang="en-US" smtClean="0"/>
              <a:t>2017/4/12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F4263-19D0-264C-AADC-9CEA42F83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72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394E81-F5D1-D64A-8EA1-F5BF4EC9CE7C}" type="slidenum">
              <a:rPr lang="en-US" altLang="zh-CN">
                <a:solidFill>
                  <a:srgbClr val="000000"/>
                </a:solidFill>
                <a:ea typeface="宋体" charset="-122"/>
              </a:rPr>
              <a:pPr/>
              <a:t>1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6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7215" y="1785926"/>
            <a:ext cx="10382323" cy="2214578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6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10" name="直接连接符 17"/>
          <p:cNvCxnSpPr/>
          <p:nvPr/>
        </p:nvCxnSpPr>
        <p:spPr>
          <a:xfrm>
            <a:off x="8191501" y="927100"/>
            <a:ext cx="40005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8"/>
          <p:cNvCxnSpPr/>
          <p:nvPr/>
        </p:nvCxnSpPr>
        <p:spPr>
          <a:xfrm rot="5400000">
            <a:off x="8990277" y="2534974"/>
            <a:ext cx="4500563" cy="21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63251" y="571501"/>
            <a:ext cx="952500" cy="785813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1" y="714375"/>
            <a:ext cx="558800" cy="49053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13" y="2143125"/>
            <a:ext cx="10363200" cy="1470025"/>
          </a:xfrm>
        </p:spPr>
        <p:txBody>
          <a:bodyPr>
            <a:normAutofit/>
          </a:bodyPr>
          <a:lstStyle>
            <a:lvl1pPr>
              <a:defRPr sz="278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714884"/>
            <a:ext cx="8534400" cy="923916"/>
          </a:xfrm>
        </p:spPr>
        <p:txBody>
          <a:bodyPr>
            <a:normAutofit/>
          </a:bodyPr>
          <a:lstStyle>
            <a:lvl1pPr marL="0" indent="0" algn="ctr">
              <a:buNone/>
              <a:defRPr sz="1952" b="0" baseline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318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4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2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1090575-2195-8746-A342-5F2DD5C03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页脚占位符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73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EFEEE0C-0852-3845-BE3B-A42D47C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A3A8231-D15F-EE4B-9A44-CE790BDAD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2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1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91FD869-5BB1-2642-A3D7-D19250AC3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40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1"/>
            <a:ext cx="10668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9BE99C-1A1B-AD47-B263-921D333DC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3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0" y="357166"/>
            <a:ext cx="11430080" cy="714380"/>
          </a:xfrm>
        </p:spPr>
        <p:txBody>
          <a:bodyPr>
            <a:normAutofit/>
          </a:bodyPr>
          <a:lstStyle>
            <a:lvl1pPr algn="l">
              <a:defRPr sz="2510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11430080" cy="492922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18"/>
              </a:spcBef>
              <a:spcAft>
                <a:spcPts val="418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Char char="p"/>
              <a:defRPr sz="1952" b="1" baseline="0">
                <a:latin typeface="+mn-ea"/>
                <a:ea typeface="+mn-ea"/>
              </a:defRPr>
            </a:lvl1pPr>
            <a:lvl2pPr marL="517934" indent="-199206">
              <a:spcBef>
                <a:spcPts val="418"/>
              </a:spcBef>
              <a:spcAft>
                <a:spcPts val="418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–"/>
              <a:defRPr sz="1673" baseline="0">
                <a:latin typeface="+mn-ea"/>
                <a:ea typeface="+mn-ea"/>
              </a:defRPr>
            </a:lvl2pPr>
            <a:lvl3pPr marL="796820" indent="-159365">
              <a:buClr>
                <a:schemeClr val="tx2">
                  <a:lumMod val="75000"/>
                </a:schemeClr>
              </a:buClr>
              <a:buSzPct val="100000"/>
              <a:buFont typeface="宋体" pitchFamily="2" charset="-122"/>
              <a:buChar char="•"/>
              <a:defRPr sz="1534" baseline="0">
                <a:latin typeface="+mn-ea"/>
                <a:ea typeface="+mn-ea"/>
              </a:defRPr>
            </a:lvl3pPr>
            <a:lvl4pPr marL="1115549" indent="-159365">
              <a:buFont typeface="Arial" pitchFamily="34" charset="0"/>
              <a:buChar char="–"/>
              <a:defRPr sz="1255" baseline="0">
                <a:latin typeface="+mn-ea"/>
                <a:ea typeface="+mn-ea"/>
              </a:defRPr>
            </a:lvl4pPr>
            <a:lvl5pPr marL="1434278" indent="-159365">
              <a:buFont typeface="Arial" pitchFamily="34" charset="0"/>
              <a:buChar char="»"/>
              <a:defRPr sz="1116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03BD04E-830F-9C4B-8B36-46D3A252B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07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10"/>
            <a:ext cx="10363200" cy="1362075"/>
          </a:xfrm>
        </p:spPr>
        <p:txBody>
          <a:bodyPr anchor="t"/>
          <a:lstStyle>
            <a:lvl1pPr algn="l">
              <a:defRPr lang="zh-CN" altLang="en-US" sz="2789" b="1" kern="1200" baseline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1pPr>
            <a:lvl2pPr marL="318729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2pPr>
            <a:lvl3pPr marL="63745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956185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4pPr>
            <a:lvl5pPr marL="127491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5pPr>
            <a:lvl6pPr marL="1593642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6pPr>
            <a:lvl7pPr marL="1912369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7pPr>
            <a:lvl8pPr marL="2231098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8pPr>
            <a:lvl9pPr marL="2549827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6AABA4-7FD1-5240-96E3-AF0448223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66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" y="357166"/>
            <a:ext cx="10972800" cy="714380"/>
          </a:xfrm>
        </p:spPr>
        <p:txBody>
          <a:bodyPr>
            <a:normAutofit/>
          </a:bodyPr>
          <a:lstStyle>
            <a:lvl1pPr algn="l">
              <a:defRPr sz="2231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D780F93-100F-1D4F-90BD-746C8CFA2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页脚占位符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5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9BFA4E5-DD45-4444-B54A-84CF91A1C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0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9C262F-8FCB-E141-A420-CB3270AD0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848AA0B-EB63-2041-9FDD-3CB8C49C7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3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2231"/>
            </a:lvl1pPr>
            <a:lvl2pPr>
              <a:defRPr sz="1952"/>
            </a:lvl2pPr>
            <a:lvl3pPr>
              <a:defRPr sz="1673"/>
            </a:lvl3pPr>
            <a:lvl4pPr>
              <a:defRPr sz="1395"/>
            </a:lvl4pPr>
            <a:lvl5pPr>
              <a:defRPr sz="1395"/>
            </a:lvl5pPr>
            <a:lvl6pPr>
              <a:defRPr sz="1395"/>
            </a:lvl6pPr>
            <a:lvl7pPr>
              <a:defRPr sz="1395"/>
            </a:lvl7pPr>
            <a:lvl8pPr>
              <a:defRPr sz="1395"/>
            </a:lvl8pPr>
            <a:lvl9pPr>
              <a:defRPr sz="139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D0167C2-8D5D-8C49-B234-2441A8712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01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231"/>
            </a:lvl1pPr>
            <a:lvl2pPr marL="318729" indent="0">
              <a:buNone/>
              <a:defRPr sz="1952"/>
            </a:lvl2pPr>
            <a:lvl3pPr marL="637457" indent="0">
              <a:buNone/>
              <a:defRPr sz="1673"/>
            </a:lvl3pPr>
            <a:lvl4pPr marL="956185" indent="0">
              <a:buNone/>
              <a:defRPr sz="1395"/>
            </a:lvl4pPr>
            <a:lvl5pPr marL="1274914" indent="0">
              <a:buNone/>
              <a:defRPr sz="1395"/>
            </a:lvl5pPr>
            <a:lvl6pPr marL="1593642" indent="0">
              <a:buNone/>
              <a:defRPr sz="1395"/>
            </a:lvl6pPr>
            <a:lvl7pPr marL="1912369" indent="0">
              <a:buNone/>
              <a:defRPr sz="1395"/>
            </a:lvl7pPr>
            <a:lvl8pPr marL="2231098" indent="0">
              <a:buNone/>
              <a:defRPr sz="1395"/>
            </a:lvl8pPr>
            <a:lvl9pPr marL="2549827" indent="0">
              <a:buNone/>
              <a:defRPr sz="1395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B881A30-C4E6-E24C-AB31-6C4F3EB0D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1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426201"/>
            <a:ext cx="1775884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7500" y="6426201"/>
            <a:ext cx="6477000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76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10751" y="6426201"/>
            <a:ext cx="1775883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476316-85A4-0543-979B-6F946AD59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rgbClr val="37609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5pPr>
      <a:lvl6pPr marL="318729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6pPr>
      <a:lvl7pPr marL="637457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7pPr>
      <a:lvl8pPr marL="956185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8pPr>
      <a:lvl9pPr marL="1274914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38125" indent="-238125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70000"/>
        <a:buFont typeface="Wingdings" charset="2"/>
        <a:buChar char="p"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198438" algn="l" rtl="0" eaLnBrk="0" fontAlgn="base" hangingPunct="0">
        <a:spcBef>
          <a:spcPct val="20000"/>
        </a:spcBef>
        <a:spcAft>
          <a:spcPct val="0"/>
        </a:spcAft>
        <a:buClr>
          <a:srgbClr val="37609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Calibri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753006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071734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390462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2709191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1pPr>
      <a:lvl2pPr marL="31872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2pPr>
      <a:lvl3pPr marL="63745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3pPr>
      <a:lvl4pPr marL="956185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4pPr>
      <a:lvl5pPr marL="1274914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5pPr>
      <a:lvl6pPr marL="1593642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6pPr>
      <a:lvl7pPr marL="191236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7pPr>
      <a:lvl8pPr marL="2231098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8pPr>
      <a:lvl9pPr marL="254982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6938" y="2143126"/>
            <a:ext cx="7772400" cy="1470025"/>
          </a:xfrm>
        </p:spPr>
        <p:txBody>
          <a:bodyPr/>
          <a:lstStyle/>
          <a:p>
            <a:pPr eaLnBrk="1" hangingPunct="1"/>
            <a:r>
              <a:rPr kumimoji="1" lang="zh-CN" altLang="en-US" sz="4400" dirty="0"/>
              <a:t>疾病实体名称匹配实验</a:t>
            </a:r>
            <a:endParaRPr lang="en-US" altLang="zh-CN" sz="4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6438" y="4073106"/>
            <a:ext cx="8153400" cy="1828800"/>
          </a:xfrm>
        </p:spPr>
        <p:txBody>
          <a:bodyPr/>
          <a:lstStyle/>
          <a:p>
            <a:pPr eaLnBrk="1" hangingPunct="1"/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403152"/>
                </a:solidFill>
                <a:latin typeface="宋体" charset="-122"/>
                <a:ea typeface="宋体" charset="-122"/>
              </a:rPr>
              <a:t>罗仪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403152"/>
                </a:solidFill>
                <a:latin typeface="宋体" charset="-122"/>
                <a:ea typeface="宋体" charset="-122"/>
              </a:rPr>
              <a:t>2017.3.9</a:t>
            </a:r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7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基于编辑距离的初步消歧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71572"/>
            <a:ext cx="11430080" cy="4929222"/>
          </a:xfrm>
        </p:spPr>
        <p:txBody>
          <a:bodyPr/>
          <a:lstStyle/>
          <a:p>
            <a:r>
              <a:rPr kumimoji="1" lang="zh-CN" altLang="en-US" dirty="0" smtClean="0"/>
              <a:t>思路：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候选实体中基于编辑距离的相似度排序后，取</a:t>
            </a:r>
            <a:r>
              <a:rPr kumimoji="1" lang="en-US" altLang="zh-CN" dirty="0" err="1" smtClean="0"/>
              <a:t>TopK</a:t>
            </a:r>
            <a:r>
              <a:rPr kumimoji="1" lang="zh-CN" altLang="en-US" dirty="0" smtClean="0"/>
              <a:t>的标准实体作为消歧后的疾病标准实体名。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实验结果：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9161"/>
              </p:ext>
            </p:extLst>
          </p:nvPr>
        </p:nvGraphicFramePr>
        <p:xfrm>
          <a:off x="1263650" y="2671762"/>
          <a:ext cx="8127999" cy="256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929467"/>
                <a:gridCol w="2489199"/>
              </a:tblGrid>
              <a:tr h="3398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候选实体集中选</a:t>
                      </a:r>
                      <a:r>
                        <a:rPr lang="en-US" altLang="zh-CN" dirty="0" err="1" smtClean="0"/>
                        <a:t>topK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topK</a:t>
                      </a:r>
                      <a:r>
                        <a:rPr lang="zh-CN" altLang="en-US" dirty="0" smtClean="0"/>
                        <a:t>包含标准名称的数目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包含标准名称的百分比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578/827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69.9%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K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=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dirty="0" smtClean="0"/>
                        <a:t>1</a:t>
                      </a:r>
                      <a:r>
                        <a:rPr lang="zh-CN" altLang="en-US" b="1" baseline="0" dirty="0" smtClean="0"/>
                        <a:t> （包含并列情况</a:t>
                      </a:r>
                      <a:r>
                        <a:rPr lang="en-US" altLang="zh-CN" b="1" baseline="0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678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82.0%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97.7%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4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</a:t>
            </a:r>
            <a:r>
              <a:rPr kumimoji="1" lang="en-US" altLang="zh-CN" dirty="0" smtClean="0"/>
              <a:t>top1</a:t>
            </a:r>
            <a:r>
              <a:rPr kumimoji="1" lang="zh-CN" altLang="en-US" dirty="0" smtClean="0"/>
              <a:t>不是标准疾病的情况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172"/>
              </p:ext>
            </p:extLst>
          </p:nvPr>
        </p:nvGraphicFramePr>
        <p:xfrm>
          <a:off x="695150" y="1371601"/>
          <a:ext cx="10849150" cy="443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242"/>
                <a:gridCol w="3371923"/>
                <a:gridCol w="1285792"/>
                <a:gridCol w="730683"/>
                <a:gridCol w="2635510"/>
              </a:tblGrid>
              <a:tr h="34289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待消岐实体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产生的候选实体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标准疾病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冠状动脉粥样硬化心脏病 心绞痛型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冠状动脉粥样硬化性心脏病</a:t>
                      </a:r>
                      <a:r>
                        <a:rPr lang="hr-HR" altLang="zh-CN" dirty="0" smtClean="0"/>
                        <a:t>:0.95652173913,</a:t>
                      </a:r>
                    </a:p>
                    <a:p>
                      <a:r>
                        <a:rPr lang="zh-CN" altLang="hr-HR" dirty="0" smtClean="0"/>
                        <a:t>心绞痛</a:t>
                      </a:r>
                      <a:r>
                        <a:rPr lang="hr-HR" altLang="zh-CN" dirty="0" smtClean="0"/>
                        <a:t>:0.857142857143,</a:t>
                      </a:r>
                    </a:p>
                    <a:p>
                      <a:r>
                        <a:rPr lang="zh-CN" altLang="hr-HR" dirty="0" smtClean="0"/>
                        <a:t>冠状动脉粥样硬化</a:t>
                      </a:r>
                      <a:r>
                        <a:rPr lang="hr-HR" altLang="zh-CN" dirty="0" smtClean="0"/>
                        <a:t>:0.842105263158,</a:t>
                      </a:r>
                    </a:p>
                    <a:p>
                      <a:r>
                        <a:rPr lang="zh-CN" altLang="hr-HR" dirty="0" smtClean="0"/>
                        <a:t>慢性缺血性心脏病</a:t>
                      </a:r>
                      <a:r>
                        <a:rPr lang="hr-HR" altLang="zh-CN" dirty="0" smtClean="0"/>
                        <a:t>:0.375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40+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映射到另一种疾病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稳定型心绞痛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稳定型心绞痛</a:t>
                      </a:r>
                      <a:r>
                        <a:rPr lang="hr-HR" altLang="zh-CN" dirty="0" smtClean="0"/>
                        <a:t>:1,</a:t>
                      </a:r>
                    </a:p>
                    <a:p>
                      <a:r>
                        <a:rPr lang="zh-CN" altLang="hr-HR" dirty="0" smtClean="0"/>
                        <a:t>心绞痛</a:t>
                      </a:r>
                      <a:r>
                        <a:rPr lang="hr-HR" altLang="zh-CN" dirty="0" smtClean="0"/>
                        <a:t>:0.666666666667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冠心病 缺血性心肌病型 不稳定型心绞痛心脏扩大心功能</a:t>
                      </a:r>
                      <a:r>
                        <a:rPr lang="hr-HR" altLang="zh-CN" dirty="0" smtClean="0"/>
                        <a:t>Ⅲ</a:t>
                      </a:r>
                      <a:r>
                        <a:rPr lang="zh-CN" altLang="hr-HR" dirty="0" smtClean="0"/>
                        <a:t>级术后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缺血性心肌病</a:t>
                      </a:r>
                      <a:r>
                        <a:rPr lang="hr-HR" altLang="zh-CN" dirty="0" smtClean="0"/>
                        <a:t>:0.923076923077,</a:t>
                      </a:r>
                    </a:p>
                    <a:p>
                      <a:r>
                        <a:rPr lang="zh-CN" altLang="hr-HR" dirty="0" smtClean="0"/>
                        <a:t>慢性缺血性心脏病</a:t>
                      </a:r>
                      <a:r>
                        <a:rPr lang="hr-HR" altLang="zh-CN" dirty="0" smtClean="0"/>
                        <a:t>:0.666666666667,</a:t>
                      </a:r>
                    </a:p>
                    <a:p>
                      <a:r>
                        <a:rPr lang="zh-CN" altLang="hr-HR" dirty="0" smtClean="0"/>
                        <a:t>不稳定性心绞痛</a:t>
                      </a:r>
                      <a:r>
                        <a:rPr lang="hr-HR" altLang="zh-CN" dirty="0" smtClean="0"/>
                        <a:t>:0.48,</a:t>
                      </a:r>
                    </a:p>
                    <a:p>
                      <a:r>
                        <a:rPr lang="zh-CN" altLang="hr-HR" dirty="0" smtClean="0"/>
                        <a:t>增强型心绞痛</a:t>
                      </a:r>
                      <a:r>
                        <a:rPr lang="hr-HR" altLang="zh-CN" dirty="0" smtClean="0"/>
                        <a:t>:0.48,</a:t>
                      </a:r>
                    </a:p>
                    <a:p>
                      <a:r>
                        <a:rPr lang="zh-CN" altLang="hr-HR" dirty="0" smtClean="0"/>
                        <a:t>心绞痛</a:t>
                      </a:r>
                      <a:r>
                        <a:rPr lang="hr-HR" altLang="zh-CN" dirty="0" smtClean="0"/>
                        <a:t>:0.333333333333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不稳定性心绞痛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急性心肌梗死前间壁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</a:t>
                      </a:r>
                      <a:r>
                        <a:rPr lang="zh-CN" altLang="en-US" b="1" dirty="0" smtClean="0"/>
                        <a:t>透壁</a:t>
                      </a:r>
                      <a:r>
                        <a:rPr lang="zh-CN" altLang="en-US" dirty="0" smtClean="0"/>
                        <a:t>前间壁心肌梗塞</a:t>
                      </a:r>
                      <a:r>
                        <a:rPr lang="en-US" altLang="zh-CN" dirty="0" smtClean="0"/>
                        <a:t>:0.825,</a:t>
                      </a:r>
                    </a:p>
                    <a:p>
                      <a:r>
                        <a:rPr lang="zh-CN" altLang="en-US" dirty="0" smtClean="0"/>
                        <a:t>急性心肌梗死</a:t>
                      </a:r>
                      <a:r>
                        <a:rPr lang="en-US" altLang="zh-CN" dirty="0" smtClean="0"/>
                        <a:t>:0.8,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段抬高型前间壁心肌梗塞</a:t>
                      </a:r>
                      <a:r>
                        <a:rPr lang="en-US" altLang="zh-CN" dirty="0" smtClean="0"/>
                        <a:t>:0.708333333333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10+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随后性，透壁等问题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急性下壁及后壁心肌梗死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下壁</a:t>
                      </a:r>
                      <a:r>
                        <a:rPr lang="zh-CN" altLang="en-US" b="1" dirty="0" smtClean="0"/>
                        <a:t>随后性</a:t>
                      </a:r>
                      <a:r>
                        <a:rPr lang="zh-CN" altLang="en-US" dirty="0" smtClean="0"/>
                        <a:t>心肌梗死</a:t>
                      </a:r>
                      <a:r>
                        <a:rPr lang="en-US" altLang="zh-CN" dirty="0" smtClean="0"/>
                        <a:t>:0.725,</a:t>
                      </a:r>
                    </a:p>
                    <a:p>
                      <a:r>
                        <a:rPr lang="zh-CN" altLang="en-US" dirty="0" smtClean="0"/>
                        <a:t>急性透壁下壁心肌梗塞</a:t>
                      </a:r>
                      <a:r>
                        <a:rPr lang="en-US" altLang="zh-CN" dirty="0" smtClean="0"/>
                        <a:t>:0.70625,</a:t>
                      </a:r>
                    </a:p>
                    <a:p>
                      <a:r>
                        <a:rPr lang="zh-CN" altLang="en-US" dirty="0" smtClean="0"/>
                        <a:t>急性心肌梗死</a:t>
                      </a:r>
                      <a:r>
                        <a:rPr lang="en-US" altLang="zh-CN" dirty="0" smtClean="0"/>
                        <a:t>:0.705882352941,</a:t>
                      </a:r>
                    </a:p>
                    <a:p>
                      <a:r>
                        <a:rPr lang="zh-CN" altLang="en-US" dirty="0" smtClean="0"/>
                        <a:t>随后性心肌梗死</a:t>
                      </a:r>
                      <a:r>
                        <a:rPr lang="en-US" altLang="zh-CN" dirty="0" smtClean="0"/>
                        <a:t>:0.6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10+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93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匹配消歧流程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766" y="1285846"/>
            <a:ext cx="9829072" cy="5029229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预处理得到诊断片段</a:t>
            </a:r>
            <a:r>
              <a:rPr kumimoji="1" lang="en-US" altLang="zh-CN" dirty="0" err="1" smtClean="0"/>
              <a:t>segs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通过多层过滤机制得到匹配的候选集合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基于字符串的实体消岐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片段的候选实体集合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整体字符串的候选实体集合的</a:t>
            </a:r>
            <a:r>
              <a:rPr kumimoji="1" lang="en-US" altLang="zh-CN" dirty="0" smtClean="0"/>
              <a:t>top1</a:t>
            </a:r>
            <a:r>
              <a:rPr kumimoji="1" lang="zh-CN" altLang="en-US" dirty="0" smtClean="0"/>
              <a:t> 记为</a:t>
            </a:r>
            <a:r>
              <a:rPr kumimoji="1" lang="en-US" altLang="zh-CN" dirty="0" smtClean="0"/>
              <a:t>top1</a:t>
            </a:r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S</a:t>
            </a:r>
          </a:p>
          <a:p>
            <a:pPr lvl="1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top1</a:t>
            </a:r>
            <a:r>
              <a:rPr kumimoji="1" lang="zh-CN" altLang="en-US" dirty="0" smtClean="0"/>
              <a:t>集合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中的候选实体用先验信息进行排序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先验信息：从标注数据集的主诊断的出现频率统计得到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1291"/>
              </p:ext>
            </p:extLst>
          </p:nvPr>
        </p:nvGraphicFramePr>
        <p:xfrm>
          <a:off x="795297" y="1828786"/>
          <a:ext cx="8563015" cy="164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895"/>
                <a:gridCol w="4855120"/>
              </a:tblGrid>
              <a:tr h="38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预处理步骤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</a:tr>
              <a:tr h="384069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1.</a:t>
                      </a:r>
                      <a:r>
                        <a:rPr kumimoji="1" lang="zh-CN" altLang="en-US" dirty="0" smtClean="0"/>
                        <a:t>去掉</a:t>
                      </a:r>
                      <a:r>
                        <a:rPr kumimoji="1" lang="en-US" altLang="zh-CN" dirty="0" smtClean="0"/>
                        <a:t>ICD</a:t>
                      </a:r>
                      <a:r>
                        <a:rPr kumimoji="1" lang="zh-CN" altLang="en-US" dirty="0" smtClean="0"/>
                        <a:t>编码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pt-BR" i="0" dirty="0" smtClean="0"/>
                        <a:t>前壁随后性心肌梗死</a:t>
                      </a:r>
                      <a:r>
                        <a:rPr lang="pt-BR" altLang="zh-CN" i="0" dirty="0" smtClean="0"/>
                        <a:t>[I22.000]</a:t>
                      </a:r>
                      <a:r>
                        <a:rPr lang="zh-CN" altLang="en-US" i="0" dirty="0" smtClean="0"/>
                        <a:t> </a:t>
                      </a:r>
                      <a:r>
                        <a:rPr lang="en-US" altLang="zh-CN" i="0" dirty="0" smtClean="0"/>
                        <a:t>=&gt;</a:t>
                      </a:r>
                      <a:r>
                        <a:rPr lang="zh-CN" altLang="pt-BR" i="0" dirty="0" smtClean="0"/>
                        <a:t>前壁随后性心肌梗死</a:t>
                      </a:r>
                      <a:endParaRPr lang="pt-BR" altLang="zh-CN" i="0" dirty="0" smtClean="0"/>
                    </a:p>
                  </a:txBody>
                  <a:tcPr/>
                </a:tc>
              </a:tr>
              <a:tr h="384069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2.</a:t>
                      </a:r>
                      <a:r>
                        <a:rPr kumimoji="1" lang="zh-CN" altLang="en-US" dirty="0" smtClean="0"/>
                        <a:t>去掉字母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pt-BR" dirty="0" smtClean="0"/>
                        <a:t>心肌梗塞急性 </a:t>
                      </a:r>
                      <a:r>
                        <a:rPr kumimoji="1" lang="pt-BR" altLang="zh-CN" dirty="0" smtClean="0"/>
                        <a:t>NOS </a:t>
                      </a:r>
                      <a:r>
                        <a:rPr kumimoji="1" lang="en-US" altLang="zh-CN" dirty="0" smtClean="0"/>
                        <a:t>=&gt;</a:t>
                      </a:r>
                      <a:r>
                        <a:rPr kumimoji="1" lang="zh-CN" altLang="en-US" baseline="0" dirty="0" smtClean="0"/>
                        <a:t> 心肌梗塞急性</a:t>
                      </a:r>
                      <a:endParaRPr lang="zh-CN" altLang="en-US" dirty="0"/>
                    </a:p>
                  </a:txBody>
                  <a:tcPr/>
                </a:tc>
              </a:tr>
              <a:tr h="4908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zh-CN" altLang="en-US" dirty="0" smtClean="0"/>
                        <a:t>在表示分割的符号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mr-IN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 ），</a:t>
                      </a:r>
                      <a:r>
                        <a:rPr lang="mr-IN" altLang="zh-CN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zh-CN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zh-CN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mr-IN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mr-IN" altLang="zh-CN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*[]</a:t>
                      </a:r>
                      <a:r>
                        <a:rPr lang="zh-CN" altLang="en-US" sz="1255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mr-IN" altLang="zh-CN" sz="1255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处分隔开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[</a:t>
                      </a:r>
                      <a:r>
                        <a:rPr kumimoji="1" lang="zh-CN" altLang="pt-BR" dirty="0" smtClean="0">
                          <a:solidFill>
                            <a:prstClr val="black"/>
                          </a:solidFill>
                        </a:rPr>
                        <a:t>心绞痛</a:t>
                      </a:r>
                      <a:r>
                        <a:rPr kumimoji="1" lang="pt-BR" altLang="zh-CN" dirty="0" err="1" smtClean="0">
                          <a:solidFill>
                            <a:prstClr val="black"/>
                          </a:solidFill>
                        </a:rPr>
                        <a:t>Ⅲ</a:t>
                      </a:r>
                      <a:r>
                        <a:rPr kumimoji="1" lang="zh-CN" altLang="pt-BR" dirty="0" smtClean="0">
                          <a:solidFill>
                            <a:prstClr val="black"/>
                          </a:solidFill>
                        </a:rPr>
                        <a:t>级（</a:t>
                      </a:r>
                      <a:r>
                        <a:rPr kumimoji="1" lang="pt-BR" altLang="zh-CN" dirty="0" smtClean="0">
                          <a:solidFill>
                            <a:prstClr val="black"/>
                          </a:solidFill>
                        </a:rPr>
                        <a:t>CSC</a:t>
                      </a:r>
                      <a:r>
                        <a:rPr kumimoji="1" lang="zh-CN" altLang="pt-BR" dirty="0" smtClean="0">
                          <a:solidFill>
                            <a:prstClr val="black"/>
                          </a:solidFill>
                        </a:rPr>
                        <a:t>分级） 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]</a:t>
                      </a:r>
                      <a:r>
                        <a:rPr kumimoji="1" lang="zh-CN" altLang="en-US" dirty="0" smtClean="0">
                          <a:solidFill>
                            <a:prstClr val="black"/>
                          </a:solidFill>
                        </a:rPr>
                        <a:t>   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=&gt;</a:t>
                      </a:r>
                      <a:r>
                        <a:rPr kumimoji="0" lang="zh-CN" altLang="en-US" baseline="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[</a:t>
                      </a:r>
                      <a:r>
                        <a:rPr kumimoji="1" lang="zh-CN" altLang="pt-BR" dirty="0" smtClean="0">
                          <a:solidFill>
                            <a:prstClr val="black"/>
                          </a:solidFill>
                        </a:rPr>
                        <a:t>心绞痛</a:t>
                      </a:r>
                      <a:r>
                        <a:rPr kumimoji="1" lang="pt-BR" altLang="zh-CN" dirty="0" err="1" smtClean="0">
                          <a:solidFill>
                            <a:prstClr val="black"/>
                          </a:solidFill>
                        </a:rPr>
                        <a:t>Ⅲ</a:t>
                      </a:r>
                      <a:r>
                        <a:rPr kumimoji="1" lang="zh-CN" altLang="pt-BR" dirty="0" smtClean="0">
                          <a:solidFill>
                            <a:prstClr val="black"/>
                          </a:solidFill>
                        </a:rPr>
                        <a:t>级</a:t>
                      </a:r>
                      <a:r>
                        <a:rPr kumimoji="1" lang="zh-CN" altLang="en-US" baseline="0" dirty="0" smtClean="0">
                          <a:solidFill>
                            <a:prstClr val="black"/>
                          </a:solidFill>
                        </a:rPr>
                        <a:t>   </a:t>
                      </a:r>
                      <a:r>
                        <a:rPr kumimoji="1" lang="pt-BR" altLang="zh-CN" dirty="0" smtClean="0">
                          <a:solidFill>
                            <a:prstClr val="black"/>
                          </a:solidFill>
                        </a:rPr>
                        <a:t>CSC</a:t>
                      </a:r>
                      <a:r>
                        <a:rPr kumimoji="1" lang="zh-CN" altLang="pt-BR" dirty="0" smtClean="0">
                          <a:solidFill>
                            <a:prstClr val="black"/>
                          </a:solidFill>
                        </a:rPr>
                        <a:t>分级</a:t>
                      </a:r>
                      <a:r>
                        <a:rPr kumimoji="1" lang="en-US" altLang="zh-CN" dirty="0" smtClean="0">
                          <a:solidFill>
                            <a:prstClr val="black"/>
                          </a:solidFill>
                        </a:rPr>
                        <a:t>]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多层过滤产生候选集合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精确匹配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定义：处理过的诊断就是标准疾病名称，在标准疾病字典中可以映射到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直接加入父节点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半精确匹配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）诊断中出现了标准疾病名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但由于诊断过长，相似度低 </a:t>
            </a:r>
            <a:endParaRPr kumimoji="1" lang="en-US" altLang="zh-CN" dirty="0" smtClean="0"/>
          </a:p>
          <a:p>
            <a:pPr lvl="3"/>
            <a:r>
              <a:rPr kumimoji="1" lang="en-US" altLang="zh-CN" dirty="0" err="1" smtClean="0"/>
              <a:t>Eg</a:t>
            </a:r>
            <a:r>
              <a:rPr kumimoji="1" lang="en-US" altLang="zh-CN" dirty="0"/>
              <a:t>:</a:t>
            </a:r>
            <a:r>
              <a:rPr lang="zh-CN" altLang="en-US" dirty="0" smtClean="0"/>
              <a:t>冠状动脉</a:t>
            </a:r>
            <a:r>
              <a:rPr lang="zh-CN" altLang="en-US" dirty="0"/>
              <a:t>粥样硬化性心脏病</a:t>
            </a:r>
            <a:r>
              <a:rPr lang="zh-CN" altLang="en-US" b="1" dirty="0"/>
              <a:t>不稳定性心绞痛</a:t>
            </a:r>
            <a:r>
              <a:rPr lang="zh-CN" altLang="en-US" dirty="0" smtClean="0"/>
              <a:t>可能</a:t>
            </a:r>
            <a:r>
              <a:rPr lang="zh-CN" altLang="en-US" b="1" dirty="0" smtClean="0"/>
              <a:t>              </a:t>
            </a:r>
            <a:endParaRPr lang="en-US" altLang="zh-CN" b="1" dirty="0" smtClean="0"/>
          </a:p>
          <a:p>
            <a:pPr lvl="3"/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冠状动脉粥样硬化性心脏病</a:t>
            </a:r>
            <a:r>
              <a:rPr lang="zh-CN" altLang="en-US" b="1" dirty="0" smtClean="0"/>
              <a:t>心绞痛</a:t>
            </a:r>
            <a:endParaRPr lang="en-US" altLang="zh-CN" b="1" dirty="0" smtClean="0"/>
          </a:p>
          <a:p>
            <a:pPr lvl="2"/>
            <a:r>
              <a:rPr kumimoji="1" lang="en-US" altLang="zh-CN" dirty="0" smtClean="0"/>
              <a:t>2)</a:t>
            </a:r>
            <a:r>
              <a:rPr kumimoji="1" lang="zh-CN" altLang="en-US" dirty="0" smtClean="0"/>
              <a:t> 非标准疾病名称和标准疾病名相似度 </a:t>
            </a:r>
            <a:r>
              <a:rPr kumimoji="1" lang="en-US" altLang="zh-CN" dirty="0" smtClean="0"/>
              <a:t>&gt;=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0.8</a:t>
            </a:r>
          </a:p>
          <a:p>
            <a:pPr lvl="1">
              <a:buClr>
                <a:srgbClr val="4F81BD">
                  <a:lumMod val="75000"/>
                </a:srgbClr>
              </a:buClr>
            </a:pPr>
            <a:r>
              <a:rPr kumimoji="1" lang="zh-CN" altLang="en-US" dirty="0"/>
              <a:t>直接加入父节</a:t>
            </a:r>
            <a:r>
              <a:rPr kumimoji="1" lang="zh-CN" altLang="en-US" dirty="0" smtClean="0"/>
              <a:t>点</a:t>
            </a:r>
            <a:endParaRPr kumimoji="1"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3.</a:t>
            </a:r>
            <a:r>
              <a:rPr kumimoji="1" lang="zh-CN" altLang="en-US" dirty="0" smtClean="0">
                <a:solidFill>
                  <a:prstClr val="black"/>
                </a:solidFill>
              </a:rPr>
              <a:t>模糊匹配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定义：候选实体和诊断之间相似度 </a:t>
            </a:r>
            <a:r>
              <a:rPr kumimoji="1" lang="en-US" altLang="zh-CN" dirty="0" smtClean="0">
                <a:solidFill>
                  <a:prstClr val="black"/>
                </a:solidFill>
              </a:rPr>
              <a:t>&gt;=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0.62</a:t>
            </a: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直接加入父节点，加入兄弟节点时相似度阈值 </a:t>
            </a:r>
            <a:r>
              <a:rPr kumimoji="1" lang="en-US" altLang="zh-CN" dirty="0" smtClean="0">
                <a:solidFill>
                  <a:prstClr val="black"/>
                </a:solidFill>
              </a:rPr>
              <a:t>0.7</a:t>
            </a: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4.</a:t>
            </a:r>
            <a:r>
              <a:rPr kumimoji="1" lang="zh-CN" altLang="en-US" dirty="0" smtClean="0">
                <a:solidFill>
                  <a:prstClr val="black"/>
                </a:solidFill>
              </a:rPr>
              <a:t>部位的语义匹配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0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部位的语义匹配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910" y="1185846"/>
            <a:ext cx="9169440" cy="525305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例子</a:t>
            </a:r>
            <a:r>
              <a:rPr kumimoji="1" lang="zh-CN" altLang="en-US" dirty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急性高侧壁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前壁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段抬高型心肌梗塞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zh-CN" altLang="en-US" dirty="0" smtClean="0"/>
              <a:t>急性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段抬高型心肌梗塞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急性</a:t>
            </a:r>
            <a:r>
              <a:rPr kumimoji="1" lang="en-US" altLang="zh-CN" dirty="0"/>
              <a:t>ST</a:t>
            </a:r>
            <a:r>
              <a:rPr kumimoji="1" lang="zh-CN" altLang="en-US" dirty="0"/>
              <a:t>段抬高型下壁心肌梗死 前壁、正后壁心梗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急性</a:t>
            </a:r>
            <a:r>
              <a:rPr kumimoji="1" lang="en-US" altLang="zh-CN" dirty="0"/>
              <a:t>ST</a:t>
            </a:r>
            <a:r>
              <a:rPr kumimoji="1" lang="zh-CN" altLang="en-US" dirty="0"/>
              <a:t>段抬高型正后</a:t>
            </a:r>
            <a:r>
              <a:rPr kumimoji="1" lang="zh-CN" altLang="en-US" dirty="0" smtClean="0"/>
              <a:t>壁心肌梗塞</a:t>
            </a:r>
            <a:endParaRPr kumimoji="1"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引入原因：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包含部位信息之后编辑距离的计算很难选出候选实体，因为部位名词在诊断中出现的位置较活跃，在字符串的开始结尾都有可能，因此计算相似度时很难将正确的标准名称选入。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兄弟节点之间的相似度较高，候选实体的相似度值差不多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做法：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将诊断中的部位术语分离开，标准疾病名称匹配时（如果有部位术语）也分离开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前壁 正后壁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正后壁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部位</a:t>
            </a:r>
            <a:r>
              <a:rPr kumimoji="1" lang="zh-CN" altLang="en-US" dirty="0"/>
              <a:t>之间匹配</a:t>
            </a:r>
            <a:r>
              <a:rPr kumimoji="1" lang="en-US" altLang="zh-CN" dirty="0" err="1" smtClean="0"/>
              <a:t>sim_location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方位比较 前 正后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正后  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位置比较 壁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去</a:t>
            </a:r>
            <a:r>
              <a:rPr kumimoji="1" lang="zh-CN" altLang="en-US" dirty="0"/>
              <a:t>除部位的名称匹配</a:t>
            </a:r>
            <a:r>
              <a:rPr kumimoji="1" lang="en-US" altLang="zh-CN" dirty="0" err="1" smtClean="0"/>
              <a:t>sim_no_location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字符串匹配</a:t>
            </a:r>
            <a:endParaRPr kumimoji="1"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计算：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 smtClean="0"/>
              <a:t>标准疾病名称包含术语</a:t>
            </a:r>
            <a:r>
              <a:rPr kumimoji="1" lang="en-US" altLang="zh-CN" dirty="0" smtClean="0"/>
              <a:t>---0.3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sim_location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0.7</a:t>
            </a:r>
            <a:r>
              <a:rPr kumimoji="1" lang="zh-CN" altLang="en-US" dirty="0" smtClean="0"/>
              <a:t>*</a:t>
            </a:r>
            <a:r>
              <a:rPr kumimoji="1" lang="en-US" altLang="zh-CN" dirty="0" err="1" smtClean="0"/>
              <a:t>sim_no_location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标准疾病名称不包含术语</a:t>
            </a:r>
            <a:r>
              <a:rPr kumimoji="1" lang="en-US" altLang="zh-CN" dirty="0" smtClean="0"/>
              <a:t>—</a:t>
            </a:r>
            <a:r>
              <a:rPr kumimoji="1" lang="en-US" altLang="zh-CN" dirty="0" err="1" smtClean="0"/>
              <a:t>sim_no_location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0.85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242866"/>
            <a:ext cx="2933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待消岐实体和标准疾病名的相似度计算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诊断是一个片段集合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长度为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：</a:t>
            </a:r>
            <a:r>
              <a:rPr lang="zh-CN" altLang="en-US" dirty="0" smtClean="0"/>
              <a:t>冠心病 </a:t>
            </a:r>
            <a:r>
              <a:rPr lang="zh-CN" altLang="en-US" dirty="0"/>
              <a:t>不稳定型心绞痛 右束支传导阻滞 心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：冠状动脉</a:t>
            </a:r>
            <a:r>
              <a:rPr lang="zh-CN" altLang="en-US" dirty="0"/>
              <a:t>粥样硬化性心脏病不稳定型心绞</a:t>
            </a:r>
            <a:r>
              <a:rPr lang="zh-CN" altLang="en-US" dirty="0" smtClean="0"/>
              <a:t>痛  </a:t>
            </a:r>
            <a:endParaRPr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诊断和标准疾病名称的相似度计算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1.</a:t>
            </a:r>
            <a:r>
              <a:rPr kumimoji="1" lang="zh-CN" altLang="en-US" dirty="0" smtClean="0">
                <a:solidFill>
                  <a:prstClr val="black"/>
                </a:solidFill>
              </a:rPr>
              <a:t>全局相似度：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en-US" altLang="zh-CN" dirty="0" err="1" smtClean="0">
                <a:solidFill>
                  <a:prstClr val="black"/>
                </a:solidFill>
              </a:rPr>
              <a:t>sim_s</a:t>
            </a:r>
            <a:r>
              <a:rPr kumimoji="1" lang="en-US" altLang="zh-CN" dirty="0" smtClean="0">
                <a:solidFill>
                  <a:prstClr val="black"/>
                </a:solidFill>
              </a:rPr>
              <a:t>:</a:t>
            </a:r>
            <a:r>
              <a:rPr kumimoji="1" lang="zh-CN" altLang="en-US" dirty="0" smtClean="0">
                <a:solidFill>
                  <a:prstClr val="black"/>
                </a:solidFill>
              </a:rPr>
              <a:t>对诊断总字符串（片段之间连接）计算词集合的相似度和拼音的相似度，取最大值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2.</a:t>
            </a:r>
            <a:r>
              <a:rPr kumimoji="1" lang="zh-CN" altLang="en-US" dirty="0" smtClean="0">
                <a:solidFill>
                  <a:prstClr val="black"/>
                </a:solidFill>
              </a:rPr>
              <a:t>片段相似度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err="1" smtClean="0">
                <a:solidFill>
                  <a:prstClr val="black"/>
                </a:solidFill>
              </a:rPr>
              <a:t>sim_seg_w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=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max(</a:t>
            </a:r>
            <a:r>
              <a:rPr kumimoji="1" lang="en-US" altLang="zh-CN" dirty="0" err="1">
                <a:solidFill>
                  <a:prstClr val="black"/>
                </a:solidFill>
              </a:rPr>
              <a:t>sim_seg_w_i</a:t>
            </a:r>
            <a:r>
              <a:rPr kumimoji="1" lang="en-US" altLang="zh-CN" dirty="0" smtClean="0">
                <a:solidFill>
                  <a:prstClr val="black"/>
                </a:solidFill>
              </a:rPr>
              <a:t>)</a:t>
            </a:r>
            <a:r>
              <a:rPr kumimoji="1" lang="zh-CN" altLang="en-US" dirty="0" smtClean="0">
                <a:solidFill>
                  <a:prstClr val="black"/>
                </a:solidFill>
              </a:rPr>
              <a:t>和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sim_seg_p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=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max(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sim_seg_w_p</a:t>
            </a:r>
            <a:r>
              <a:rPr kumimoji="1" lang="en-US" altLang="zh-CN" dirty="0" smtClean="0">
                <a:solidFill>
                  <a:prstClr val="black"/>
                </a:solidFill>
              </a:rPr>
              <a:t>):</a:t>
            </a: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对每个片段</a:t>
            </a:r>
            <a:r>
              <a:rPr kumimoji="1" lang="zh-CN" altLang="en-US" dirty="0">
                <a:solidFill>
                  <a:prstClr val="black"/>
                </a:solidFill>
              </a:rPr>
              <a:t>和标准疾病名称</a:t>
            </a:r>
            <a:r>
              <a:rPr kumimoji="1" lang="zh-CN" altLang="en-US" dirty="0" smtClean="0">
                <a:solidFill>
                  <a:prstClr val="black"/>
                </a:solidFill>
              </a:rPr>
              <a:t>：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计算字符串的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Levenshtein</a:t>
            </a:r>
            <a:r>
              <a:rPr kumimoji="1" lang="zh-CN" altLang="en-US" dirty="0" smtClean="0">
                <a:solidFill>
                  <a:prstClr val="black"/>
                </a:solidFill>
              </a:rPr>
              <a:t>距离（编辑距离） 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sim_seg_w_i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计算拼音相似度 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sim_seg_p_i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注：因为片段和标准疾病名称长度差不多，计算编辑距离更可信，但是诊断总字符串和标准疾病名称长度差距过大，编辑距离较小，不准确。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251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关于别名问题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8204240" cy="492922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心血管疾病中别名的两种情况：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A.</a:t>
            </a:r>
            <a:r>
              <a:rPr lang="zh-CN" altLang="en-US" dirty="0" smtClean="0"/>
              <a:t> 不稳定性</a:t>
            </a:r>
            <a:r>
              <a:rPr lang="zh-CN" altLang="en-US" dirty="0"/>
              <a:t>心绞痛 增强型心绞痛</a:t>
            </a:r>
            <a:br>
              <a:rPr lang="zh-CN" altLang="en-US" dirty="0"/>
            </a:br>
            <a:r>
              <a:rPr lang="en-US" altLang="zh-CN" dirty="0" smtClean="0"/>
              <a:t>B.</a:t>
            </a:r>
            <a:r>
              <a:rPr lang="zh-CN" altLang="en-US" dirty="0" smtClean="0"/>
              <a:t> 冠状动脉</a:t>
            </a:r>
            <a:r>
              <a:rPr lang="zh-CN" altLang="en-US" dirty="0"/>
              <a:t>痉挛 变异型</a:t>
            </a:r>
            <a:r>
              <a:rPr lang="zh-CN" altLang="en-US" dirty="0" smtClean="0"/>
              <a:t>心绞痛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之前讨论过的措施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加入兄弟节点：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不可行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如果加入全部兄弟节点的话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zh-CN" altLang="en-US" dirty="0"/>
              <a:t>对于</a:t>
            </a:r>
            <a:r>
              <a:rPr kumimoji="1" lang="en-US" altLang="zh-CN" dirty="0"/>
              <a:t>A</a:t>
            </a:r>
            <a:r>
              <a:rPr kumimoji="1" lang="zh-CN" altLang="en-US" dirty="0"/>
              <a:t>情况，兄弟节点较多，</a:t>
            </a:r>
            <a:r>
              <a:rPr kumimoji="1" lang="zh-CN" altLang="en-US" dirty="0" smtClean="0"/>
              <a:t>会对后面的伴病网络造成困难。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如果将兄弟节点和诊断进行相似度计算，用阈值控制的话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阈值较低，</a:t>
            </a:r>
            <a:r>
              <a:rPr kumimoji="1" lang="en-US" altLang="zh-CN" dirty="0" smtClean="0"/>
              <a:t>0.55</a:t>
            </a:r>
            <a:r>
              <a:rPr kumimoji="1" lang="zh-CN" altLang="en-US" dirty="0" smtClean="0"/>
              <a:t>，会将其他兄弟节点选入，造成干扰。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目前：建立别名映射字典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自动构建：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将直接能够在标准疾病字典中找到映射关系的非标准疾病名称</a:t>
            </a:r>
            <a:r>
              <a:rPr kumimoji="1" lang="zh-CN" altLang="en-US" b="1" dirty="0" smtClean="0">
                <a:solidFill>
                  <a:prstClr val="black"/>
                </a:solidFill>
              </a:rPr>
              <a:t>精确匹配</a:t>
            </a:r>
            <a:r>
              <a:rPr kumimoji="1" lang="zh-CN" altLang="en-US" dirty="0" smtClean="0">
                <a:solidFill>
                  <a:prstClr val="black"/>
                </a:solidFill>
              </a:rPr>
              <a:t>，如果结果和</a:t>
            </a:r>
            <a:r>
              <a:rPr kumimoji="1" lang="zh-CN" altLang="en-US" b="1" dirty="0" smtClean="0">
                <a:solidFill>
                  <a:prstClr val="black"/>
                </a:solidFill>
              </a:rPr>
              <a:t>医生标注</a:t>
            </a:r>
            <a:r>
              <a:rPr kumimoji="1" lang="zh-CN" altLang="en-US" dirty="0" smtClean="0">
                <a:solidFill>
                  <a:prstClr val="black"/>
                </a:solidFill>
              </a:rPr>
              <a:t>的疾病名不同，将这一对选入别名字典。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285860"/>
            <a:ext cx="2616200" cy="3924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60" y="1593850"/>
            <a:ext cx="2247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本周的一些改进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预处理的改进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不把待消岐实体的部位分隔开，产生候选实体时再处理。</a:t>
            </a:r>
            <a:endParaRPr kumimoji="1" lang="en-US" altLang="zh-CN" dirty="0" smtClean="0"/>
          </a:p>
          <a:p>
            <a:pPr lvl="2">
              <a:buClr>
                <a:srgbClr val="4F81BD">
                  <a:lumMod val="75000"/>
                </a:srgbClr>
              </a:buClr>
            </a:pPr>
            <a:r>
              <a:rPr kumimoji="1" lang="zh-CN" altLang="en-US" dirty="0">
                <a:solidFill>
                  <a:prstClr val="black"/>
                </a:solidFill>
              </a:rPr>
              <a:t>原因：有些能够精确匹配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2">
              <a:buClr>
                <a:srgbClr val="4F81BD">
                  <a:lumMod val="75000"/>
                </a:srgbClr>
              </a:buClr>
            </a:pPr>
            <a:r>
              <a:rPr kumimoji="1" lang="zh-CN" altLang="en-US" dirty="0">
                <a:solidFill>
                  <a:prstClr val="black"/>
                </a:solidFill>
              </a:rPr>
              <a:t>例子</a:t>
            </a:r>
            <a:r>
              <a:rPr kumimoji="1" lang="zh-CN" altLang="en-US" dirty="0" smtClean="0">
                <a:solidFill>
                  <a:prstClr val="black"/>
                </a:solidFill>
              </a:rPr>
              <a:t>：急性</a:t>
            </a:r>
            <a:r>
              <a:rPr kumimoji="1" lang="en-US" altLang="zh-CN" dirty="0" smtClean="0">
                <a:solidFill>
                  <a:prstClr val="black"/>
                </a:solidFill>
              </a:rPr>
              <a:t>ST</a:t>
            </a:r>
            <a:r>
              <a:rPr kumimoji="1" lang="zh-CN" altLang="en-US" dirty="0" smtClean="0">
                <a:solidFill>
                  <a:prstClr val="black"/>
                </a:solidFill>
              </a:rPr>
              <a:t>段抬高型下壁心肌梗塞 </a:t>
            </a:r>
            <a:r>
              <a:rPr kumimoji="1" lang="zh-CN" altLang="en-US" dirty="0" smtClean="0">
                <a:solidFill>
                  <a:prstClr val="black"/>
                </a:solidFill>
                <a:sym typeface="Wingdings"/>
              </a:rPr>
              <a:t> </a:t>
            </a:r>
            <a:r>
              <a:rPr kumimoji="1" lang="zh-CN" altLang="en-US" dirty="0" smtClean="0">
                <a:solidFill>
                  <a:prstClr val="black"/>
                </a:solidFill>
              </a:rPr>
              <a:t>急性</a:t>
            </a:r>
            <a:r>
              <a:rPr kumimoji="1" lang="en-US" altLang="zh-CN" dirty="0">
                <a:solidFill>
                  <a:prstClr val="black"/>
                </a:solidFill>
              </a:rPr>
              <a:t>ST</a:t>
            </a:r>
            <a:r>
              <a:rPr kumimoji="1" lang="zh-CN" altLang="en-US" dirty="0">
                <a:solidFill>
                  <a:prstClr val="black"/>
                </a:solidFill>
              </a:rPr>
              <a:t>段抬高型下壁心肌梗塞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将全角空格替换成半角空格</a:t>
            </a:r>
            <a:endParaRPr kumimoji="1" lang="en-US" altLang="zh-CN" dirty="0" smtClean="0"/>
          </a:p>
          <a:p>
            <a:r>
              <a:rPr kumimoji="1" lang="zh-CN" altLang="en-US" dirty="0" smtClean="0"/>
              <a:t>拼音匹配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考虑梗塞和梗死的问题，将拼音匹配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se”VS“si</a:t>
            </a:r>
            <a:r>
              <a:rPr kumimoji="1" lang="en-US" altLang="zh-CN" dirty="0" smtClean="0"/>
              <a:t>”)</a:t>
            </a:r>
            <a:r>
              <a:rPr kumimoji="1" lang="zh-CN" altLang="en-US" dirty="0" smtClean="0"/>
              <a:t>时声母相同时的编辑距离调小</a:t>
            </a:r>
            <a:endParaRPr kumimoji="1" lang="en-US" altLang="zh-CN" dirty="0"/>
          </a:p>
          <a:p>
            <a:r>
              <a:rPr kumimoji="1" lang="zh-CN" altLang="en-US" dirty="0" smtClean="0"/>
              <a:t>基于部位的语义匹配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部位之间匹配</a:t>
            </a:r>
            <a:r>
              <a:rPr kumimoji="1" lang="en-US" altLang="zh-CN" dirty="0" err="1"/>
              <a:t>sim_location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方位比较 前 正后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正后  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位置比较 壁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壁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改进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：如果方位都不对的话，直接返回</a:t>
            </a:r>
            <a:r>
              <a:rPr kumimoji="1" lang="en-US" altLang="zh-CN" dirty="0" smtClean="0"/>
              <a:t>0</a:t>
            </a:r>
          </a:p>
          <a:p>
            <a:pPr lvl="1"/>
            <a:r>
              <a:rPr kumimoji="1" lang="zh-CN" altLang="en-US" dirty="0" smtClean="0"/>
              <a:t>改进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参数调整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标准疾病名称包含</a:t>
            </a:r>
            <a:r>
              <a:rPr kumimoji="1" lang="zh-CN" altLang="en-US" dirty="0" smtClean="0"/>
              <a:t>术语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*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sim_location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+ </a:t>
            </a:r>
            <a:r>
              <a:rPr kumimoji="1" lang="en-US" altLang="zh-CN" dirty="0" smtClean="0"/>
              <a:t>0.7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*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sim_no_location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标准疾病名称不包含</a:t>
            </a:r>
            <a:r>
              <a:rPr kumimoji="1" lang="zh-CN" altLang="en-US" dirty="0" smtClean="0"/>
              <a:t>术语 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sim_no_location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* </a:t>
            </a:r>
            <a:r>
              <a:rPr kumimoji="1" lang="en-US" altLang="zh-CN" dirty="0" smtClean="0"/>
              <a:t>0.85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058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候选实体产生实验对比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11430080" cy="5143536"/>
          </a:xfrm>
        </p:spPr>
        <p:txBody>
          <a:bodyPr/>
          <a:lstStyle/>
          <a:p>
            <a:r>
              <a:rPr kumimoji="1" lang="zh-CN" altLang="en-US" dirty="0" smtClean="0"/>
              <a:t>实验结果：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候选实体产生数量分布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匹配的数量分布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graphicFrame>
        <p:nvGraphicFramePr>
          <p:cNvPr id="8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362701"/>
              </p:ext>
            </p:extLst>
          </p:nvPr>
        </p:nvGraphicFramePr>
        <p:xfrm>
          <a:off x="952500" y="1690751"/>
          <a:ext cx="9537700" cy="1215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687"/>
                <a:gridCol w="1447687"/>
                <a:gridCol w="1596713"/>
                <a:gridCol w="2874083"/>
                <a:gridCol w="1128344"/>
                <a:gridCol w="104318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标准疾病名称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正确分类的记录个数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能映射，但是分类到其他疾病名称的记录个数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非标准疾病名称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809(97.8%)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1min46s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811(98.1%)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2min31s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77263"/>
              </p:ext>
            </p:extLst>
          </p:nvPr>
        </p:nvGraphicFramePr>
        <p:xfrm>
          <a:off x="952500" y="3454561"/>
          <a:ext cx="6642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974"/>
                <a:gridCol w="1305974"/>
                <a:gridCol w="1305974"/>
                <a:gridCol w="1101915"/>
                <a:gridCol w="938669"/>
                <a:gridCol w="6835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5-9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18264"/>
              </p:ext>
            </p:extLst>
          </p:nvPr>
        </p:nvGraphicFramePr>
        <p:xfrm>
          <a:off x="952500" y="5316876"/>
          <a:ext cx="66166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297"/>
                <a:gridCol w="1409297"/>
                <a:gridCol w="1479262"/>
                <a:gridCol w="1339332"/>
                <a:gridCol w="97951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精确匹配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半精确匹配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部位的语义匹配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模糊匹配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1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分析候选实体未包括标准疾病名称的样例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54037"/>
              </p:ext>
            </p:extLst>
          </p:nvPr>
        </p:nvGraphicFramePr>
        <p:xfrm>
          <a:off x="381000" y="1285875"/>
          <a:ext cx="11430000" cy="4321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  <a:gridCol w="2857500"/>
              </a:tblGrid>
              <a:tr h="5306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待消岐实体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候选实体集合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医生标注的标准疾病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原因</a:t>
                      </a:r>
                      <a:endParaRPr lang="zh-CN" altLang="en-US" dirty="0"/>
                    </a:p>
                  </a:txBody>
                  <a:tcPr/>
                </a:tc>
              </a:tr>
              <a:tr h="95189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后壁随后性心肌梗死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随后性心肌梗死</a:t>
                      </a:r>
                      <a:r>
                        <a:rPr lang="en-US" altLang="zh-CN" dirty="0" smtClean="0"/>
                        <a:t>:0.875,</a:t>
                      </a:r>
                    </a:p>
                    <a:p>
                      <a:r>
                        <a:rPr lang="zh-CN" altLang="en-US" dirty="0" smtClean="0"/>
                        <a:t>下壁随后性心肌梗死</a:t>
                      </a:r>
                      <a:r>
                        <a:rPr lang="en-US" altLang="zh-CN" dirty="0" smtClean="0"/>
                        <a:t>:0.7,</a:t>
                      </a:r>
                    </a:p>
                    <a:p>
                      <a:r>
                        <a:rPr lang="zh-CN" altLang="en-US" dirty="0" smtClean="0"/>
                        <a:t>前壁随后性心肌梗死</a:t>
                      </a:r>
                      <a:r>
                        <a:rPr lang="en-US" altLang="zh-CN" dirty="0" smtClean="0"/>
                        <a:t>:0.7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特指部位随后性心肌梗死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专业知识</a:t>
                      </a:r>
                      <a:endParaRPr lang="zh-CN" altLang="en-US" dirty="0"/>
                    </a:p>
                  </a:txBody>
                  <a:tcPr/>
                </a:tc>
              </a:tr>
              <a:tr h="9518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PCI</a:t>
                      </a:r>
                      <a:r>
                        <a:rPr lang="zh-CN" altLang="en-US" dirty="0" smtClean="0"/>
                        <a:t>相关性心肌梗死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</a:t>
                      </a:r>
                      <a:r>
                        <a:rPr lang="en-US" altLang="zh-CN" dirty="0" smtClean="0"/>
                        <a:t>:0.625,</a:t>
                      </a:r>
                    </a:p>
                    <a:p>
                      <a:r>
                        <a:rPr lang="zh-CN" altLang="en-US" dirty="0" smtClean="0"/>
                        <a:t>陈旧性心肌梗死</a:t>
                      </a:r>
                      <a:r>
                        <a:rPr lang="en-US" altLang="zh-CN" dirty="0" smtClean="0"/>
                        <a:t>:0.625,</a:t>
                      </a:r>
                    </a:p>
                    <a:p>
                      <a:r>
                        <a:rPr lang="zh-CN" altLang="en-US" dirty="0" smtClean="0"/>
                        <a:t>慢性缺血性心脏病</a:t>
                      </a:r>
                      <a:r>
                        <a:rPr lang="en-US" altLang="zh-CN" dirty="0" smtClean="0"/>
                        <a:t>:0.222222222222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冠状动脉介入治疗术后心肌梗塞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30650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急性下壁 右室 后壁心肌梗死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急性心肌梗死</a:t>
                      </a:r>
                      <a:r>
                        <a:rPr lang="hr-HR" altLang="zh-CN" dirty="0" smtClean="0"/>
                        <a:t>:0.666666666667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段抬高型右室心肌梗塞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8214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急性再发心肌梗塞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急性再发心肌梗死</a:t>
                      </a:r>
                      <a:r>
                        <a:rPr lang="hr-HR" altLang="zh-CN" dirty="0" smtClean="0"/>
                        <a:t>:0.9375,</a:t>
                      </a:r>
                    </a:p>
                    <a:p>
                      <a:r>
                        <a:rPr lang="zh-CN" altLang="hr-HR" dirty="0" smtClean="0"/>
                        <a:t>随后性心肌梗死</a:t>
                      </a:r>
                      <a:r>
                        <a:rPr lang="hr-HR" altLang="zh-CN" dirty="0" smtClean="0"/>
                        <a:t>:0.533333333333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急性心肌梗死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梗塞，梗死问题</a:t>
                      </a:r>
                      <a:endParaRPr lang="zh-CN" altLang="en-US" dirty="0"/>
                    </a:p>
                  </a:txBody>
                  <a:tcPr/>
                </a:tc>
              </a:tr>
              <a:tr h="678214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冠心病 心绞痛型 不稳定型 </a:t>
                      </a:r>
                      <a:endParaRPr lang="hr-HR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心绞痛</a:t>
                      </a:r>
                      <a:r>
                        <a:rPr lang="hr-HR" altLang="zh-CN" dirty="0" smtClean="0"/>
                        <a:t>:0.857142857143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不稳定性心绞痛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半精确匹配和模糊匹配目前是独立的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6812"/>
      </p:ext>
    </p:extLst>
  </p:cSld>
  <p:clrMapOvr>
    <a:masterClrMapping/>
  </p:clrMapOvr>
</p:sld>
</file>

<file path=ppt/theme/theme1.xml><?xml version="1.0" encoding="utf-8"?>
<a:theme xmlns:a="http://schemas.openxmlformats.org/drawingml/2006/main" name="pku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1301</Words>
  <Application>Microsoft Macintosh PowerPoint</Application>
  <PresentationFormat>宽屏</PresentationFormat>
  <Paragraphs>257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DengXian</vt:lpstr>
      <vt:lpstr>Mangal</vt:lpstr>
      <vt:lpstr>Wingdings</vt:lpstr>
      <vt:lpstr>楷体_GB2312</vt:lpstr>
      <vt:lpstr>宋体</vt:lpstr>
      <vt:lpstr>Arial</vt:lpstr>
      <vt:lpstr>pku_blue</vt:lpstr>
      <vt:lpstr>疾病实体名称匹配实验</vt:lpstr>
      <vt:lpstr>匹配消歧流程</vt:lpstr>
      <vt:lpstr>多层过滤产生候选集合</vt:lpstr>
      <vt:lpstr>部位的语义匹配</vt:lpstr>
      <vt:lpstr>待消岐实体和标准疾病名的相似度计算</vt:lpstr>
      <vt:lpstr>关于别名问题</vt:lpstr>
      <vt:lpstr>本周的一些改进</vt:lpstr>
      <vt:lpstr>候选实体产生实验对比</vt:lpstr>
      <vt:lpstr>分析候选实体未包括标准疾病名称的样例</vt:lpstr>
      <vt:lpstr>基于编辑距离的初步消歧</vt:lpstr>
      <vt:lpstr>分析top1不是标准疾病的情况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罗仪</dc:creator>
  <cp:lastModifiedBy>罗仪</cp:lastModifiedBy>
  <cp:revision>153</cp:revision>
  <dcterms:created xsi:type="dcterms:W3CDTF">2017-03-06T05:30:48Z</dcterms:created>
  <dcterms:modified xsi:type="dcterms:W3CDTF">2017-04-12T02:23:07Z</dcterms:modified>
</cp:coreProperties>
</file>