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2" r:id="rId2"/>
    <p:sldId id="266" r:id="rId3"/>
    <p:sldId id="264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/>
    <p:restoredTop sz="94592"/>
  </p:normalViewPr>
  <p:slideViewPr>
    <p:cSldViewPr snapToGrid="0" snapToObjects="1">
      <p:cViewPr>
        <p:scale>
          <a:sx n="105" d="100"/>
          <a:sy n="105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8ED42-9742-C646-B534-3D5C544CE4CF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F4263-19D0-264C-AADC-9CEA42F83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72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394E81-F5D1-D64A-8EA1-F5BF4EC9CE7C}" type="slidenum">
              <a:rPr lang="en-US" altLang="zh-CN">
                <a:solidFill>
                  <a:srgbClr val="000000"/>
                </a:solidFill>
                <a:ea typeface="宋体" charset="-122"/>
              </a:rPr>
              <a:pPr/>
              <a:t>1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6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7215" y="1785926"/>
            <a:ext cx="10382323" cy="2214578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grpSp>
        <p:nvGrpSpPr>
          <p:cNvPr id="6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10" name="直接连接符 17"/>
          <p:cNvCxnSpPr/>
          <p:nvPr/>
        </p:nvCxnSpPr>
        <p:spPr>
          <a:xfrm>
            <a:off x="8191501" y="927100"/>
            <a:ext cx="40005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8"/>
          <p:cNvCxnSpPr/>
          <p:nvPr/>
        </p:nvCxnSpPr>
        <p:spPr>
          <a:xfrm rot="5400000">
            <a:off x="8990277" y="2534974"/>
            <a:ext cx="4500563" cy="21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763251" y="571501"/>
            <a:ext cx="952500" cy="785813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53751" y="714375"/>
            <a:ext cx="558800" cy="49053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13" y="2143125"/>
            <a:ext cx="10363200" cy="1470025"/>
          </a:xfrm>
        </p:spPr>
        <p:txBody>
          <a:bodyPr>
            <a:normAutofit/>
          </a:bodyPr>
          <a:lstStyle>
            <a:lvl1pPr>
              <a:defRPr sz="278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714884"/>
            <a:ext cx="8534400" cy="923916"/>
          </a:xfrm>
        </p:spPr>
        <p:txBody>
          <a:bodyPr>
            <a:normAutofit/>
          </a:bodyPr>
          <a:lstStyle>
            <a:lvl1pPr marL="0" indent="0" algn="ctr">
              <a:buNone/>
              <a:defRPr sz="1952" b="0" baseline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318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7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4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2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1090575-2195-8746-A342-5F2DD5C03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页脚占位符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73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EFEEE0C-0852-3845-BE3B-A42D47C20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2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A3A8231-D15F-EE4B-9A44-CE790BDAD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2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1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91FD869-5BB1-2642-A3D7-D19250AC3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406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1752601"/>
            <a:ext cx="10668000" cy="4267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F9BE99C-1A1B-AD47-B263-921D333DC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3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8" name="直接连接符 15"/>
          <p:cNvCxnSpPr/>
          <p:nvPr/>
        </p:nvCxnSpPr>
        <p:spPr>
          <a:xfrm>
            <a:off x="381000" y="1141414"/>
            <a:ext cx="1143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0" y="357166"/>
            <a:ext cx="11430080" cy="714380"/>
          </a:xfrm>
        </p:spPr>
        <p:txBody>
          <a:bodyPr>
            <a:normAutofit/>
          </a:bodyPr>
          <a:lstStyle>
            <a:lvl1pPr algn="l">
              <a:defRPr sz="2510" b="1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85860"/>
            <a:ext cx="11430080" cy="492922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18"/>
              </a:spcBef>
              <a:spcAft>
                <a:spcPts val="418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Char char="p"/>
              <a:defRPr sz="1952" b="1" baseline="0">
                <a:latin typeface="+mn-ea"/>
                <a:ea typeface="+mn-ea"/>
              </a:defRPr>
            </a:lvl1pPr>
            <a:lvl2pPr marL="517934" indent="-199206">
              <a:spcBef>
                <a:spcPts val="418"/>
              </a:spcBef>
              <a:spcAft>
                <a:spcPts val="418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–"/>
              <a:defRPr sz="1673" baseline="0">
                <a:latin typeface="+mn-ea"/>
                <a:ea typeface="+mn-ea"/>
              </a:defRPr>
            </a:lvl2pPr>
            <a:lvl3pPr marL="796820" indent="-159365">
              <a:buClr>
                <a:schemeClr val="tx2">
                  <a:lumMod val="75000"/>
                </a:schemeClr>
              </a:buClr>
              <a:buSzPct val="100000"/>
              <a:buFont typeface="宋体" pitchFamily="2" charset="-122"/>
              <a:buChar char="•"/>
              <a:defRPr sz="1534" baseline="0">
                <a:latin typeface="+mn-ea"/>
                <a:ea typeface="+mn-ea"/>
              </a:defRPr>
            </a:lvl3pPr>
            <a:lvl4pPr marL="1115549" indent="-159365">
              <a:buFont typeface="Arial" pitchFamily="34" charset="0"/>
              <a:buChar char="–"/>
              <a:defRPr sz="1255" baseline="0">
                <a:latin typeface="+mn-ea"/>
                <a:ea typeface="+mn-ea"/>
              </a:defRPr>
            </a:lvl4pPr>
            <a:lvl5pPr marL="1434278" indent="-159365">
              <a:buFont typeface="Arial" pitchFamily="34" charset="0"/>
              <a:buChar char="»"/>
              <a:defRPr sz="1116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03BD04E-830F-9C4B-8B36-46D3A252B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07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10"/>
            <a:ext cx="10363200" cy="1362075"/>
          </a:xfrm>
        </p:spPr>
        <p:txBody>
          <a:bodyPr anchor="t"/>
          <a:lstStyle>
            <a:lvl1pPr algn="l">
              <a:defRPr lang="zh-CN" altLang="en-US" sz="2789" b="1" kern="1200" baseline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1pPr>
            <a:lvl2pPr marL="318729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2pPr>
            <a:lvl3pPr marL="637457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956185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4pPr>
            <a:lvl5pPr marL="1274914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5pPr>
            <a:lvl6pPr marL="1593642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6pPr>
            <a:lvl7pPr marL="1912369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7pPr>
            <a:lvl8pPr marL="2231098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8pPr>
            <a:lvl9pPr marL="2549827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6AABA4-7FD1-5240-96E3-AF0448223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66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直接连接符 15"/>
          <p:cNvCxnSpPr/>
          <p:nvPr/>
        </p:nvCxnSpPr>
        <p:spPr>
          <a:xfrm>
            <a:off x="381000" y="1141414"/>
            <a:ext cx="1143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85862"/>
            <a:ext cx="5384800" cy="4840303"/>
          </a:xfrm>
        </p:spPr>
        <p:txBody>
          <a:bodyPr/>
          <a:lstStyle>
            <a:lvl1pPr>
              <a:defRPr sz="1952"/>
            </a:lvl1pPr>
            <a:lvl2pPr>
              <a:defRPr sz="1673"/>
            </a:lvl2pPr>
            <a:lvl3pPr>
              <a:defRPr sz="1395"/>
            </a:lvl3pPr>
            <a:lvl4pPr>
              <a:defRPr sz="1255"/>
            </a:lvl4pPr>
            <a:lvl5pPr>
              <a:defRPr sz="1255"/>
            </a:lvl5pPr>
            <a:lvl6pPr>
              <a:defRPr sz="1255"/>
            </a:lvl6pPr>
            <a:lvl7pPr>
              <a:defRPr sz="1255"/>
            </a:lvl7pPr>
            <a:lvl8pPr>
              <a:defRPr sz="1255"/>
            </a:lvl8pPr>
            <a:lvl9pPr>
              <a:defRPr sz="12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85862"/>
            <a:ext cx="5384800" cy="4840303"/>
          </a:xfrm>
        </p:spPr>
        <p:txBody>
          <a:bodyPr/>
          <a:lstStyle>
            <a:lvl1pPr>
              <a:defRPr sz="1952"/>
            </a:lvl1pPr>
            <a:lvl2pPr>
              <a:defRPr sz="1673"/>
            </a:lvl2pPr>
            <a:lvl3pPr>
              <a:defRPr sz="1395"/>
            </a:lvl3pPr>
            <a:lvl4pPr>
              <a:defRPr sz="1255"/>
            </a:lvl4pPr>
            <a:lvl5pPr>
              <a:defRPr sz="1255"/>
            </a:lvl5pPr>
            <a:lvl6pPr>
              <a:defRPr sz="1255"/>
            </a:lvl6pPr>
            <a:lvl7pPr>
              <a:defRPr sz="1255"/>
            </a:lvl7pPr>
            <a:lvl8pPr>
              <a:defRPr sz="1255"/>
            </a:lvl8pPr>
            <a:lvl9pPr>
              <a:defRPr sz="12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" y="357166"/>
            <a:ext cx="10972800" cy="714380"/>
          </a:xfrm>
        </p:spPr>
        <p:txBody>
          <a:bodyPr>
            <a:normAutofit/>
          </a:bodyPr>
          <a:lstStyle>
            <a:lvl1pPr algn="l">
              <a:defRPr sz="2231" b="1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D780F93-100F-1D4F-90BD-746C8CFA2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页脚占位符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5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729" indent="0">
              <a:buNone/>
              <a:defRPr sz="1395" b="1"/>
            </a:lvl2pPr>
            <a:lvl3pPr marL="637457" indent="0">
              <a:buNone/>
              <a:defRPr sz="1255" b="1"/>
            </a:lvl3pPr>
            <a:lvl4pPr marL="956185" indent="0">
              <a:buNone/>
              <a:defRPr sz="1116" b="1"/>
            </a:lvl4pPr>
            <a:lvl5pPr marL="1274914" indent="0">
              <a:buNone/>
              <a:defRPr sz="1116" b="1"/>
            </a:lvl5pPr>
            <a:lvl6pPr marL="1593642" indent="0">
              <a:buNone/>
              <a:defRPr sz="1116" b="1"/>
            </a:lvl6pPr>
            <a:lvl7pPr marL="1912369" indent="0">
              <a:buNone/>
              <a:defRPr sz="1116" b="1"/>
            </a:lvl7pPr>
            <a:lvl8pPr marL="2231098" indent="0">
              <a:buNone/>
              <a:defRPr sz="1116" b="1"/>
            </a:lvl8pPr>
            <a:lvl9pPr marL="2549827" indent="0">
              <a:buNone/>
              <a:defRPr sz="11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673"/>
            </a:lvl1pPr>
            <a:lvl2pPr>
              <a:defRPr sz="1395"/>
            </a:lvl2pPr>
            <a:lvl3pPr>
              <a:defRPr sz="1255"/>
            </a:lvl3pPr>
            <a:lvl4pPr>
              <a:defRPr sz="1116"/>
            </a:lvl4pPr>
            <a:lvl5pPr>
              <a:defRPr sz="1116"/>
            </a:lvl5pPr>
            <a:lvl6pPr>
              <a:defRPr sz="1116"/>
            </a:lvl6pPr>
            <a:lvl7pPr>
              <a:defRPr sz="1116"/>
            </a:lvl7pPr>
            <a:lvl8pPr>
              <a:defRPr sz="1116"/>
            </a:lvl8pPr>
            <a:lvl9pPr>
              <a:defRPr sz="11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729" indent="0">
              <a:buNone/>
              <a:defRPr sz="1395" b="1"/>
            </a:lvl2pPr>
            <a:lvl3pPr marL="637457" indent="0">
              <a:buNone/>
              <a:defRPr sz="1255" b="1"/>
            </a:lvl3pPr>
            <a:lvl4pPr marL="956185" indent="0">
              <a:buNone/>
              <a:defRPr sz="1116" b="1"/>
            </a:lvl4pPr>
            <a:lvl5pPr marL="1274914" indent="0">
              <a:buNone/>
              <a:defRPr sz="1116" b="1"/>
            </a:lvl5pPr>
            <a:lvl6pPr marL="1593642" indent="0">
              <a:buNone/>
              <a:defRPr sz="1116" b="1"/>
            </a:lvl6pPr>
            <a:lvl7pPr marL="1912369" indent="0">
              <a:buNone/>
              <a:defRPr sz="1116" b="1"/>
            </a:lvl7pPr>
            <a:lvl8pPr marL="2231098" indent="0">
              <a:buNone/>
              <a:defRPr sz="1116" b="1"/>
            </a:lvl8pPr>
            <a:lvl9pPr marL="2549827" indent="0">
              <a:buNone/>
              <a:defRPr sz="11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1673"/>
            </a:lvl1pPr>
            <a:lvl2pPr>
              <a:defRPr sz="1395"/>
            </a:lvl2pPr>
            <a:lvl3pPr>
              <a:defRPr sz="1255"/>
            </a:lvl3pPr>
            <a:lvl4pPr>
              <a:defRPr sz="1116"/>
            </a:lvl4pPr>
            <a:lvl5pPr>
              <a:defRPr sz="1116"/>
            </a:lvl5pPr>
            <a:lvl6pPr>
              <a:defRPr sz="1116"/>
            </a:lvl6pPr>
            <a:lvl7pPr>
              <a:defRPr sz="1116"/>
            </a:lvl7pPr>
            <a:lvl8pPr>
              <a:defRPr sz="1116"/>
            </a:lvl8pPr>
            <a:lvl9pPr>
              <a:defRPr sz="11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9BFA4E5-DD45-4444-B54A-84CF91A1C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0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9C262F-8FCB-E141-A420-CB3270AD00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7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848AA0B-EB63-2041-9FDD-3CB8C49C7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35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139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2231"/>
            </a:lvl1pPr>
            <a:lvl2pPr>
              <a:defRPr sz="1952"/>
            </a:lvl2pPr>
            <a:lvl3pPr>
              <a:defRPr sz="1673"/>
            </a:lvl3pPr>
            <a:lvl4pPr>
              <a:defRPr sz="1395"/>
            </a:lvl4pPr>
            <a:lvl5pPr>
              <a:defRPr sz="1395"/>
            </a:lvl5pPr>
            <a:lvl6pPr>
              <a:defRPr sz="1395"/>
            </a:lvl6pPr>
            <a:lvl7pPr>
              <a:defRPr sz="1395"/>
            </a:lvl7pPr>
            <a:lvl8pPr>
              <a:defRPr sz="1395"/>
            </a:lvl8pPr>
            <a:lvl9pPr>
              <a:defRPr sz="139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976"/>
            </a:lvl1pPr>
            <a:lvl2pPr marL="318729" indent="0">
              <a:buNone/>
              <a:defRPr sz="837"/>
            </a:lvl2pPr>
            <a:lvl3pPr marL="637457" indent="0">
              <a:buNone/>
              <a:defRPr sz="697"/>
            </a:lvl3pPr>
            <a:lvl4pPr marL="956185" indent="0">
              <a:buNone/>
              <a:defRPr sz="628"/>
            </a:lvl4pPr>
            <a:lvl5pPr marL="1274914" indent="0">
              <a:buNone/>
              <a:defRPr sz="628"/>
            </a:lvl5pPr>
            <a:lvl6pPr marL="1593642" indent="0">
              <a:buNone/>
              <a:defRPr sz="628"/>
            </a:lvl6pPr>
            <a:lvl7pPr marL="1912369" indent="0">
              <a:buNone/>
              <a:defRPr sz="628"/>
            </a:lvl7pPr>
            <a:lvl8pPr marL="2231098" indent="0">
              <a:buNone/>
              <a:defRPr sz="628"/>
            </a:lvl8pPr>
            <a:lvl9pPr marL="2549827" indent="0">
              <a:buNone/>
              <a:defRPr sz="6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D0167C2-8D5D-8C49-B234-2441A8712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01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39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231"/>
            </a:lvl1pPr>
            <a:lvl2pPr marL="318729" indent="0">
              <a:buNone/>
              <a:defRPr sz="1952"/>
            </a:lvl2pPr>
            <a:lvl3pPr marL="637457" indent="0">
              <a:buNone/>
              <a:defRPr sz="1673"/>
            </a:lvl3pPr>
            <a:lvl4pPr marL="956185" indent="0">
              <a:buNone/>
              <a:defRPr sz="1395"/>
            </a:lvl4pPr>
            <a:lvl5pPr marL="1274914" indent="0">
              <a:buNone/>
              <a:defRPr sz="1395"/>
            </a:lvl5pPr>
            <a:lvl6pPr marL="1593642" indent="0">
              <a:buNone/>
              <a:defRPr sz="1395"/>
            </a:lvl6pPr>
            <a:lvl7pPr marL="1912369" indent="0">
              <a:buNone/>
              <a:defRPr sz="1395"/>
            </a:lvl7pPr>
            <a:lvl8pPr marL="2231098" indent="0">
              <a:buNone/>
              <a:defRPr sz="1395"/>
            </a:lvl8pPr>
            <a:lvl9pPr marL="2549827" indent="0">
              <a:buNone/>
              <a:defRPr sz="1395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976"/>
            </a:lvl1pPr>
            <a:lvl2pPr marL="318729" indent="0">
              <a:buNone/>
              <a:defRPr sz="837"/>
            </a:lvl2pPr>
            <a:lvl3pPr marL="637457" indent="0">
              <a:buNone/>
              <a:defRPr sz="697"/>
            </a:lvl3pPr>
            <a:lvl4pPr marL="956185" indent="0">
              <a:buNone/>
              <a:defRPr sz="628"/>
            </a:lvl4pPr>
            <a:lvl5pPr marL="1274914" indent="0">
              <a:buNone/>
              <a:defRPr sz="628"/>
            </a:lvl5pPr>
            <a:lvl6pPr marL="1593642" indent="0">
              <a:buNone/>
              <a:defRPr sz="628"/>
            </a:lvl6pPr>
            <a:lvl7pPr marL="1912369" indent="0">
              <a:buNone/>
              <a:defRPr sz="628"/>
            </a:lvl7pPr>
            <a:lvl8pPr marL="2231098" indent="0">
              <a:buNone/>
              <a:defRPr sz="628"/>
            </a:lvl8pPr>
            <a:lvl9pPr marL="2549827" indent="0">
              <a:buNone/>
              <a:defRPr sz="6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B881A30-C4E6-E24C-AB31-6C4F3EB0D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页脚占位符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1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426201"/>
            <a:ext cx="1775884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37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7500" y="6426201"/>
            <a:ext cx="6477000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76">
                <a:solidFill>
                  <a:srgbClr val="4F81BD">
                    <a:lumMod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10751" y="6426201"/>
            <a:ext cx="1775883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37">
                <a:solidFill>
                  <a:srgbClr val="4F81BD">
                    <a:lumMod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476316-85A4-0543-979B-6F946AD59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rgbClr val="37609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5pPr>
      <a:lvl6pPr marL="318729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6pPr>
      <a:lvl7pPr marL="637457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7pPr>
      <a:lvl8pPr marL="956185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8pPr>
      <a:lvl9pPr marL="1274914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38125" indent="-238125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70000"/>
        <a:buFont typeface="Wingdings" charset="2"/>
        <a:buChar char="p"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198438" algn="l" rtl="0" eaLnBrk="0" fontAlgn="base" hangingPunct="0">
        <a:spcBef>
          <a:spcPct val="20000"/>
        </a:spcBef>
        <a:spcAft>
          <a:spcPct val="0"/>
        </a:spcAft>
        <a:buClr>
          <a:srgbClr val="37609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Calibri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753006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6pPr>
      <a:lvl7pPr marL="2071734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7pPr>
      <a:lvl8pPr marL="2390462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8pPr>
      <a:lvl9pPr marL="2709191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1pPr>
      <a:lvl2pPr marL="318729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2pPr>
      <a:lvl3pPr marL="637457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3pPr>
      <a:lvl4pPr marL="956185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4pPr>
      <a:lvl5pPr marL="1274914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5pPr>
      <a:lvl6pPr marL="1593642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6pPr>
      <a:lvl7pPr marL="1912369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7pPr>
      <a:lvl8pPr marL="2231098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8pPr>
      <a:lvl9pPr marL="2549827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6938" y="2143126"/>
            <a:ext cx="7772400" cy="1470025"/>
          </a:xfrm>
        </p:spPr>
        <p:txBody>
          <a:bodyPr/>
          <a:lstStyle/>
          <a:p>
            <a:pPr eaLnBrk="1" hangingPunct="1"/>
            <a:r>
              <a:rPr kumimoji="1" lang="zh-CN" altLang="en-US" sz="4400" dirty="0" smtClean="0"/>
              <a:t>实验分析及疾病自动编码研究</a:t>
            </a:r>
            <a:endParaRPr lang="en-US" altLang="zh-CN" sz="4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6438" y="4073106"/>
            <a:ext cx="8153400" cy="1828800"/>
          </a:xfrm>
        </p:spPr>
        <p:txBody>
          <a:bodyPr/>
          <a:lstStyle/>
          <a:p>
            <a:pPr eaLnBrk="1" hangingPunct="1"/>
            <a:endParaRPr lang="en-US" altLang="zh-CN" sz="2400" b="1" dirty="0">
              <a:solidFill>
                <a:srgbClr val="403152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403152"/>
                </a:solidFill>
                <a:latin typeface="宋体" charset="-122"/>
                <a:ea typeface="宋体" charset="-122"/>
              </a:rPr>
              <a:t>罗仪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403152"/>
                </a:solidFill>
                <a:latin typeface="宋体" charset="-122"/>
                <a:ea typeface="宋体" charset="-122"/>
              </a:rPr>
              <a:t>2017.3.24</a:t>
            </a:r>
            <a:endParaRPr lang="en-US" altLang="zh-CN" sz="2400" b="1" dirty="0">
              <a:solidFill>
                <a:srgbClr val="403152"/>
              </a:solidFill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71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上周的改进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en-US" altLang="zh-CN" dirty="0"/>
              <a:t>.</a:t>
            </a:r>
            <a:r>
              <a:rPr lang="zh-CN" altLang="en-US" dirty="0"/>
              <a:t>疾病的层次关系，取最低层次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考虑编辑距离的方向性，同时考虑引入</a:t>
            </a:r>
            <a:r>
              <a:rPr lang="zh-CN" altLang="en-US" dirty="0" smtClean="0"/>
              <a:t>新词的权重</a:t>
            </a:r>
            <a:endParaRPr lang="zh-CN" altLang="en-US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考虑多个疾病情况下，主诊断的先验信息加</a:t>
            </a:r>
            <a:r>
              <a:rPr lang="zh-CN" altLang="en-US" dirty="0" smtClean="0"/>
              <a:t>进来</a:t>
            </a:r>
            <a:endParaRPr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对于一个诊断包含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segment</a:t>
            </a:r>
            <a:r>
              <a:rPr kumimoji="1" lang="zh-CN" altLang="en-US" dirty="0" smtClean="0"/>
              <a:t>的情况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segment</a:t>
            </a:r>
            <a:r>
              <a:rPr kumimoji="1" lang="zh-CN" altLang="en-US" dirty="0" smtClean="0"/>
              <a:t>进行候选集合的产生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整体字符串的候选集合的产生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产生（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）个候选集合，</a:t>
            </a:r>
            <a:r>
              <a:rPr kumimoji="1" lang="en-US" altLang="zh-CN" dirty="0" smtClean="0"/>
              <a:t>top1</a:t>
            </a:r>
            <a:r>
              <a:rPr kumimoji="1" lang="zh-CN" altLang="en-US" dirty="0" smtClean="0"/>
              <a:t>的产生时按照如下步骤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每个候选集合的</a:t>
            </a:r>
            <a:r>
              <a:rPr kumimoji="1" lang="en-US" altLang="zh-CN" dirty="0" smtClean="0"/>
              <a:t>top1</a:t>
            </a:r>
            <a:r>
              <a:rPr kumimoji="1" lang="zh-CN" altLang="en-US" dirty="0" smtClean="0"/>
              <a:t>的集合即</a:t>
            </a:r>
            <a:r>
              <a:rPr kumimoji="1" lang="en-US" altLang="zh-CN" dirty="0" smtClean="0"/>
              <a:t>S</a:t>
            </a:r>
          </a:p>
          <a:p>
            <a:pPr lvl="2"/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中如果存在父子节点，减去父节点 </a:t>
            </a:r>
            <a:r>
              <a:rPr kumimoji="1" lang="en-US" altLang="zh-CN" dirty="0" smtClean="0"/>
              <a:t>---1</a:t>
            </a:r>
          </a:p>
          <a:p>
            <a:pPr lvl="2"/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中按照标准疾病的先验概率排序，取</a:t>
            </a:r>
            <a:r>
              <a:rPr kumimoji="1" lang="en-US" altLang="zh-CN" dirty="0" smtClean="0"/>
              <a:t>top1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---3</a:t>
            </a:r>
          </a:p>
        </p:txBody>
      </p:sp>
    </p:spTree>
    <p:extLst>
      <p:ext uri="{BB962C8B-B14F-4D97-AF65-F5344CB8AC3E}">
        <p14:creationId xmlns:p14="http://schemas.microsoft.com/office/powerpoint/2010/main" val="152021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匹配时加入</a:t>
            </a:r>
            <a:r>
              <a:rPr kumimoji="1" lang="en-US" altLang="zh-CN" dirty="0" smtClean="0"/>
              <a:t>TF-IDF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80960" y="1285860"/>
                <a:ext cx="11430080" cy="5322204"/>
              </a:xfrm>
            </p:spPr>
            <p:txBody>
              <a:bodyPr/>
              <a:lstStyle/>
              <a:p>
                <a:r>
                  <a:rPr kumimoji="1" lang="zh-CN" altLang="en-US" dirty="0" smtClean="0"/>
                  <a:t>对标准疾病</a:t>
                </a:r>
                <a:r>
                  <a:rPr kumimoji="1" lang="en-US" altLang="zh-CN" dirty="0" smtClean="0"/>
                  <a:t>ICD</a:t>
                </a:r>
                <a:r>
                  <a:rPr kumimoji="1" lang="zh-CN" altLang="en-US" dirty="0" smtClean="0"/>
                  <a:t>码进行分词训练</a:t>
                </a:r>
                <a:r>
                  <a:rPr kumimoji="1" lang="en-US" altLang="zh-CN" dirty="0" smtClean="0"/>
                  <a:t>TF-IDF</a:t>
                </a:r>
                <a:r>
                  <a:rPr kumimoji="1" lang="zh-CN" altLang="en-US" dirty="0" smtClean="0"/>
                  <a:t>模型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I20</a:t>
                </a:r>
                <a:r>
                  <a:rPr kumimoji="1" lang="zh-CN" altLang="en-US" dirty="0" smtClean="0"/>
                  <a:t>的例子如下：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匹配时用词袋模型，向量长</a:t>
                </a:r>
                <a:r>
                  <a:rPr kumimoji="1" lang="en-US" altLang="zh-CN" dirty="0" smtClean="0"/>
                  <a:t>101</a:t>
                </a:r>
                <a:r>
                  <a:rPr kumimoji="1" lang="zh-CN" altLang="en-US" dirty="0" smtClean="0"/>
                  <a:t>维 </a:t>
                </a:r>
                <a:r>
                  <a:rPr kumimoji="1" lang="en-US" altLang="zh-CN" dirty="0" smtClean="0"/>
                  <a:t>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{</a:t>
                </a:r>
                <a:r>
                  <a:rPr kumimoji="1" lang="en-US" altLang="zh-CN" dirty="0" err="1" smtClean="0"/>
                  <a:t>term</a:t>
                </a:r>
                <a:r>
                  <a:rPr kumimoji="1" lang="en-US" altLang="zh-CN" baseline="-25000" dirty="0" err="1" smtClean="0"/>
                  <a:t>i</a:t>
                </a:r>
                <a:r>
                  <a:rPr kumimoji="1" lang="en-US" altLang="zh-CN" dirty="0" smtClean="0"/>
                  <a:t>}</a:t>
                </a:r>
              </a:p>
              <a:p>
                <a:r>
                  <a:rPr kumimoji="1" lang="zh-CN" altLang="en-US" dirty="0" smtClean="0"/>
                  <a:t>标准疾病用</a:t>
                </a:r>
                <a:r>
                  <a:rPr kumimoji="1" lang="en-US" altLang="zh-CN" dirty="0" err="1" smtClean="0"/>
                  <a:t>tfidf</a:t>
                </a:r>
                <a:r>
                  <a:rPr kumimoji="1" lang="zh-CN" altLang="en-US" dirty="0" smtClean="0"/>
                  <a:t>的向量表示</a:t>
                </a:r>
                <a:r>
                  <a:rPr kumimoji="1" lang="en-US" altLang="zh-CN" dirty="0"/>
                  <a:t>u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候选诊断</a:t>
                </a:r>
                <a:r>
                  <a:rPr kumimoji="1" lang="en-US" altLang="zh-CN" dirty="0" smtClean="0"/>
                  <a:t>mention</a:t>
                </a:r>
                <a:r>
                  <a:rPr kumimoji="1" lang="zh-CN" altLang="en-US" dirty="0" smtClean="0"/>
                  <a:t>用向量</a:t>
                </a:r>
                <a:r>
                  <a:rPr kumimoji="1" lang="en-US" altLang="zh-CN" dirty="0" smtClean="0"/>
                  <a:t>v</a:t>
                </a:r>
                <a:r>
                  <a:rPr kumimoji="1" lang="zh-CN" altLang="en-US" dirty="0" smtClean="0"/>
                  <a:t>表示 </a:t>
                </a:r>
                <a:r>
                  <a:rPr kumimoji="1" lang="en-US" altLang="zh-CN" dirty="0" smtClean="0"/>
                  <a:t>v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{xi}=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mr-IN" altLang="zh-CN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𝒙𝒊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𝟏</m:t>
                            </m:r>
                            <m:r>
                              <a:rPr kumimoji="1"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charset="0"/>
                              </a:rPr>
                              <m:t>if</m:t>
                            </m:r>
                            <m:r>
                              <a:rPr kumimoji="1" lang="zh-CN" altLang="en-US" b="1" i="1" smtClean="0">
                                <a:latin typeface="Cambria Math" charset="0"/>
                              </a:rPr>
                              <m:t>  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𝒕𝒆𝒓𝒎</m:t>
                            </m:r>
                            <m:r>
                              <a:rPr kumimoji="1" lang="en-US" altLang="zh-CN" i="1" baseline="-25000">
                                <a:latin typeface="Cambria Math" charset="0"/>
                              </a:rPr>
                              <m:t>𝒊</m:t>
                            </m:r>
                            <m:r>
                              <a:rPr kumimoji="1" lang="zh-CN" altLang="en-US" b="1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zh-CN" alt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∃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mention</m:t>
                            </m:r>
                          </m:e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𝒙</m:t>
                            </m:r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𝒊</m:t>
                            </m:r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  <m:r>
                              <a:rPr kumimoji="1" lang="zh-CN" altLang="en-US" b="1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i="1" smtClean="0">
                                <a:latin typeface="Cambria Math" charset="0"/>
                              </a:rPr>
                              <m:t>if</m:t>
                            </m:r>
                            <m:r>
                              <a:rPr kumimoji="1" lang="zh-CN" altLang="en-US" b="1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𝒕𝒆𝒓𝒎</m:t>
                            </m:r>
                            <m:r>
                              <a:rPr kumimoji="1" lang="en-US" altLang="zh-CN" i="1" baseline="-25000">
                                <a:latin typeface="Cambria Math" charset="0"/>
                              </a:rPr>
                              <m:t>𝒊</m:t>
                            </m:r>
                            <m:r>
                              <a:rPr kumimoji="1" lang="zh-CN" altLang="en-US" b="1" i="1" baseline="-2500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zh-CN" alt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∄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mention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60" y="1285860"/>
                <a:ext cx="11430080" cy="5322204"/>
              </a:xfrm>
              <a:blipFill rotWithShape="0">
                <a:blip r:embed="rId2"/>
                <a:stretch>
                  <a:fillRect l="-53" t="-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2085"/>
              </p:ext>
            </p:extLst>
          </p:nvPr>
        </p:nvGraphicFramePr>
        <p:xfrm>
          <a:off x="2507488" y="1682834"/>
          <a:ext cx="6929120" cy="315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12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I20.002-</a:t>
                      </a:r>
                      <a:r>
                        <a:rPr lang="zh-CN" altLang="pt-BR" dirty="0" smtClean="0"/>
                        <a:t>初发型</a:t>
                      </a:r>
                      <a:r>
                        <a:rPr lang="pt-BR" altLang="zh-CN" dirty="0" smtClean="0"/>
                        <a:t>:0.57997534028,</a:t>
                      </a:r>
                      <a:r>
                        <a:rPr lang="zh-CN" altLang="pt-BR" dirty="0" smtClean="0"/>
                        <a:t>劳力</a:t>
                      </a:r>
                      <a:r>
                        <a:rPr lang="pt-BR" altLang="zh-CN" dirty="0" smtClean="0"/>
                        <a:t>:0.505085273701,</a:t>
                      </a:r>
                      <a:r>
                        <a:rPr lang="zh-CN" altLang="pt-BR" dirty="0" smtClean="0"/>
                        <a:t>性心</a:t>
                      </a:r>
                      <a:r>
                        <a:rPr lang="pt-BR" altLang="zh-CN" dirty="0" smtClean="0"/>
                        <a:t>:0.451949925853,</a:t>
                      </a:r>
                      <a:r>
                        <a:rPr lang="zh-CN" altLang="pt-BR" dirty="0" smtClean="0"/>
                        <a:t>绞痛</a:t>
                      </a:r>
                      <a:r>
                        <a:rPr lang="pt-BR" altLang="zh-CN" dirty="0" smtClean="0"/>
                        <a:t>:0.451949925853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I20.003-</a:t>
                      </a:r>
                      <a:r>
                        <a:rPr lang="zh-CN" altLang="pt-BR" dirty="0" smtClean="0"/>
                        <a:t>恶化</a:t>
                      </a:r>
                      <a:r>
                        <a:rPr lang="pt-BR" altLang="zh-CN" dirty="0" smtClean="0"/>
                        <a:t>:0.57997534028,</a:t>
                      </a:r>
                      <a:r>
                        <a:rPr lang="zh-CN" altLang="pt-BR" dirty="0" smtClean="0"/>
                        <a:t>劳力</a:t>
                      </a:r>
                      <a:r>
                        <a:rPr lang="pt-BR" altLang="zh-CN" dirty="0" smtClean="0"/>
                        <a:t>:0.505085273701,</a:t>
                      </a:r>
                      <a:r>
                        <a:rPr lang="zh-CN" altLang="pt-BR" dirty="0" smtClean="0"/>
                        <a:t>性心</a:t>
                      </a:r>
                      <a:r>
                        <a:rPr lang="pt-BR" altLang="zh-CN" dirty="0" smtClean="0"/>
                        <a:t>:0.451949925853,</a:t>
                      </a:r>
                      <a:r>
                        <a:rPr lang="zh-CN" altLang="pt-BR" dirty="0" smtClean="0"/>
                        <a:t>绞痛</a:t>
                      </a:r>
                      <a:r>
                        <a:rPr lang="pt-BR" altLang="zh-CN" dirty="0" smtClean="0"/>
                        <a:t>:0.451949925853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I20.000-</a:t>
                      </a:r>
                      <a:r>
                        <a:rPr lang="zh-CN" altLang="pt-BR" dirty="0" smtClean="0"/>
                        <a:t>稳定</a:t>
                      </a:r>
                      <a:r>
                        <a:rPr lang="pt-BR" altLang="zh-CN" dirty="0" smtClean="0"/>
                        <a:t>:0.620014944629,</a:t>
                      </a:r>
                      <a:r>
                        <a:rPr lang="zh-CN" altLang="pt-BR" dirty="0" smtClean="0"/>
                        <a:t>性心</a:t>
                      </a:r>
                      <a:r>
                        <a:rPr lang="pt-BR" altLang="zh-CN" dirty="0" smtClean="0"/>
                        <a:t>:0.554788909603,</a:t>
                      </a:r>
                      <a:r>
                        <a:rPr lang="zh-CN" altLang="pt-BR" dirty="0" smtClean="0"/>
                        <a:t>绞痛</a:t>
                      </a:r>
                      <a:r>
                        <a:rPr lang="pt-BR" altLang="zh-CN" dirty="0" smtClean="0"/>
                        <a:t>:0.554788909603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I20.001-</a:t>
                      </a:r>
                      <a:r>
                        <a:rPr lang="zh-CN" altLang="pt-BR" dirty="0" smtClean="0"/>
                        <a:t>增强</a:t>
                      </a:r>
                      <a:r>
                        <a:rPr lang="pt-BR" altLang="zh-CN" dirty="0" smtClean="0"/>
                        <a:t>:0.909489889451,</a:t>
                      </a:r>
                      <a:r>
                        <a:rPr lang="zh-CN" altLang="pt-BR" dirty="0" smtClean="0"/>
                        <a:t>心绞痛</a:t>
                      </a:r>
                      <a:r>
                        <a:rPr lang="pt-BR" altLang="zh-CN" dirty="0" smtClean="0"/>
                        <a:t>:0.415726040785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I20.006-</a:t>
                      </a:r>
                      <a:r>
                        <a:rPr lang="zh-CN" altLang="pt-BR" dirty="0" smtClean="0"/>
                        <a:t>心肌</a:t>
                      </a:r>
                      <a:r>
                        <a:rPr lang="pt-BR" altLang="zh-CN" dirty="0" smtClean="0"/>
                        <a:t>:0.707106781187,</a:t>
                      </a:r>
                      <a:r>
                        <a:rPr lang="zh-CN" altLang="pt-BR" dirty="0" smtClean="0"/>
                        <a:t>综合征</a:t>
                      </a:r>
                      <a:r>
                        <a:rPr lang="pt-BR" altLang="zh-CN" dirty="0" smtClean="0"/>
                        <a:t>:0.707106781187</a:t>
                      </a:r>
                    </a:p>
                    <a:p>
                      <a:r>
                        <a:rPr lang="pt-BR" altLang="zh-CN" dirty="0" smtClean="0"/>
                        <a:t>I20.004-</a:t>
                      </a:r>
                      <a:r>
                        <a:rPr lang="zh-CN" altLang="pt-BR" dirty="0" smtClean="0"/>
                        <a:t>卧位</a:t>
                      </a:r>
                      <a:r>
                        <a:rPr lang="pt-BR" altLang="zh-CN" dirty="0" smtClean="0"/>
                        <a:t>:0.909489889451,</a:t>
                      </a:r>
                      <a:r>
                        <a:rPr lang="zh-CN" altLang="pt-BR" dirty="0" smtClean="0"/>
                        <a:t>心绞痛</a:t>
                      </a:r>
                      <a:r>
                        <a:rPr lang="pt-BR" altLang="zh-CN" dirty="0" smtClean="0"/>
                        <a:t>:0.415726040785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I20.005-</a:t>
                      </a:r>
                      <a:r>
                        <a:rPr lang="zh-CN" altLang="pt-BR" dirty="0" smtClean="0"/>
                        <a:t>心肌</a:t>
                      </a:r>
                      <a:r>
                        <a:rPr lang="pt-BR" altLang="zh-CN" dirty="0" smtClean="0"/>
                        <a:t>:0.885444204399,</a:t>
                      </a:r>
                      <a:r>
                        <a:rPr lang="zh-CN" altLang="pt-BR" dirty="0" smtClean="0"/>
                        <a:t>心绞痛</a:t>
                      </a:r>
                      <a:r>
                        <a:rPr lang="pt-BR" altLang="zh-CN" dirty="0" smtClean="0"/>
                        <a:t>:0.464745694865</a:t>
                      </a:r>
                    </a:p>
                    <a:p>
                      <a:r>
                        <a:rPr lang="pt-BR" altLang="zh-CN" dirty="0" smtClean="0"/>
                        <a:t>I20.101-</a:t>
                      </a:r>
                      <a:r>
                        <a:rPr lang="zh-CN" altLang="pt-BR" dirty="0" smtClean="0"/>
                        <a:t>变异型</a:t>
                      </a:r>
                      <a:r>
                        <a:rPr lang="pt-BR" altLang="zh-CN" dirty="0" smtClean="0"/>
                        <a:t>:0.909489889451,</a:t>
                      </a:r>
                      <a:r>
                        <a:rPr lang="zh-CN" altLang="pt-BR" dirty="0" smtClean="0"/>
                        <a:t>心绞痛</a:t>
                      </a:r>
                      <a:r>
                        <a:rPr lang="pt-BR" altLang="zh-CN" dirty="0" smtClean="0"/>
                        <a:t>:0.415726040785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I20.900-</a:t>
                      </a:r>
                      <a:r>
                        <a:rPr lang="zh-CN" altLang="pt-BR" dirty="0" smtClean="0"/>
                        <a:t>心绞痛</a:t>
                      </a:r>
                      <a:r>
                        <a:rPr lang="pt-BR" altLang="zh-CN" dirty="0" smtClean="0"/>
                        <a:t>:1.0</a:t>
                      </a:r>
                    </a:p>
                    <a:p>
                      <a:r>
                        <a:rPr lang="pt-BR" altLang="zh-CN" dirty="0" smtClean="0"/>
                        <a:t>I20.102-</a:t>
                      </a:r>
                      <a:r>
                        <a:rPr lang="zh-CN" altLang="pt-BR" dirty="0" smtClean="0"/>
                        <a:t>冠状动脉</a:t>
                      </a:r>
                      <a:r>
                        <a:rPr lang="pt-BR" altLang="zh-CN" dirty="0" smtClean="0"/>
                        <a:t>:0.754116716334,</a:t>
                      </a:r>
                      <a:r>
                        <a:rPr lang="zh-CN" altLang="pt-BR" dirty="0" smtClean="0"/>
                        <a:t>痉挛</a:t>
                      </a:r>
                      <a:r>
                        <a:rPr lang="pt-BR" altLang="zh-CN" dirty="0" smtClean="0"/>
                        <a:t>:0.65674041915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I20.802-</a:t>
                      </a:r>
                      <a:r>
                        <a:rPr lang="zh-CN" altLang="pt-BR" dirty="0" smtClean="0"/>
                        <a:t>综合征</a:t>
                      </a:r>
                      <a:r>
                        <a:rPr lang="pt-BR" altLang="zh-CN" dirty="0" smtClean="0"/>
                        <a:t>:1.0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I20.803-</a:t>
                      </a:r>
                      <a:r>
                        <a:rPr lang="zh-CN" altLang="pt-BR" dirty="0" smtClean="0"/>
                        <a:t>劳力型</a:t>
                      </a:r>
                      <a:r>
                        <a:rPr lang="pt-BR" altLang="zh-CN" dirty="0" smtClean="0"/>
                        <a:t>:0.909489889451,</a:t>
                      </a:r>
                      <a:r>
                        <a:rPr lang="zh-CN" altLang="pt-BR" dirty="0" smtClean="0"/>
                        <a:t>心绞痛</a:t>
                      </a:r>
                      <a:r>
                        <a:rPr lang="pt-BR" altLang="zh-CN" dirty="0" smtClean="0"/>
                        <a:t>:0.415726040785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I20.800-</a:t>
                      </a:r>
                      <a:r>
                        <a:rPr lang="zh-CN" altLang="pt-BR" dirty="0" smtClean="0"/>
                        <a:t>类型</a:t>
                      </a:r>
                      <a:r>
                        <a:rPr lang="pt-BR" altLang="zh-CN" dirty="0" smtClean="0"/>
                        <a:t>:0.672834382998,</a:t>
                      </a:r>
                      <a:r>
                        <a:rPr lang="zh-CN" altLang="pt-BR" dirty="0" smtClean="0"/>
                        <a:t>特指</a:t>
                      </a:r>
                      <a:r>
                        <a:rPr lang="pt-BR" altLang="zh-CN" dirty="0" smtClean="0"/>
                        <a:t>:0.672834382998,</a:t>
                      </a:r>
                      <a:r>
                        <a:rPr lang="zh-CN" altLang="pt-BR" dirty="0" smtClean="0"/>
                        <a:t>心绞痛</a:t>
                      </a:r>
                      <a:r>
                        <a:rPr lang="pt-BR" altLang="zh-CN" dirty="0" smtClean="0"/>
                        <a:t>:0.307551273953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I20.801-</a:t>
                      </a:r>
                      <a:r>
                        <a:rPr lang="zh-CN" altLang="pt-BR" dirty="0" smtClean="0"/>
                        <a:t>稳定</a:t>
                      </a:r>
                      <a:r>
                        <a:rPr lang="pt-BR" altLang="zh-CN" dirty="0" smtClean="0"/>
                        <a:t>:0.885444204399,</a:t>
                      </a:r>
                      <a:r>
                        <a:rPr lang="zh-CN" altLang="pt-BR" dirty="0" smtClean="0"/>
                        <a:t>心绞痛</a:t>
                      </a:r>
                      <a:r>
                        <a:rPr lang="pt-BR" altLang="zh-CN" dirty="0" smtClean="0"/>
                        <a:t>:0.464745694865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I20.100-</a:t>
                      </a:r>
                      <a:r>
                        <a:rPr lang="zh-CN" altLang="pt-BR" dirty="0" smtClean="0"/>
                        <a:t>伴有</a:t>
                      </a:r>
                      <a:r>
                        <a:rPr lang="pt-BR" altLang="zh-CN" dirty="0" smtClean="0"/>
                        <a:t>:0.712948439754,</a:t>
                      </a:r>
                      <a:r>
                        <a:rPr lang="zh-CN" altLang="pt-BR" dirty="0" smtClean="0"/>
                        <a:t>痉挛</a:t>
                      </a:r>
                      <a:r>
                        <a:rPr lang="pt-BR" altLang="zh-CN" dirty="0" smtClean="0"/>
                        <a:t>:0.620888049575,</a:t>
                      </a:r>
                      <a:r>
                        <a:rPr lang="zh-CN" altLang="pt-BR" dirty="0" smtClean="0"/>
                        <a:t>心绞痛</a:t>
                      </a:r>
                      <a:r>
                        <a:rPr lang="pt-BR" altLang="zh-CN" dirty="0" smtClean="0"/>
                        <a:t>:0.325887330449</a:t>
                      </a:r>
                      <a:br>
                        <a:rPr lang="pt-BR" altLang="zh-CN" dirty="0" smtClean="0"/>
                      </a:br>
                      <a:r>
                        <a:rPr lang="pt-BR" altLang="zh-CN" dirty="0" smtClean="0"/>
                        <a:t>I20.804-</a:t>
                      </a:r>
                      <a:r>
                        <a:rPr lang="zh-CN" altLang="pt-BR" dirty="0" smtClean="0"/>
                        <a:t>混合型</a:t>
                      </a:r>
                      <a:r>
                        <a:rPr lang="pt-BR" altLang="zh-CN" dirty="0" smtClean="0"/>
                        <a:t>:0.909489889451,</a:t>
                      </a:r>
                      <a:r>
                        <a:rPr lang="zh-CN" altLang="pt-BR" dirty="0" smtClean="0"/>
                        <a:t>心绞痛</a:t>
                      </a:r>
                      <a:r>
                        <a:rPr lang="pt-BR" altLang="zh-CN" dirty="0" smtClean="0"/>
                        <a:t>:0.415726040785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2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top1</a:t>
            </a:r>
            <a:r>
              <a:rPr kumimoji="1" lang="zh-CN" altLang="en-US" dirty="0"/>
              <a:t>消歧结果（</a:t>
            </a:r>
            <a:r>
              <a:rPr kumimoji="1" lang="en-US" altLang="zh-CN" dirty="0" smtClean="0"/>
              <a:t>88.63%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--94</a:t>
            </a:r>
            <a:r>
              <a:rPr kumimoji="1" lang="zh-CN" altLang="en-US" dirty="0"/>
              <a:t>条</a:t>
            </a:r>
            <a:r>
              <a:rPr kumimoji="1" lang="en-US" altLang="zh-CN" dirty="0" smtClean="0"/>
              <a:t>top1</a:t>
            </a:r>
            <a:r>
              <a:rPr kumimoji="1" lang="zh-CN" altLang="en-US" dirty="0" smtClean="0"/>
              <a:t>匹配失败记录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708969"/>
              </p:ext>
            </p:extLst>
          </p:nvPr>
        </p:nvGraphicFramePr>
        <p:xfrm>
          <a:off x="380960" y="1041307"/>
          <a:ext cx="11250208" cy="541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4"/>
                <a:gridCol w="3840480"/>
                <a:gridCol w="1536192"/>
                <a:gridCol w="40355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医生诊断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候选集合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标准疾病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急性心肌梗死后心脏破裂伴心包积血 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急性心肌梗死后心脏破裂</a:t>
                      </a:r>
                      <a:r>
                        <a:rPr lang="en-US" altLang="zh-CN" dirty="0" smtClean="0"/>
                        <a:t>:0.714285714286</a:t>
                      </a:r>
                    </a:p>
                    <a:p>
                      <a:r>
                        <a:rPr lang="zh-CN" altLang="en-US" dirty="0" smtClean="0"/>
                        <a:t>急性心肌梗死后心包积血</a:t>
                      </a:r>
                      <a:r>
                        <a:rPr lang="en-US" altLang="zh-CN" dirty="0" smtClean="0"/>
                        <a:t>:0.714285714286</a:t>
                      </a:r>
                    </a:p>
                    <a:p>
                      <a:r>
                        <a:rPr lang="zh-CN" altLang="en-US" dirty="0" smtClean="0"/>
                        <a:t>急性心肌梗死</a:t>
                      </a:r>
                      <a:r>
                        <a:rPr lang="en-US" altLang="zh-CN" dirty="0" smtClean="0"/>
                        <a:t>:0.439820913814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急性心肌梗死后心包积血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引入先验概率后，根据频率信息的误判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段抬高型心肌梗塞 前壁 右室 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段抬高型心肌梗塞</a:t>
                      </a:r>
                      <a:r>
                        <a:rPr lang="en-US" altLang="zh-CN" dirty="0" smtClean="0"/>
                        <a:t>:1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段抬高型前壁心肌梗塞</a:t>
                      </a:r>
                      <a:r>
                        <a:rPr lang="en-US" altLang="zh-CN" dirty="0" smtClean="0"/>
                        <a:t>:0.875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段抬高型前侧壁心肌梗塞</a:t>
                      </a:r>
                      <a:r>
                        <a:rPr lang="en-US" altLang="zh-CN" dirty="0" smtClean="0"/>
                        <a:t>:0.875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段抬高型广泛前壁心肌梗塞</a:t>
                      </a:r>
                      <a:r>
                        <a:rPr lang="en-US" altLang="zh-CN" dirty="0" smtClean="0"/>
                        <a:t>:0.875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段抬高型前间壁心肌梗塞</a:t>
                      </a:r>
                      <a:r>
                        <a:rPr lang="en-US" altLang="zh-CN" dirty="0" smtClean="0"/>
                        <a:t>:0.875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段抬高型右室心肌梗塞</a:t>
                      </a:r>
                      <a:r>
                        <a:rPr lang="en-US" altLang="zh-CN" dirty="0" smtClean="0"/>
                        <a:t>:0.875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段抬高型下间壁心肌梗塞</a:t>
                      </a:r>
                      <a:r>
                        <a:rPr lang="en-US" altLang="zh-CN" dirty="0" smtClean="0"/>
                        <a:t>:0.8125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段抬高型正后壁心肌梗塞</a:t>
                      </a:r>
                      <a:r>
                        <a:rPr lang="en-US" altLang="zh-CN" dirty="0" smtClean="0"/>
                        <a:t>:0.8125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段抬高型下壁心肌梗塞</a:t>
                      </a:r>
                      <a:r>
                        <a:rPr lang="en-US" altLang="zh-CN" dirty="0" smtClean="0"/>
                        <a:t>:0.8125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段抬高型高侧壁心肌梗塞</a:t>
                      </a:r>
                      <a:r>
                        <a:rPr lang="en-US" altLang="zh-CN" dirty="0" smtClean="0"/>
                        <a:t>:0.8125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段抬高型前壁心肌梗塞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分段之后选每段的</a:t>
                      </a:r>
                      <a:r>
                        <a:rPr lang="en-US" altLang="zh-CN" dirty="0" smtClean="0"/>
                        <a:t>top1</a:t>
                      </a:r>
                      <a:r>
                        <a:rPr lang="zh-CN" altLang="en-US" dirty="0" smtClean="0"/>
                        <a:t>之后用先验概率做排序的误判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急性下壁 右室心肌梗死 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20+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急性透壁右室心肌梗塞</a:t>
                      </a:r>
                      <a:r>
                        <a:rPr lang="en-US" altLang="zh-CN" dirty="0" smtClean="0"/>
                        <a:t>:0.85</a:t>
                      </a:r>
                    </a:p>
                    <a:p>
                      <a:r>
                        <a:rPr lang="zh-CN" altLang="en-US" dirty="0" smtClean="0"/>
                        <a:t>急性心肌梗死</a:t>
                      </a:r>
                      <a:r>
                        <a:rPr lang="en-US" altLang="zh-CN" dirty="0" smtClean="0"/>
                        <a:t>:0.6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关于新词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例</a:t>
                      </a:r>
                      <a:r>
                        <a:rPr lang="en-US" altLang="zh-CN" dirty="0" smtClean="0"/>
                        <a:t>1</a:t>
                      </a:r>
                    </a:p>
                    <a:p>
                      <a:r>
                        <a:rPr lang="zh-CN" altLang="en-US" dirty="0" smtClean="0"/>
                        <a:t>方向性的编辑距离优化有影响，但是影响较小，急性心肌梗死的相似度依旧低于急性透壁右室心肌梗塞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急性广泛前壁 右室心肌梗塞 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5+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急性透壁右室心肌梗塞</a:t>
                      </a:r>
                      <a:r>
                        <a:rPr lang="en-US" altLang="zh-CN" dirty="0" smtClean="0"/>
                        <a:t>:0.73375</a:t>
                      </a:r>
                    </a:p>
                    <a:p>
                      <a:r>
                        <a:rPr lang="zh-CN" altLang="en-US" dirty="0" smtClean="0"/>
                        <a:t>急性透壁广泛前壁心肌梗塞</a:t>
                      </a:r>
                      <a:r>
                        <a:rPr lang="en-US" altLang="zh-CN" dirty="0" smtClean="0"/>
                        <a:t>:0.731207408465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段抬高型广泛前壁心肌梗塞</a:t>
                      </a:r>
                      <a:r>
                        <a:rPr lang="en-US" altLang="zh-CN" dirty="0" smtClean="0"/>
                        <a:t>:0.706814431953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关于新词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例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5325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急性心肌梗死前壁 高侧壁 （</a:t>
                      </a:r>
                      <a:r>
                        <a:rPr lang="en-US" altLang="zh-CN" dirty="0" smtClean="0"/>
                        <a:t>20+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</a:t>
                      </a:r>
                      <a:r>
                        <a:rPr lang="en-US" altLang="zh-CN" dirty="0" smtClean="0"/>
                        <a:t>:0.85</a:t>
                      </a:r>
                    </a:p>
                    <a:p>
                      <a:r>
                        <a:rPr lang="zh-CN" altLang="en-US" dirty="0" smtClean="0"/>
                        <a:t>急性透壁前侧壁心肌梗塞</a:t>
                      </a:r>
                      <a:r>
                        <a:rPr lang="en-US" altLang="zh-CN" dirty="0" smtClean="0"/>
                        <a:t>:0.8</a:t>
                      </a:r>
                    </a:p>
                    <a:p>
                      <a:r>
                        <a:rPr lang="zh-CN" altLang="en-US" dirty="0" smtClean="0"/>
                        <a:t>急性透壁高侧壁心肌梗塞</a:t>
                      </a:r>
                      <a:r>
                        <a:rPr lang="en-US" altLang="zh-CN" dirty="0" smtClean="0"/>
                        <a:t>:0.8</a:t>
                      </a:r>
                    </a:p>
                    <a:p>
                      <a:r>
                        <a:rPr lang="zh-CN" altLang="en-US" dirty="0" smtClean="0"/>
                        <a:t>前壁随后性心肌梗死</a:t>
                      </a:r>
                      <a:r>
                        <a:rPr lang="en-US" altLang="zh-CN" dirty="0" smtClean="0"/>
                        <a:t>:0.797142857143</a:t>
                      </a:r>
                    </a:p>
                    <a:p>
                      <a:r>
                        <a:rPr lang="zh-CN" altLang="en-US" dirty="0" smtClean="0"/>
                        <a:t>急性透壁前壁心肌梗塞</a:t>
                      </a:r>
                      <a:r>
                        <a:rPr lang="en-US" altLang="zh-CN" dirty="0" smtClean="0"/>
                        <a:t>:0.778125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关于新词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例</a:t>
                      </a:r>
                      <a:r>
                        <a:rPr lang="en-US" altLang="zh-CN" dirty="0" smtClean="0"/>
                        <a:t>3</a:t>
                      </a:r>
                    </a:p>
                    <a:p>
                      <a:r>
                        <a:rPr lang="zh-CN" altLang="en-US" dirty="0" smtClean="0"/>
                        <a:t>多个</a:t>
                      </a:r>
                      <a:r>
                        <a:rPr lang="en-US" altLang="zh-CN" dirty="0" smtClean="0"/>
                        <a:t>top1</a:t>
                      </a:r>
                      <a:r>
                        <a:rPr lang="zh-CN" altLang="en-US" dirty="0" smtClean="0"/>
                        <a:t>删去了父节点，导致出错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52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提取科研问题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648" y="1285860"/>
            <a:ext cx="11579392" cy="510274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思路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：多因素综合考虑匹配结果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目前用到的</a:t>
            </a:r>
            <a:r>
              <a:rPr kumimoji="1" lang="en-US" altLang="zh-CN" dirty="0" smtClean="0"/>
              <a:t>trick:</a:t>
            </a:r>
            <a:r>
              <a:rPr kumimoji="1" lang="zh-CN" altLang="en-US" dirty="0" smtClean="0"/>
              <a:t>见表</a:t>
            </a:r>
            <a:endParaRPr kumimoji="1" lang="en-US" altLang="zh-CN" sz="1621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en-US" altLang="zh-CN" sz="1621" dirty="0" smtClean="0">
                <a:solidFill>
                  <a:prstClr val="black"/>
                </a:solidFill>
              </a:rPr>
              <a:t>Top1</a:t>
            </a:r>
            <a:r>
              <a:rPr kumimoji="1" lang="zh-CN" altLang="en-US" sz="1621" dirty="0" smtClean="0">
                <a:solidFill>
                  <a:prstClr val="black"/>
                </a:solidFill>
              </a:rPr>
              <a:t>用到</a:t>
            </a:r>
            <a:r>
              <a:rPr kumimoji="1" lang="zh-CN" altLang="en-US" sz="1621" dirty="0">
                <a:solidFill>
                  <a:prstClr val="black"/>
                </a:solidFill>
              </a:rPr>
              <a:t>的</a:t>
            </a:r>
            <a:r>
              <a:rPr kumimoji="1" lang="en-US" altLang="zh-CN" sz="1621" dirty="0">
                <a:solidFill>
                  <a:prstClr val="black"/>
                </a:solidFill>
              </a:rPr>
              <a:t>trick</a:t>
            </a:r>
            <a:r>
              <a:rPr kumimoji="1" lang="en-US" altLang="zh-CN" sz="1621" dirty="0" smtClean="0">
                <a:solidFill>
                  <a:prstClr val="black"/>
                </a:solidFill>
              </a:rPr>
              <a:t>:</a:t>
            </a:r>
            <a:r>
              <a:rPr kumimoji="1" lang="zh-CN" altLang="en-US" sz="1621" dirty="0" smtClean="0">
                <a:solidFill>
                  <a:prstClr val="black"/>
                </a:solidFill>
              </a:rPr>
              <a:t> </a:t>
            </a:r>
            <a:endParaRPr kumimoji="1" lang="en-US" altLang="zh-CN" sz="1621" dirty="0" smtClean="0">
              <a:solidFill>
                <a:prstClr val="black"/>
              </a:solidFill>
            </a:endParaRPr>
          </a:p>
          <a:p>
            <a:pPr lvl="2">
              <a:buClr>
                <a:srgbClr val="1F497D">
                  <a:lumMod val="75000"/>
                </a:srgbClr>
              </a:buClr>
            </a:pPr>
            <a:r>
              <a:rPr kumimoji="1" lang="zh-CN" altLang="en-US" sz="1482" dirty="0" smtClean="0">
                <a:solidFill>
                  <a:prstClr val="black"/>
                </a:solidFill>
              </a:rPr>
              <a:t>并列时考虑先验信息 </a:t>
            </a:r>
            <a:endParaRPr kumimoji="1" lang="en-US" altLang="zh-CN" sz="1482" dirty="0">
              <a:solidFill>
                <a:prstClr val="black"/>
              </a:solidFill>
            </a:endParaRPr>
          </a:p>
          <a:p>
            <a:pPr lvl="2">
              <a:buClr>
                <a:srgbClr val="1F497D">
                  <a:lumMod val="75000"/>
                </a:srgbClr>
              </a:buClr>
            </a:pPr>
            <a:r>
              <a:rPr kumimoji="1" lang="zh-CN" altLang="en-US" sz="1482" dirty="0" smtClean="0">
                <a:solidFill>
                  <a:prstClr val="black"/>
                </a:solidFill>
              </a:rPr>
              <a:t>移除父节点</a:t>
            </a:r>
            <a:endParaRPr kumimoji="1" lang="en-US" altLang="zh-CN" sz="1482" dirty="0">
              <a:solidFill>
                <a:prstClr val="black"/>
              </a:solidFill>
            </a:endParaRPr>
          </a:p>
          <a:p>
            <a:pPr lvl="2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思路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：解决瓶颈：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smtClean="0"/>
              <a:t>bad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cases</a:t>
            </a:r>
            <a:r>
              <a:rPr kumimoji="1" lang="zh-CN" altLang="en-US" dirty="0" smtClean="0"/>
              <a:t>，大概有一半的数据是由于新词引进造成的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69887"/>
              </p:ext>
            </p:extLst>
          </p:nvPr>
        </p:nvGraphicFramePr>
        <p:xfrm>
          <a:off x="4351040" y="1383396"/>
          <a:ext cx="5622016" cy="384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120"/>
                <a:gridCol w="2596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整体和</a:t>
                      </a:r>
                      <a:r>
                        <a:rPr kumimoji="1" lang="en-US" altLang="zh-CN" dirty="0" smtClean="0"/>
                        <a:t>segment</a:t>
                      </a:r>
                      <a:r>
                        <a:rPr kumimoji="1" lang="zh-CN" altLang="en-US" dirty="0" smtClean="0"/>
                        <a:t>都分别产生候选实体集合</a:t>
                      </a:r>
                      <a:endParaRPr kumimoji="1"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精确匹配</a:t>
                      </a:r>
                      <a:r>
                        <a:rPr kumimoji="1" lang="en-US" altLang="zh-CN" dirty="0" smtClean="0"/>
                        <a:t>—</a:t>
                      </a:r>
                      <a:r>
                        <a:rPr kumimoji="1" lang="zh-CN" altLang="en-US" dirty="0" smtClean="0"/>
                        <a:t>完全</a:t>
                      </a:r>
                      <a:r>
                        <a:rPr kumimoji="1" lang="en-US" altLang="zh-CN" dirty="0" smtClean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半精确匹配</a:t>
                      </a:r>
                      <a:endParaRPr kumimoji="1"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包含且相似度</a:t>
                      </a:r>
                      <a:r>
                        <a:rPr lang="en-US" altLang="zh-CN" dirty="0" smtClean="0"/>
                        <a:t>&gt;0.3</a:t>
                      </a:r>
                    </a:p>
                    <a:p>
                      <a:r>
                        <a:rPr lang="zh-CN" altLang="en-US" dirty="0" smtClean="0"/>
                        <a:t>相似度 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片段基于部位的匹配</a:t>
                      </a:r>
                      <a:endParaRPr kumimoji="1"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模糊匹配</a:t>
                      </a:r>
                      <a:endParaRPr kumimoji="1"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 smtClean="0"/>
                        <a:t>相似度</a:t>
                      </a:r>
                      <a:r>
                        <a:rPr kumimoji="1" lang="en-US" altLang="zh-CN" dirty="0" smtClean="0"/>
                        <a:t>&gt;</a:t>
                      </a:r>
                      <a:r>
                        <a:rPr kumimoji="1" lang="zh-CN" altLang="en-US" dirty="0" smtClean="0"/>
                        <a:t> </a:t>
                      </a:r>
                      <a:r>
                        <a:rPr kumimoji="1"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包含情况的优待</a:t>
                      </a:r>
                      <a:endParaRPr kumimoji="1"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相似度产生时返回是否包含的</a:t>
                      </a:r>
                      <a:r>
                        <a:rPr lang="en-US" altLang="zh-CN" dirty="0" smtClean="0"/>
                        <a:t>flag</a:t>
                      </a:r>
                      <a:r>
                        <a:rPr lang="zh-CN" altLang="en-US" dirty="0" smtClean="0"/>
                        <a:t>，当标准疾病的字集合和拼音集合出现在诊断中时，包含为真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相似度产生</a:t>
                      </a:r>
                      <a:endParaRPr kumimoji="1"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字符串相似度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拼音相似度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字集合相似度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词袋模型，</a:t>
                      </a:r>
                      <a:r>
                        <a:rPr lang="en-US" altLang="zh-CN" dirty="0" err="1" smtClean="0"/>
                        <a:t>tfidf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研究调查方向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310244"/>
            <a:ext cx="11430080" cy="4929222"/>
          </a:xfrm>
        </p:spPr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</a:t>
            </a:r>
            <a:r>
              <a:rPr lang="en-US" altLang="zh-CN" dirty="0"/>
              <a:t>Community-based Question Answering </a:t>
            </a:r>
            <a:endParaRPr lang="en-US" altLang="zh-CN" dirty="0"/>
          </a:p>
          <a:p>
            <a:r>
              <a:rPr kumimoji="1" lang="zh-CN" altLang="en-US" dirty="0" smtClean="0"/>
              <a:t>问题：</a:t>
            </a:r>
            <a:r>
              <a:rPr lang="en-US" altLang="zh-CN" dirty="0"/>
              <a:t> Retrieving </a:t>
            </a:r>
            <a:r>
              <a:rPr lang="en-US" altLang="zh-CN" dirty="0" smtClean="0"/>
              <a:t>relevant </a:t>
            </a:r>
            <a:r>
              <a:rPr lang="en-US" altLang="zh-CN" dirty="0"/>
              <a:t>historical question/answer pairs which best match a user’s new question or search query </a:t>
            </a:r>
            <a:endParaRPr lang="en-US" altLang="zh-CN" dirty="0" smtClean="0"/>
          </a:p>
          <a:p>
            <a:endParaRPr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34260"/>
              </p:ext>
            </p:extLst>
          </p:nvPr>
        </p:nvGraphicFramePr>
        <p:xfrm>
          <a:off x="834176" y="2170176"/>
          <a:ext cx="10976864" cy="151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664"/>
                <a:gridCol w="999744"/>
                <a:gridCol w="6315456"/>
              </a:tblGrid>
              <a:tr h="37506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题目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做法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55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SympGraph</a:t>
                      </a:r>
                      <a:r>
                        <a:rPr lang="en-US" altLang="zh-CN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Framework for Mining Clinical Notes through Symptom Relation Graphs 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KDD2012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Symptom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Graph(</a:t>
                      </a:r>
                      <a:r>
                        <a:rPr lang="zh-CN" altLang="en-US" dirty="0" smtClean="0"/>
                        <a:t>症状图</a:t>
                      </a:r>
                      <a:r>
                        <a:rPr lang="en-US" altLang="zh-CN" dirty="0" smtClean="0"/>
                        <a:t>),</a:t>
                      </a:r>
                      <a:r>
                        <a:rPr lang="zh-CN" altLang="en-US" dirty="0" smtClean="0"/>
                        <a:t>研究的问题是</a:t>
                      </a:r>
                      <a:r>
                        <a:rPr lang="en-US" altLang="zh-CN" dirty="0" smtClean="0"/>
                        <a:t>symptom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expansion(</a:t>
                      </a:r>
                      <a:r>
                        <a:rPr lang="en-US" altLang="zh-CN" sz="1255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can expand a given set of symptoms to other related symptoms by analyzing the underlying </a:t>
                      </a:r>
                      <a:r>
                        <a:rPr lang="en-US" altLang="zh-CN" sz="1255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SympGraph</a:t>
                      </a:r>
                      <a:r>
                        <a:rPr lang="en-US" altLang="zh-CN" sz="1255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structure. </a:t>
                      </a:r>
                      <a:r>
                        <a:rPr lang="en-US" altLang="zh-CN" baseline="0" dirty="0" smtClean="0"/>
                        <a:t>),</a:t>
                      </a:r>
                      <a:r>
                        <a:rPr lang="zh-CN" altLang="en-US" baseline="0" dirty="0" smtClean="0"/>
                        <a:t>用的方法是</a:t>
                      </a:r>
                      <a:r>
                        <a:rPr lang="en-US" altLang="zh-CN" baseline="0" dirty="0" smtClean="0"/>
                        <a:t>dynamic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random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walk.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and inference in knowledge-based probabilistic model for medical diagnosis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55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arxiv.org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Medical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Knowledge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Graph</a:t>
                      </a:r>
                      <a:r>
                        <a:rPr lang="zh-CN" altLang="en-US" baseline="0" dirty="0" smtClean="0"/>
                        <a:t>是</a:t>
                      </a:r>
                      <a:r>
                        <a:rPr lang="en-US" altLang="zh-CN" baseline="0" dirty="0" smtClean="0"/>
                        <a:t>disease</a:t>
                      </a:r>
                      <a:r>
                        <a:rPr lang="zh-CN" altLang="en-US" baseline="0" dirty="0" smtClean="0"/>
                        <a:t>和</a:t>
                      </a:r>
                      <a:r>
                        <a:rPr lang="en-US" altLang="zh-CN" baseline="0" dirty="0" smtClean="0"/>
                        <a:t>symptom</a:t>
                      </a:r>
                      <a:r>
                        <a:rPr lang="zh-CN" altLang="en-US" baseline="0" dirty="0" smtClean="0"/>
                        <a:t>的图，解决的问题是关于诊断决策，方法是</a:t>
                      </a:r>
                      <a:r>
                        <a:rPr lang="en-US" altLang="zh-CN" baseline="0" dirty="0" smtClean="0"/>
                        <a:t>Markov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logic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networks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36435"/>
      </p:ext>
    </p:extLst>
  </p:cSld>
  <p:clrMapOvr>
    <a:masterClrMapping/>
  </p:clrMapOvr>
</p:sld>
</file>

<file path=ppt/theme/theme1.xml><?xml version="1.0" encoding="utf-8"?>
<a:theme xmlns:a="http://schemas.openxmlformats.org/drawingml/2006/main" name="pku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6850</TotalTime>
  <Words>762</Words>
  <Application>Microsoft Macintosh PowerPoint</Application>
  <PresentationFormat>宽屏</PresentationFormat>
  <Paragraphs>129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Calibri</vt:lpstr>
      <vt:lpstr>Cambria Math</vt:lpstr>
      <vt:lpstr>DengXian</vt:lpstr>
      <vt:lpstr>Mangal</vt:lpstr>
      <vt:lpstr>Wingdings</vt:lpstr>
      <vt:lpstr>楷体_GB2312</vt:lpstr>
      <vt:lpstr>宋体</vt:lpstr>
      <vt:lpstr>Arial</vt:lpstr>
      <vt:lpstr>pku_blue</vt:lpstr>
      <vt:lpstr>实验分析及疾病自动编码研究</vt:lpstr>
      <vt:lpstr>上周</vt:lpstr>
      <vt:lpstr>匹配时加入TF-IDF</vt:lpstr>
      <vt:lpstr>关于top1消歧结果（88.63%）--94条top1匹配失败记录</vt:lpstr>
      <vt:lpstr>提取科研问题</vt:lpstr>
      <vt:lpstr>研究调查方向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罗仪</dc:creator>
  <cp:lastModifiedBy>罗仪</cp:lastModifiedBy>
  <cp:revision>694</cp:revision>
  <dcterms:created xsi:type="dcterms:W3CDTF">2017-03-06T05:30:48Z</dcterms:created>
  <dcterms:modified xsi:type="dcterms:W3CDTF">2017-04-07T07:44:48Z</dcterms:modified>
</cp:coreProperties>
</file>