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0" r:id="rId2"/>
    <p:sldId id="267" r:id="rId3"/>
    <p:sldId id="268" r:id="rId4"/>
    <p:sldId id="274" r:id="rId5"/>
    <p:sldId id="272" r:id="rId6"/>
    <p:sldId id="275" r:id="rId7"/>
    <p:sldId id="273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A7B21-4F32-7A4E-87F6-5D602331368D}" type="datetimeFigureOut">
              <a:rPr kumimoji="1" lang="zh-CN" altLang="en-US" smtClean="0"/>
              <a:t>2017/3/2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20F8F-A0F0-4840-833A-2AC46DB08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05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394E81-F5D1-D64A-8EA1-F5BF4EC9CE7C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8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7215" y="1785926"/>
            <a:ext cx="10382323" cy="2214578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17"/>
          <p:cNvCxnSpPr/>
          <p:nvPr/>
        </p:nvCxnSpPr>
        <p:spPr>
          <a:xfrm>
            <a:off x="8191501" y="927100"/>
            <a:ext cx="40005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"/>
          <p:cNvCxnSpPr/>
          <p:nvPr/>
        </p:nvCxnSpPr>
        <p:spPr>
          <a:xfrm rot="5400000">
            <a:off x="8990277" y="2534974"/>
            <a:ext cx="4500563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63251" y="571501"/>
            <a:ext cx="952500" cy="7858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1" y="714375"/>
            <a:ext cx="558800" cy="4905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13" y="2143125"/>
            <a:ext cx="10363200" cy="1470025"/>
          </a:xfrm>
        </p:spPr>
        <p:txBody>
          <a:bodyPr>
            <a:normAutofit/>
          </a:bodyPr>
          <a:lstStyle>
            <a:lvl1pPr>
              <a:defRPr sz="278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714884"/>
            <a:ext cx="8534400" cy="923916"/>
          </a:xfrm>
        </p:spPr>
        <p:txBody>
          <a:bodyPr>
            <a:normAutofit/>
          </a:bodyPr>
          <a:lstStyle>
            <a:lvl1pPr marL="0" indent="0" algn="ctr">
              <a:buNone/>
              <a:defRPr sz="1952" b="0" baseline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318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1090575-2195-8746-A342-5F2DD5C03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页脚占位符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1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FEEE0C-0852-3845-BE3B-A42D47C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5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3A8231-D15F-EE4B-9A44-CE790BDA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1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FD869-5BB1-2642-A3D7-D19250AC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55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1"/>
            <a:ext cx="10668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9BE99C-1A1B-AD47-B263-921D333DC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57166"/>
            <a:ext cx="11430080" cy="714380"/>
          </a:xfrm>
        </p:spPr>
        <p:txBody>
          <a:bodyPr>
            <a:normAutofit/>
          </a:bodyPr>
          <a:lstStyle>
            <a:lvl1pPr algn="l">
              <a:defRPr sz="2510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49292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baseline="0">
                <a:latin typeface="+mn-ea"/>
                <a:ea typeface="+mn-ea"/>
              </a:defRPr>
            </a:lvl1pPr>
            <a:lvl2pPr marL="517934" indent="-199206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baseline="0">
                <a:latin typeface="+mn-ea"/>
                <a:ea typeface="+mn-ea"/>
              </a:defRPr>
            </a:lvl2pPr>
            <a:lvl3pPr marL="796820" indent="-159365"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baseline="0">
                <a:latin typeface="+mn-ea"/>
                <a:ea typeface="+mn-ea"/>
              </a:defRPr>
            </a:lvl3pPr>
            <a:lvl4pPr marL="1115549" indent="-159365">
              <a:buFont typeface="Arial" pitchFamily="34" charset="0"/>
              <a:buChar char="–"/>
              <a:defRPr sz="1255" baseline="0">
                <a:latin typeface="+mn-ea"/>
                <a:ea typeface="+mn-ea"/>
              </a:defRPr>
            </a:lvl4pPr>
            <a:lvl5pPr marL="1434278" indent="-159365">
              <a:buFont typeface="Arial" pitchFamily="34" charset="0"/>
              <a:buChar char="»"/>
              <a:defRPr sz="1116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3BD04E-830F-9C4B-8B36-46D3A252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2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0"/>
            <a:ext cx="10363200" cy="1362075"/>
          </a:xfrm>
        </p:spPr>
        <p:txBody>
          <a:bodyPr anchor="t"/>
          <a:lstStyle>
            <a:lvl1pPr algn="l">
              <a:defRPr lang="zh-CN" altLang="en-US" sz="2789" b="1" kern="1200" baseline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31872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63745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956185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27491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59364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91236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223109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54982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ABA4-7FD1-5240-96E3-AF044822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10972800" cy="714380"/>
          </a:xfrm>
        </p:spPr>
        <p:txBody>
          <a:bodyPr>
            <a:normAutofit/>
          </a:bodyPr>
          <a:lstStyle>
            <a:lvl1pPr algn="l">
              <a:defRPr sz="2231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D780F93-100F-1D4F-90BD-746C8CFA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9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FA4E5-DD45-4444-B54A-84CF91A1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2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9C262F-8FCB-E141-A420-CB3270AD0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48AA0B-EB63-2041-9FDD-3CB8C49C7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5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2231"/>
            </a:lvl1pPr>
            <a:lvl2pPr>
              <a:defRPr sz="1952"/>
            </a:lvl2pPr>
            <a:lvl3pPr>
              <a:defRPr sz="1673"/>
            </a:lvl3pPr>
            <a:lvl4pPr>
              <a:defRPr sz="1395"/>
            </a:lvl4pPr>
            <a:lvl5pPr>
              <a:defRPr sz="1395"/>
            </a:lvl5pPr>
            <a:lvl6pPr>
              <a:defRPr sz="1395"/>
            </a:lvl6pPr>
            <a:lvl7pPr>
              <a:defRPr sz="1395"/>
            </a:lvl7pPr>
            <a:lvl8pPr>
              <a:defRPr sz="1395"/>
            </a:lvl8pPr>
            <a:lvl9pPr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D0167C2-8D5D-8C49-B234-2441A871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4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231"/>
            </a:lvl1pPr>
            <a:lvl2pPr marL="318729" indent="0">
              <a:buNone/>
              <a:defRPr sz="1952"/>
            </a:lvl2pPr>
            <a:lvl3pPr marL="637457" indent="0">
              <a:buNone/>
              <a:defRPr sz="1673"/>
            </a:lvl3pPr>
            <a:lvl4pPr marL="956185" indent="0">
              <a:buNone/>
              <a:defRPr sz="1395"/>
            </a:lvl4pPr>
            <a:lvl5pPr marL="1274914" indent="0">
              <a:buNone/>
              <a:defRPr sz="1395"/>
            </a:lvl5pPr>
            <a:lvl6pPr marL="1593642" indent="0">
              <a:buNone/>
              <a:defRPr sz="1395"/>
            </a:lvl6pPr>
            <a:lvl7pPr marL="1912369" indent="0">
              <a:buNone/>
              <a:defRPr sz="1395"/>
            </a:lvl7pPr>
            <a:lvl8pPr marL="2231098" indent="0">
              <a:buNone/>
              <a:defRPr sz="1395"/>
            </a:lvl8pPr>
            <a:lvl9pPr marL="2549827" indent="0">
              <a:buNone/>
              <a:defRPr sz="1395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881A30-C4E6-E24C-AB31-6C4F3EB0D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26201"/>
            <a:ext cx="1775884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7500" y="6426201"/>
            <a:ext cx="64770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6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0751" y="6426201"/>
            <a:ext cx="1775883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76316-85A4-0543-979B-6F946AD59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1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3760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5pPr>
      <a:lvl6pPr marL="318729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6pPr>
      <a:lvl7pPr marL="637457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7pPr>
      <a:lvl8pPr marL="956185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8pPr>
      <a:lvl9pPr marL="1274914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70000"/>
        <a:buFont typeface="Wingdings" charset="2"/>
        <a:buChar char="p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98438" algn="l" rtl="0" eaLnBrk="0" fontAlgn="base" hangingPunct="0">
        <a:spcBef>
          <a:spcPct val="20000"/>
        </a:spcBef>
        <a:spcAft>
          <a:spcPct val="0"/>
        </a:spcAft>
        <a:buClr>
          <a:srgbClr val="37609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Calibri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006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071734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390462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709191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2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45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6185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914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642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236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1098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982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938" y="2143126"/>
            <a:ext cx="7772400" cy="1470025"/>
          </a:xfrm>
        </p:spPr>
        <p:txBody>
          <a:bodyPr/>
          <a:lstStyle/>
          <a:p>
            <a:pPr eaLnBrk="1" hangingPunct="1"/>
            <a:r>
              <a:rPr kumimoji="1" lang="zh-CN" altLang="en-US" sz="4400" dirty="0"/>
              <a:t>疾病实体名称匹配实验</a:t>
            </a:r>
            <a:endParaRPr lang="en-US" altLang="zh-CN" sz="4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438" y="4073106"/>
            <a:ext cx="8153400" cy="1828800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403152"/>
                </a:solidFill>
                <a:latin typeface="宋体" charset="-122"/>
                <a:ea typeface="宋体" charset="-122"/>
              </a:rPr>
              <a:t>罗仪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403152"/>
                </a:solidFill>
                <a:latin typeface="宋体" charset="-122"/>
                <a:ea typeface="宋体" charset="-122"/>
              </a:rPr>
              <a:t>2017.3.2</a:t>
            </a:r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409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260" y="464323"/>
            <a:ext cx="11430080" cy="714380"/>
          </a:xfrm>
        </p:spPr>
        <p:txBody>
          <a:bodyPr/>
          <a:lstStyle/>
          <a:p>
            <a:r>
              <a:rPr kumimoji="1" lang="zh-CN" altLang="en-US" dirty="0" smtClean="0"/>
              <a:t>后果（降低阈值）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64012"/>
              </p:ext>
            </p:extLst>
          </p:nvPr>
        </p:nvGraphicFramePr>
        <p:xfrm>
          <a:off x="317480" y="1026303"/>
          <a:ext cx="11557040" cy="564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40"/>
                <a:gridCol w="1270000"/>
                <a:gridCol w="3111500"/>
                <a:gridCol w="4140200"/>
              </a:tblGrid>
              <a:tr h="396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非标准疾病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en-US" altLang="zh-CN" dirty="0" smtClean="0">
                          <a:sym typeface="Wingdings"/>
                        </a:rPr>
                        <a:t></a:t>
                      </a:r>
                      <a:r>
                        <a:rPr lang="zh-CN" altLang="en-US" dirty="0" smtClean="0">
                          <a:sym typeface="Wingdings"/>
                        </a:rPr>
                        <a:t>标准疾病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候选实体数目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候选实体及相似度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5595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不稳定型心绞痛 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hr-HR" altLang="zh-CN" dirty="0" smtClean="0">
                          <a:sym typeface="Wingdings"/>
                        </a:rPr>
                        <a:t>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不稳定性心绞痛 </a:t>
                      </a:r>
                      <a:r>
                        <a:rPr lang="hr-HR" altLang="zh-CN" dirty="0" smtClean="0"/>
                        <a:t>| I20.000</a:t>
                      </a:r>
                      <a:br>
                        <a:rPr lang="hr-HR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hr-HR" b="1" dirty="0" smtClean="0"/>
                        <a:t>不稳定性心绞痛</a:t>
                      </a:r>
                      <a:r>
                        <a:rPr lang="hr-HR" altLang="zh-CN" b="1" dirty="0" smtClean="0"/>
                        <a:t>:0.857142857143,</a:t>
                      </a:r>
                    </a:p>
                    <a:p>
                      <a:r>
                        <a:rPr lang="zh-CN" altLang="hr-HR" dirty="0" smtClean="0"/>
                        <a:t>特指类型心绞痛</a:t>
                      </a:r>
                      <a:r>
                        <a:rPr lang="hr-HR" altLang="zh-CN" dirty="0" smtClean="0"/>
                        <a:t>:0.571428571429,</a:t>
                      </a:r>
                    </a:p>
                    <a:p>
                      <a:r>
                        <a:rPr lang="zh-CN" altLang="hr-HR" dirty="0" smtClean="0"/>
                        <a:t>劳力型心绞痛</a:t>
                      </a:r>
                      <a:r>
                        <a:rPr lang="hr-HR" altLang="zh-CN" dirty="0" smtClean="0"/>
                        <a:t>:0.615384615385,</a:t>
                      </a:r>
                    </a:p>
                    <a:p>
                      <a:r>
                        <a:rPr lang="zh-CN" altLang="hr-HR" dirty="0" smtClean="0"/>
                        <a:t>稳定型心绞痛</a:t>
                      </a:r>
                      <a:r>
                        <a:rPr lang="hr-HR" altLang="zh-CN" dirty="0" smtClean="0"/>
                        <a:t>:0.923076923077,</a:t>
                      </a:r>
                    </a:p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:0.8,</a:t>
                      </a:r>
                    </a:p>
                    <a:p>
                      <a:r>
                        <a:rPr lang="zh-CN" altLang="hr-HR" dirty="0" smtClean="0"/>
                        <a:t>增强型心绞痛</a:t>
                      </a:r>
                      <a:r>
                        <a:rPr lang="hr-HR" altLang="zh-CN" dirty="0" smtClean="0"/>
                        <a:t>:0.615384615385,</a:t>
                      </a:r>
                    </a:p>
                    <a:p>
                      <a:r>
                        <a:rPr lang="zh-CN" altLang="hr-HR" dirty="0" smtClean="0"/>
                        <a:t>混合型心绞痛</a:t>
                      </a:r>
                      <a:r>
                        <a:rPr lang="hr-HR" altLang="zh-CN" dirty="0" smtClean="0"/>
                        <a:t>:0.615384615385,</a:t>
                      </a:r>
                    </a:p>
                    <a:p>
                      <a:r>
                        <a:rPr lang="zh-CN" altLang="hr-HR" dirty="0" smtClean="0"/>
                        <a:t>卧位型心绞痛</a:t>
                      </a:r>
                      <a:r>
                        <a:rPr lang="hr-HR" altLang="zh-CN" dirty="0" smtClean="0"/>
                        <a:t>:0.615384615385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5595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不稳定形心绞痛 </a:t>
                      </a:r>
                      <a:r>
                        <a:rPr lang="zh-CN" altLang="en-US" dirty="0" smtClean="0">
                          <a:sym typeface="Wingdings"/>
                        </a:rPr>
                        <a:t>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增强型心绞痛 </a:t>
                      </a:r>
                      <a:r>
                        <a:rPr lang="hr-HR" altLang="zh-CN" dirty="0" smtClean="0"/>
                        <a:t>| I20.001</a:t>
                      </a:r>
                      <a:br>
                        <a:rPr lang="hr-HR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hr-HR" dirty="0" smtClean="0"/>
                        <a:t>不稳定性心绞痛</a:t>
                      </a:r>
                      <a:r>
                        <a:rPr lang="hr-HR" altLang="zh-CN" dirty="0" smtClean="0"/>
                        <a:t>:0.857142857143,</a:t>
                      </a:r>
                    </a:p>
                    <a:p>
                      <a:r>
                        <a:rPr lang="zh-CN" altLang="hr-HR" dirty="0" smtClean="0"/>
                        <a:t>特指类型心绞痛</a:t>
                      </a:r>
                      <a:r>
                        <a:rPr lang="hr-HR" altLang="zh-CN" dirty="0" smtClean="0"/>
                        <a:t>:0.571428571429,</a:t>
                      </a:r>
                    </a:p>
                    <a:p>
                      <a:r>
                        <a:rPr lang="zh-CN" altLang="hr-HR" dirty="0" smtClean="0"/>
                        <a:t>劳力型心绞痛</a:t>
                      </a:r>
                      <a:r>
                        <a:rPr lang="hr-HR" altLang="zh-CN" dirty="0" smtClean="0"/>
                        <a:t>:0.571428571429,</a:t>
                      </a:r>
                    </a:p>
                    <a:p>
                      <a:r>
                        <a:rPr lang="zh-CN" altLang="hr-HR" dirty="0" smtClean="0"/>
                        <a:t>稳定型心绞痛</a:t>
                      </a:r>
                      <a:r>
                        <a:rPr lang="hr-HR" altLang="zh-CN" dirty="0" smtClean="0"/>
                        <a:t>:0.8,</a:t>
                      </a:r>
                    </a:p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:0.8,</a:t>
                      </a:r>
                    </a:p>
                    <a:p>
                      <a:r>
                        <a:rPr lang="zh-CN" altLang="hr-HR" b="1" dirty="0" smtClean="0"/>
                        <a:t>增强型心绞痛</a:t>
                      </a:r>
                      <a:r>
                        <a:rPr lang="hr-HR" altLang="zh-CN" b="1" dirty="0" smtClean="0"/>
                        <a:t>:0.571428571429</a:t>
                      </a:r>
                      <a:r>
                        <a:rPr lang="hr-HR" altLang="zh-CN" dirty="0" smtClean="0"/>
                        <a:t>,</a:t>
                      </a:r>
                    </a:p>
                    <a:p>
                      <a:r>
                        <a:rPr lang="zh-CN" altLang="hr-HR" dirty="0" smtClean="0"/>
                        <a:t>混合型心绞痛</a:t>
                      </a:r>
                      <a:r>
                        <a:rPr lang="hr-HR" altLang="zh-CN" dirty="0" smtClean="0"/>
                        <a:t>:0.571428571429,</a:t>
                      </a:r>
                    </a:p>
                    <a:p>
                      <a:r>
                        <a:rPr lang="zh-CN" altLang="hr-HR" dirty="0" smtClean="0"/>
                        <a:t>卧位型心绞痛</a:t>
                      </a:r>
                      <a:r>
                        <a:rPr lang="hr-HR" altLang="zh-CN" dirty="0" smtClean="0"/>
                        <a:t>:0.571428571429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352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不稳定性心绞痛 陈旧性心肌梗死 前壁 </a:t>
                      </a:r>
                      <a:r>
                        <a:rPr lang="en-US" altLang="zh-CN" dirty="0" smtClean="0"/>
                        <a:t>| --&gt;| </a:t>
                      </a:r>
                      <a:r>
                        <a:rPr lang="zh-CN" altLang="en-US" dirty="0" smtClean="0"/>
                        <a:t>增强型心绞痛 </a:t>
                      </a:r>
                      <a:r>
                        <a:rPr lang="en-US" altLang="zh-CN" dirty="0" smtClean="0"/>
                        <a:t>| I20.001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:0.769230769231,</a:t>
                      </a:r>
                    </a:p>
                    <a:p>
                      <a:r>
                        <a:rPr lang="zh-CN" altLang="en-US" dirty="0" smtClean="0"/>
                        <a:t>不稳定性心绞痛</a:t>
                      </a:r>
                      <a:r>
                        <a:rPr lang="en-US" altLang="zh-CN" dirty="0" smtClean="0"/>
                        <a:t>:1.0,</a:t>
                      </a:r>
                    </a:p>
                    <a:p>
                      <a:r>
                        <a:rPr lang="zh-CN" altLang="en-US" dirty="0" smtClean="0"/>
                        <a:t>特指类型心绞痛</a:t>
                      </a:r>
                      <a:r>
                        <a:rPr lang="en-US" altLang="zh-CN" dirty="0" smtClean="0"/>
                        <a:t>:0.571428571429,</a:t>
                      </a:r>
                    </a:p>
                    <a:p>
                      <a:r>
                        <a:rPr lang="zh-CN" altLang="en-US" dirty="0" smtClean="0"/>
                        <a:t>前壁随后性心肌梗死</a:t>
                      </a:r>
                      <a:r>
                        <a:rPr lang="en-US" altLang="zh-CN" dirty="0" smtClean="0"/>
                        <a:t>:0.625,</a:t>
                      </a:r>
                    </a:p>
                    <a:p>
                      <a:r>
                        <a:rPr lang="zh-CN" altLang="en-US" dirty="0" smtClean="0"/>
                        <a:t>卧位型心绞痛</a:t>
                      </a:r>
                      <a:r>
                        <a:rPr lang="en-US" altLang="zh-CN" dirty="0" smtClean="0"/>
                        <a:t>:0.571428571429,</a:t>
                      </a:r>
                    </a:p>
                    <a:p>
                      <a:r>
                        <a:rPr lang="zh-CN" altLang="en-US" dirty="0" smtClean="0"/>
                        <a:t>随后性心肌梗死</a:t>
                      </a:r>
                      <a:r>
                        <a:rPr lang="en-US" altLang="zh-CN" dirty="0" smtClean="0"/>
                        <a:t>:0.714285714286,</a:t>
                      </a:r>
                    </a:p>
                    <a:p>
                      <a:r>
                        <a:rPr lang="zh-CN" altLang="en-US" dirty="0" smtClean="0"/>
                        <a:t>劳力型心绞痛</a:t>
                      </a:r>
                      <a:r>
                        <a:rPr lang="en-US" altLang="zh-CN" dirty="0" smtClean="0"/>
                        <a:t>:0.571428571429,</a:t>
                      </a:r>
                    </a:p>
                    <a:p>
                      <a:r>
                        <a:rPr lang="zh-CN" altLang="en-US" dirty="0" smtClean="0"/>
                        <a:t>初发型劳力性心绞痛</a:t>
                      </a:r>
                      <a:r>
                        <a:rPr lang="en-US" altLang="zh-CN" dirty="0" smtClean="0"/>
                        <a:t>:0.5,</a:t>
                      </a:r>
                    </a:p>
                    <a:p>
                      <a:r>
                        <a:rPr lang="zh-CN" altLang="en-US" dirty="0" smtClean="0"/>
                        <a:t>稳定型心绞痛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心绞痛</a:t>
                      </a:r>
                      <a:r>
                        <a:rPr lang="en-US" altLang="zh-CN" dirty="0" smtClean="0"/>
                        <a:t>:0.8,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心肌梗死前综合征</a:t>
                      </a:r>
                      <a:r>
                        <a:rPr lang="en-US" altLang="zh-CN" dirty="0" smtClean="0"/>
                        <a:t>:0.533333333333,</a:t>
                      </a:r>
                    </a:p>
                    <a:p>
                      <a:r>
                        <a:rPr lang="zh-CN" altLang="en-US" b="1" dirty="0" smtClean="0"/>
                        <a:t>增强型心绞痛</a:t>
                      </a:r>
                      <a:r>
                        <a:rPr lang="en-US" altLang="zh-CN" b="1" dirty="0" smtClean="0"/>
                        <a:t>:0.571428571429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r>
                        <a:rPr lang="zh-CN" altLang="en-US" dirty="0" smtClean="0"/>
                        <a:t>心肌梗死后心绞痛</a:t>
                      </a:r>
                      <a:r>
                        <a:rPr lang="en-US" altLang="zh-CN" dirty="0" smtClean="0"/>
                        <a:t>:0.533333333333,</a:t>
                      </a:r>
                    </a:p>
                    <a:p>
                      <a:r>
                        <a:rPr lang="zh-CN" altLang="en-US" dirty="0" smtClean="0"/>
                        <a:t>慢性缺血性心脏病</a:t>
                      </a:r>
                      <a:r>
                        <a:rPr lang="en-US" altLang="zh-CN" dirty="0" smtClean="0"/>
                        <a:t>:0.266666666667,</a:t>
                      </a:r>
                    </a:p>
                    <a:p>
                      <a:r>
                        <a:rPr lang="zh-CN" altLang="en-US" dirty="0" smtClean="0"/>
                        <a:t>急性心肌梗死后的某些近期并发症</a:t>
                      </a:r>
                      <a:r>
                        <a:rPr lang="en-US" altLang="zh-CN" dirty="0" smtClean="0"/>
                        <a:t>:0.454545454545,</a:t>
                      </a:r>
                    </a:p>
                    <a:p>
                      <a:r>
                        <a:rPr lang="zh-CN" altLang="en-US" dirty="0" smtClean="0"/>
                        <a:t>混合型心绞痛</a:t>
                      </a:r>
                      <a:r>
                        <a:rPr lang="en-US" altLang="zh-CN" dirty="0" smtClean="0"/>
                        <a:t>:0.571428571429,</a:t>
                      </a:r>
                    </a:p>
                    <a:p>
                      <a:r>
                        <a:rPr lang="zh-CN" altLang="en-US" dirty="0" smtClean="0"/>
                        <a:t>恶化劳力性心绞痛</a:t>
                      </a:r>
                      <a:r>
                        <a:rPr lang="en-US" altLang="zh-CN" dirty="0" smtClean="0"/>
                        <a:t>:0.533333333333,</a:t>
                      </a:r>
                    </a:p>
                    <a:p>
                      <a:r>
                        <a:rPr lang="zh-CN" altLang="en-US" dirty="0" smtClean="0"/>
                        <a:t>陈旧性心肌梗死</a:t>
                      </a:r>
                      <a:r>
                        <a:rPr lang="en-US" altLang="zh-CN" dirty="0" smtClean="0"/>
                        <a:t>:1.0,</a:t>
                      </a:r>
                    </a:p>
                    <a:p>
                      <a:r>
                        <a:rPr lang="zh-CN" altLang="en-US" dirty="0" smtClean="0"/>
                        <a:t>急性心肌梗死后心包积血</a:t>
                      </a:r>
                      <a:r>
                        <a:rPr lang="en-US" altLang="zh-CN" dirty="0" smtClean="0"/>
                        <a:t>:0.727272727273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预处理和匹配流程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预处理得到诊断片段</a:t>
            </a:r>
            <a:r>
              <a:rPr kumimoji="1" lang="en-US" altLang="zh-CN" dirty="0" err="1" smtClean="0"/>
              <a:t>segs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通过多层过滤机制得到匹配的候选集合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精确匹配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加入父亲节点（</a:t>
            </a:r>
            <a:r>
              <a:rPr kumimoji="1" lang="en-US" altLang="zh-CN" dirty="0" smtClean="0"/>
              <a:t>ICD-3</a:t>
            </a:r>
            <a:r>
              <a:rPr kumimoji="1" lang="zh-CN" altLang="en-US" dirty="0" smtClean="0"/>
              <a:t>位码）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半精确匹配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加入父亲节点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模糊匹配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加入父亲和兄弟节点（</a:t>
            </a:r>
            <a:r>
              <a:rPr kumimoji="1" lang="en-US" altLang="zh-CN" dirty="0" smtClean="0"/>
              <a:t>ICD-4</a:t>
            </a:r>
            <a:r>
              <a:rPr kumimoji="1" lang="zh-CN" altLang="en-US" dirty="0" smtClean="0"/>
              <a:t>位码的同级节点）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17337"/>
              </p:ext>
            </p:extLst>
          </p:nvPr>
        </p:nvGraphicFramePr>
        <p:xfrm>
          <a:off x="1625640" y="1793147"/>
          <a:ext cx="8128000" cy="206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预处理步骤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1.</a:t>
                      </a:r>
                      <a:r>
                        <a:rPr kumimoji="1" lang="zh-CN" altLang="en-US" dirty="0" smtClean="0"/>
                        <a:t>去掉</a:t>
                      </a:r>
                      <a:r>
                        <a:rPr kumimoji="1" lang="en-US" altLang="zh-CN" dirty="0" smtClean="0"/>
                        <a:t>ICD</a:t>
                      </a:r>
                      <a:r>
                        <a:rPr kumimoji="1" lang="zh-CN" altLang="en-US" dirty="0" smtClean="0"/>
                        <a:t>编码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pt-BR" i="0" dirty="0" smtClean="0"/>
                        <a:t>前壁随后性心肌梗死</a:t>
                      </a:r>
                      <a:r>
                        <a:rPr lang="pt-BR" altLang="zh-CN" i="0" dirty="0" smtClean="0"/>
                        <a:t>[I22.000]</a:t>
                      </a:r>
                      <a:r>
                        <a:rPr lang="zh-CN" altLang="en-US" i="0" dirty="0" smtClean="0"/>
                        <a:t> </a:t>
                      </a:r>
                      <a:r>
                        <a:rPr lang="en-US" altLang="zh-CN" i="0" dirty="0" smtClean="0"/>
                        <a:t>=&gt;</a:t>
                      </a:r>
                      <a:r>
                        <a:rPr lang="zh-CN" altLang="pt-BR" i="0" dirty="0" smtClean="0"/>
                        <a:t>前壁随后性心肌梗死</a:t>
                      </a:r>
                      <a:endParaRPr lang="pt-BR" altLang="zh-CN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2.</a:t>
                      </a:r>
                      <a:r>
                        <a:rPr kumimoji="1" lang="zh-CN" altLang="en-US" dirty="0" smtClean="0"/>
                        <a:t>去掉字母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pt-BR" dirty="0" smtClean="0"/>
                        <a:t>心肌梗塞急性 </a:t>
                      </a:r>
                      <a:r>
                        <a:rPr kumimoji="1" lang="pt-BR" altLang="zh-CN" dirty="0" smtClean="0"/>
                        <a:t>NOS </a:t>
                      </a:r>
                      <a:r>
                        <a:rPr kumimoji="1" lang="en-US" altLang="zh-CN" dirty="0" smtClean="0"/>
                        <a:t>=&gt;</a:t>
                      </a:r>
                      <a:r>
                        <a:rPr kumimoji="1" lang="zh-CN" altLang="en-US" baseline="0" dirty="0" smtClean="0"/>
                        <a:t> 心肌梗塞急性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3.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将诊断中的部位分离开 </a:t>
                      </a:r>
                      <a:endParaRPr kumimoji="1" lang="en-US" altLang="zh-CN" dirty="0" smtClean="0">
                        <a:solidFill>
                          <a:prstClr val="black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亚急性心肌梗死广泛前壁、高侧壁、下壁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=&gt;</a:t>
                      </a:r>
                    </a:p>
                    <a:p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亚急性心肌梗死广泛、、、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前壁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高侧壁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下壁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将标点符号去掉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亚急性心肌梗死广泛、、、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前壁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高侧壁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下壁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]=&gt;</a:t>
                      </a:r>
                      <a:endParaRPr lang="zh-CN" altLang="en-US" dirty="0" smtClean="0"/>
                    </a:p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亚急性心肌梗死广泛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前壁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高侧壁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,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下壁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]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多层过滤产生候选集合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精确匹配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定义：处理过的诊断就是标准疾病名称，在标准疾病字典中可以映射到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直接加入父节点，未设阈值</a:t>
            </a:r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半精确匹配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）诊断中出现了标准疾病名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但由于诊断过长，相似度低 </a:t>
            </a:r>
            <a:endParaRPr kumimoji="1" lang="en-US" altLang="zh-CN" dirty="0" smtClean="0"/>
          </a:p>
          <a:p>
            <a:pPr lvl="3"/>
            <a:r>
              <a:rPr kumimoji="1" lang="en-US" altLang="zh-CN" dirty="0" err="1" smtClean="0"/>
              <a:t>Eg</a:t>
            </a:r>
            <a:r>
              <a:rPr kumimoji="1" lang="en-US" altLang="zh-CN" dirty="0"/>
              <a:t>:</a:t>
            </a:r>
            <a:r>
              <a:rPr lang="zh-CN" altLang="en-US" dirty="0" smtClean="0"/>
              <a:t>冠状动脉</a:t>
            </a:r>
            <a:r>
              <a:rPr lang="zh-CN" altLang="en-US" dirty="0"/>
              <a:t>粥样硬化性心脏病</a:t>
            </a:r>
            <a:r>
              <a:rPr lang="zh-CN" altLang="en-US" b="1" dirty="0"/>
              <a:t>不稳定性心绞痛</a:t>
            </a:r>
            <a:r>
              <a:rPr lang="zh-CN" altLang="en-US" b="1" dirty="0" smtClean="0"/>
              <a:t>可能              </a:t>
            </a:r>
            <a:endParaRPr lang="en-US" altLang="zh-CN" b="1" dirty="0" smtClean="0"/>
          </a:p>
          <a:p>
            <a:pPr lvl="3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冠状动脉粥样硬化性心脏病</a:t>
            </a:r>
            <a:r>
              <a:rPr lang="zh-CN" altLang="en-US" b="1" dirty="0" smtClean="0"/>
              <a:t>心绞痛</a:t>
            </a:r>
            <a:endParaRPr lang="en-US" altLang="zh-CN" b="1" dirty="0" smtClean="0"/>
          </a:p>
          <a:p>
            <a:pPr lvl="2"/>
            <a:r>
              <a:rPr kumimoji="1" lang="en-US" altLang="zh-CN" dirty="0" smtClean="0"/>
              <a:t>2)</a:t>
            </a:r>
            <a:r>
              <a:rPr kumimoji="1" lang="zh-CN" altLang="en-US" dirty="0" smtClean="0"/>
              <a:t> 非标准疾病名称和标准疾病名相似度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0.8</a:t>
            </a:r>
          </a:p>
          <a:p>
            <a:pPr lvl="1">
              <a:buClr>
                <a:srgbClr val="4F81BD">
                  <a:lumMod val="75000"/>
                </a:srgbClr>
              </a:buClr>
            </a:pPr>
            <a:r>
              <a:rPr kumimoji="1" lang="zh-CN" altLang="en-US" dirty="0"/>
              <a:t>直接加入父节点，未设</a:t>
            </a:r>
            <a:r>
              <a:rPr kumimoji="1" lang="zh-CN" altLang="en-US" dirty="0" smtClean="0"/>
              <a:t>阈值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3.</a:t>
            </a:r>
            <a:r>
              <a:rPr kumimoji="1" lang="zh-CN" altLang="en-US" dirty="0" smtClean="0">
                <a:solidFill>
                  <a:prstClr val="black"/>
                </a:solidFill>
              </a:rPr>
              <a:t>模糊匹配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定义：候选实体和诊断之间相似度 </a:t>
            </a:r>
            <a:r>
              <a:rPr kumimoji="1" lang="en-US" altLang="zh-CN" dirty="0" smtClean="0">
                <a:solidFill>
                  <a:prstClr val="black"/>
                </a:solidFill>
              </a:rPr>
              <a:t>&gt;=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0.62</a:t>
            </a: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直接加入父节点，加入兄弟节点时相似度阈值 </a:t>
            </a:r>
            <a:r>
              <a:rPr kumimoji="1" lang="en-US" altLang="zh-CN" dirty="0" smtClean="0">
                <a:solidFill>
                  <a:prstClr val="black"/>
                </a:solidFill>
              </a:rPr>
              <a:t>0.7</a:t>
            </a: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4.</a:t>
            </a:r>
            <a:r>
              <a:rPr kumimoji="1" lang="zh-CN" altLang="en-US" dirty="0" smtClean="0">
                <a:solidFill>
                  <a:prstClr val="black"/>
                </a:solidFill>
              </a:rPr>
              <a:t>部位的语义匹配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4629150"/>
            <a:ext cx="2590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部位的语义匹配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10" y="1185846"/>
            <a:ext cx="9169440" cy="525305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例子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急性高侧壁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前壁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段抬高型心肌梗塞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/>
              <a:t>急性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段抬高型心肌梗塞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急性</a:t>
            </a:r>
            <a:r>
              <a:rPr kumimoji="1" lang="en-US" altLang="zh-CN" dirty="0"/>
              <a:t>ST</a:t>
            </a:r>
            <a:r>
              <a:rPr kumimoji="1" lang="zh-CN" altLang="en-US" dirty="0"/>
              <a:t>段抬高型下壁心肌梗死 前壁、正后壁心梗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急性</a:t>
            </a:r>
            <a:r>
              <a:rPr kumimoji="1" lang="en-US" altLang="zh-CN" dirty="0"/>
              <a:t>ST</a:t>
            </a:r>
            <a:r>
              <a:rPr kumimoji="1" lang="zh-CN" altLang="en-US" dirty="0"/>
              <a:t>段抬高型正后</a:t>
            </a:r>
            <a:r>
              <a:rPr kumimoji="1" lang="zh-CN" altLang="en-US" dirty="0" smtClean="0"/>
              <a:t>壁心肌梗塞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引入原因：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包含部位信息之后编辑距离的计算很难选出候选实体，因为部位名词在诊断中出现的位置较活跃，在字符串的开始结尾都有可能，因此计算相似度时很难将正确的标准名称选入。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兄弟节点之间的相似度较高，候选实体的相似度值差不多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做法：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将诊断中的部位术语分离开，标准疾病名称匹配时（如果有部位术语）也分离开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前壁 正后壁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正后壁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部位</a:t>
            </a:r>
            <a:r>
              <a:rPr kumimoji="1" lang="zh-CN" altLang="en-US" dirty="0"/>
              <a:t>之间匹配</a:t>
            </a:r>
            <a:r>
              <a:rPr kumimoji="1" lang="en-US" altLang="zh-CN" dirty="0" err="1" smtClean="0"/>
              <a:t>sim_location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方位比较 前 正后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正后  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位置比较 壁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去</a:t>
            </a:r>
            <a:r>
              <a:rPr kumimoji="1" lang="zh-CN" altLang="en-US" dirty="0"/>
              <a:t>除部位的名称匹配</a:t>
            </a:r>
            <a:r>
              <a:rPr kumimoji="1" lang="en-US" altLang="zh-CN" dirty="0" err="1" smtClean="0"/>
              <a:t>sim_no_location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字符串匹配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 smtClean="0"/>
              <a:t>标准疾病名称包含术语</a:t>
            </a:r>
            <a:r>
              <a:rPr kumimoji="1" lang="en-US" altLang="zh-CN" dirty="0" smtClean="0"/>
              <a:t>---1/3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sim_location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2/3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sim_no_location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标准疾病名称不包含术语</a:t>
            </a:r>
            <a:r>
              <a:rPr kumimoji="1" lang="en-US" altLang="zh-CN" dirty="0" smtClean="0"/>
              <a:t>—</a:t>
            </a:r>
            <a:r>
              <a:rPr kumimoji="1" lang="en-US" altLang="zh-CN" dirty="0" err="1" smtClean="0"/>
              <a:t>sim_no_location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242866"/>
            <a:ext cx="2933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相似度计算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诊断是一个片段集合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长度为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冠心病 </a:t>
            </a:r>
            <a:r>
              <a:rPr lang="zh-CN" altLang="en-US" dirty="0"/>
              <a:t>不稳定型心绞痛 右束支传导阻滞 心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：冠状动脉</a:t>
            </a:r>
            <a:r>
              <a:rPr lang="zh-CN" altLang="en-US" dirty="0"/>
              <a:t>粥样硬化性心脏病不稳定型心绞</a:t>
            </a:r>
            <a:r>
              <a:rPr lang="zh-CN" altLang="en-US" dirty="0" smtClean="0"/>
              <a:t>痛  </a:t>
            </a:r>
            <a:endParaRPr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诊断和标准疾病名称的相似度计算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1.</a:t>
            </a:r>
            <a:r>
              <a:rPr kumimoji="1" lang="zh-CN" altLang="en-US" dirty="0" smtClean="0">
                <a:solidFill>
                  <a:prstClr val="black"/>
                </a:solidFill>
              </a:rPr>
              <a:t>全局相似度：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en-US" altLang="zh-CN" dirty="0" err="1" smtClean="0">
                <a:solidFill>
                  <a:prstClr val="black"/>
                </a:solidFill>
              </a:rPr>
              <a:t>sim_s</a:t>
            </a:r>
            <a:r>
              <a:rPr kumimoji="1" lang="en-US" altLang="zh-CN" dirty="0" smtClean="0">
                <a:solidFill>
                  <a:prstClr val="black"/>
                </a:solidFill>
              </a:rPr>
              <a:t>:</a:t>
            </a:r>
            <a:r>
              <a:rPr kumimoji="1" lang="zh-CN" altLang="en-US" dirty="0" smtClean="0">
                <a:solidFill>
                  <a:prstClr val="black"/>
                </a:solidFill>
              </a:rPr>
              <a:t>对诊断总字符串（片段之间连接）计算词集合的相似度和拼音的相似度，取最大值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2.</a:t>
            </a:r>
            <a:r>
              <a:rPr kumimoji="1" lang="zh-CN" altLang="en-US" dirty="0" smtClean="0">
                <a:solidFill>
                  <a:prstClr val="black"/>
                </a:solidFill>
              </a:rPr>
              <a:t>片段相似度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err="1" smtClean="0">
                <a:solidFill>
                  <a:prstClr val="black"/>
                </a:solidFill>
              </a:rPr>
              <a:t>sim_seg_w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max(</a:t>
            </a:r>
            <a:r>
              <a:rPr kumimoji="1" lang="en-US" altLang="zh-CN" dirty="0" err="1">
                <a:solidFill>
                  <a:prstClr val="black"/>
                </a:solidFill>
              </a:rPr>
              <a:t>sim_seg_w_i</a:t>
            </a:r>
            <a:r>
              <a:rPr kumimoji="1" lang="en-US" altLang="zh-CN" dirty="0" smtClean="0">
                <a:solidFill>
                  <a:prstClr val="black"/>
                </a:solidFill>
              </a:rPr>
              <a:t>)</a:t>
            </a:r>
            <a:r>
              <a:rPr kumimoji="1" lang="zh-CN" altLang="en-US" dirty="0" smtClean="0">
                <a:solidFill>
                  <a:prstClr val="black"/>
                </a:solidFill>
              </a:rPr>
              <a:t>和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sim_seg_p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max(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sim_seg_w_p</a:t>
            </a:r>
            <a:r>
              <a:rPr kumimoji="1" lang="en-US" altLang="zh-CN" dirty="0" smtClean="0">
                <a:solidFill>
                  <a:prstClr val="black"/>
                </a:solidFill>
              </a:rPr>
              <a:t>):</a:t>
            </a: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对每个片段</a:t>
            </a:r>
            <a:r>
              <a:rPr kumimoji="1" lang="zh-CN" altLang="en-US" dirty="0">
                <a:solidFill>
                  <a:prstClr val="black"/>
                </a:solidFill>
              </a:rPr>
              <a:t>和标准疾病名称</a:t>
            </a:r>
            <a:r>
              <a:rPr kumimoji="1" lang="zh-CN" altLang="en-US" dirty="0" smtClean="0">
                <a:solidFill>
                  <a:prstClr val="black"/>
                </a:solidFill>
              </a:rPr>
              <a:t>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计算字符串的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Levenshtein</a:t>
            </a:r>
            <a:r>
              <a:rPr kumimoji="1" lang="zh-CN" altLang="en-US" dirty="0" smtClean="0">
                <a:solidFill>
                  <a:prstClr val="black"/>
                </a:solidFill>
              </a:rPr>
              <a:t>距离（编辑距离） 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sim_seg_w_i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计算拼音相似度 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sim_seg_p_i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注：因为片段和标准疾病名称长度差不多，计算编辑距离更可信，但是诊断总字符串和标准疾病名称长度差距过大，编辑距离较小，不准确。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27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关于相似度和编辑距离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词集合的相似度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交集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并集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基于拼音的</a:t>
            </a:r>
            <a:r>
              <a:rPr kumimoji="1" lang="zh-CN" altLang="en-US" dirty="0"/>
              <a:t>相</a:t>
            </a:r>
            <a:r>
              <a:rPr kumimoji="1" lang="zh-CN" altLang="en-US" dirty="0" smtClean="0"/>
              <a:t>似度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证实行不通的一个做法：拼音串和拼音串直接做编辑距离 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feiQboxingxinjigengsi</a:t>
            </a:r>
            <a:r>
              <a:rPr kumimoji="1" lang="zh-CN" altLang="en-US" dirty="0" smtClean="0"/>
              <a:t>（非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波性心肌梗死）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jixingxinneimoxiaxinjigengsi</a:t>
            </a:r>
            <a:r>
              <a:rPr kumimoji="1" lang="en-US" altLang="zh-CN" dirty="0" smtClean="0"/>
              <a:t>)</a:t>
            </a:r>
            <a:r>
              <a:rPr lang="zh-CN" altLang="en-US" dirty="0"/>
              <a:t>急性心内膜下</a:t>
            </a:r>
            <a:r>
              <a:rPr lang="zh-CN" altLang="en-US" dirty="0" smtClean="0"/>
              <a:t>心肌梗死 </a:t>
            </a:r>
            <a:r>
              <a:rPr lang="en-US" altLang="zh-CN" dirty="0" smtClean="0"/>
              <a:t>0.8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prstClr val="black"/>
                </a:solidFill>
              </a:rPr>
              <a:t>做法：把一个字的拼音当做一个字符，计算编辑距离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 smtClean="0">
                <a:solidFill>
                  <a:prstClr val="black"/>
                </a:solidFill>
              </a:rPr>
              <a:t>可</a:t>
            </a:r>
            <a:r>
              <a:rPr kumimoji="1" lang="zh-CN" altLang="en-US" dirty="0">
                <a:solidFill>
                  <a:prstClr val="black"/>
                </a:solidFill>
              </a:rPr>
              <a:t>排除“型”</a:t>
            </a:r>
            <a:r>
              <a:rPr kumimoji="1" lang="en-US" altLang="zh-CN" dirty="0">
                <a:solidFill>
                  <a:prstClr val="black"/>
                </a:solidFill>
              </a:rPr>
              <a:t>VS”</a:t>
            </a:r>
            <a:r>
              <a:rPr kumimoji="1" lang="zh-CN" altLang="en-US" dirty="0">
                <a:solidFill>
                  <a:prstClr val="black"/>
                </a:solidFill>
              </a:rPr>
              <a:t>性</a:t>
            </a:r>
            <a:r>
              <a:rPr kumimoji="1" lang="en-US" altLang="zh-CN" dirty="0" smtClean="0">
                <a:solidFill>
                  <a:prstClr val="black"/>
                </a:solidFill>
              </a:rPr>
              <a:t>”</a:t>
            </a:r>
            <a:r>
              <a:rPr kumimoji="1" lang="zh-CN" altLang="en-US" dirty="0" smtClean="0">
                <a:solidFill>
                  <a:prstClr val="black"/>
                </a:solidFill>
              </a:rPr>
              <a:t>的干扰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 smtClean="0">
                <a:solidFill>
                  <a:prstClr val="black"/>
                </a:solidFill>
              </a:rPr>
              <a:t>但是对于“梗塞”</a:t>
            </a:r>
            <a:r>
              <a:rPr kumimoji="1" lang="en-US" altLang="zh-CN" dirty="0" smtClean="0">
                <a:solidFill>
                  <a:prstClr val="black"/>
                </a:solidFill>
              </a:rPr>
              <a:t>VS</a:t>
            </a:r>
            <a:r>
              <a:rPr kumimoji="1" lang="zh-CN" altLang="en-US" dirty="0" smtClean="0">
                <a:solidFill>
                  <a:prstClr val="black"/>
                </a:solidFill>
              </a:rPr>
              <a:t>“梗死”</a:t>
            </a:r>
            <a:r>
              <a:rPr kumimoji="1" lang="en-US" altLang="zh-CN" dirty="0" smtClean="0">
                <a:solidFill>
                  <a:prstClr val="black"/>
                </a:solidFill>
              </a:rPr>
              <a:t>,</a:t>
            </a:r>
            <a:r>
              <a:rPr kumimoji="1" lang="zh-CN" altLang="en-US" dirty="0" smtClean="0">
                <a:solidFill>
                  <a:prstClr val="black"/>
                </a:solidFill>
              </a:rPr>
              <a:t>不能增加其加入到候选实体集合的概率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kumimoji="1" lang="zh-CN" altLang="en-US" dirty="0" smtClean="0">
                <a:solidFill>
                  <a:prstClr val="black"/>
                </a:solidFill>
              </a:rPr>
              <a:t>考虑用</a:t>
            </a:r>
            <a:r>
              <a:rPr kumimoji="1" lang="en-US" altLang="zh-CN" dirty="0" smtClean="0">
                <a:solidFill>
                  <a:prstClr val="black"/>
                </a:solidFill>
              </a:rPr>
              <a:t>s1[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i</a:t>
            </a:r>
            <a:r>
              <a:rPr kumimoji="1" lang="en-US" altLang="zh-CN" dirty="0" smtClean="0">
                <a:solidFill>
                  <a:prstClr val="black"/>
                </a:solidFill>
              </a:rPr>
              <a:t>]</a:t>
            </a:r>
            <a:r>
              <a:rPr kumimoji="1" lang="zh-CN" altLang="en-US" dirty="0" smtClean="0">
                <a:solidFill>
                  <a:prstClr val="black"/>
                </a:solidFill>
              </a:rPr>
              <a:t>和</a:t>
            </a:r>
            <a:r>
              <a:rPr kumimoji="1" lang="en-US" altLang="zh-CN" dirty="0" smtClean="0">
                <a:solidFill>
                  <a:prstClr val="black"/>
                </a:solidFill>
              </a:rPr>
              <a:t>s2[j]</a:t>
            </a:r>
            <a:r>
              <a:rPr kumimoji="1" lang="zh-CN" altLang="en-US" dirty="0" smtClean="0">
                <a:solidFill>
                  <a:prstClr val="black"/>
                </a:solidFill>
              </a:rPr>
              <a:t>的编辑距离相似度，但是效果暂未调好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关于</a:t>
            </a:r>
            <a:r>
              <a:rPr kumimoji="1" lang="zh-CN" altLang="en-US" dirty="0">
                <a:solidFill>
                  <a:prstClr val="black"/>
                </a:solidFill>
              </a:rPr>
              <a:t>编辑距离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lang="zh-CN" altLang="en-US" dirty="0"/>
              <a:t>指两个字串之间，由一个转成另一个所需的最少编辑操作次数，如果它们的距离越大，说明它们越是不同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lvl="2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40" y="1552560"/>
            <a:ext cx="7226300" cy="88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5240336"/>
            <a:ext cx="6000750" cy="9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候选实体产生数量分布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匹配的数量分布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aphicFrame>
        <p:nvGraphicFramePr>
          <p:cNvPr id="4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12572"/>
              </p:ext>
            </p:extLst>
          </p:nvPr>
        </p:nvGraphicFramePr>
        <p:xfrm>
          <a:off x="952500" y="1793875"/>
          <a:ext cx="95377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747"/>
                <a:gridCol w="1882441"/>
                <a:gridCol w="3388393"/>
                <a:gridCol w="1330258"/>
                <a:gridCol w="12298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正确分类的记录个数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能映射，但是分类到其他疾病名称的记录个数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809(97.8%)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1min46s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835"/>
              </p:ext>
            </p:extLst>
          </p:nvPr>
        </p:nvGraphicFramePr>
        <p:xfrm>
          <a:off x="952500" y="3454561"/>
          <a:ext cx="6642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371600"/>
                <a:gridCol w="1168400"/>
                <a:gridCol w="850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79985"/>
              </p:ext>
            </p:extLst>
          </p:nvPr>
        </p:nvGraphicFramePr>
        <p:xfrm>
          <a:off x="952500" y="5115247"/>
          <a:ext cx="6616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879600"/>
                <a:gridCol w="17018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精确匹配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半精确匹配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部位的语义匹配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模糊匹配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5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个匹配到其他标准疾病名称的情况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395793"/>
              </p:ext>
            </p:extLst>
          </p:nvPr>
        </p:nvGraphicFramePr>
        <p:xfrm>
          <a:off x="381000" y="1285873"/>
          <a:ext cx="11430000" cy="395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4413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冠心病 心绞痛型 不稳定型 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:0.857142857143 | </a:t>
                      </a:r>
                      <a:r>
                        <a:rPr lang="zh-CN" altLang="hr-HR" dirty="0" smtClean="0"/>
                        <a:t>不稳定性心绞痛 </a:t>
                      </a:r>
                      <a:r>
                        <a:rPr lang="hr-HR" altLang="zh-CN" dirty="0" smtClean="0"/>
                        <a:t>| I20.000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zh-CN" altLang="hr-HR" dirty="0" smtClean="0"/>
                        <a:t>心绞痛 不稳定型 心功能</a:t>
                      </a:r>
                      <a:r>
                        <a:rPr lang="hr-HR" altLang="zh-CN" dirty="0" smtClean="0"/>
                        <a:t>I</a:t>
                      </a:r>
                      <a:r>
                        <a:rPr lang="zh-CN" altLang="hr-HR" dirty="0" smtClean="0"/>
                        <a:t>级 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:1.0 | </a:t>
                      </a:r>
                      <a:r>
                        <a:rPr lang="zh-CN" altLang="hr-HR" dirty="0" smtClean="0"/>
                        <a:t>不稳定性心绞痛 </a:t>
                      </a:r>
                      <a:r>
                        <a:rPr lang="hr-HR" altLang="zh-CN" dirty="0" smtClean="0"/>
                        <a:t>| I20.000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由于总字符串较长，包含其他信息，导致总字符串和标准疾病比较时</a:t>
                      </a:r>
                      <a:r>
                        <a:rPr lang="en-US" altLang="zh-CN" dirty="0" err="1" smtClean="0"/>
                        <a:t>sim</a:t>
                      </a:r>
                      <a:r>
                        <a:rPr lang="zh-CN" altLang="en-US" dirty="0" smtClean="0"/>
                        <a:t>低；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同时标准疾病名分割到两个片段，导致局部相似度也低</a:t>
                      </a:r>
                      <a:endParaRPr lang="zh-CN" altLang="en-US" dirty="0"/>
                    </a:p>
                  </a:txBody>
                  <a:tcPr/>
                </a:tc>
              </a:tr>
              <a:tr h="922499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 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段抬高型心肌梗死 下壁后壁右室 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hr-HR" altLang="zh-CN" dirty="0" smtClean="0"/>
                        <a:t>:0.916666666667,</a:t>
                      </a:r>
                      <a:r>
                        <a:rPr lang="zh-CN" altLang="hr-HR" dirty="0" smtClean="0"/>
                        <a:t>急性非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hr-HR" altLang="zh-CN" dirty="0" smtClean="0"/>
                        <a:t>:0.846153846154,</a:t>
                      </a:r>
                      <a:r>
                        <a:rPr lang="zh-CN" altLang="hr-HR" dirty="0" smtClean="0"/>
                        <a:t>急性心肌梗死</a:t>
                      </a:r>
                      <a:r>
                        <a:rPr lang="hr-HR" altLang="zh-CN" dirty="0" smtClean="0"/>
                        <a:t>:0.555555555556 | </a:t>
                      </a:r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段抬高型下壁心肌梗塞 </a:t>
                      </a:r>
                      <a:r>
                        <a:rPr lang="hr-HR" altLang="zh-CN" dirty="0" smtClean="0"/>
                        <a:t>| I21.100</a:t>
                      </a:r>
                      <a:br>
                        <a:rPr lang="hr-HR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部位术语较多时，部位的语义匹配中可以改进</a:t>
                      </a:r>
                      <a:endParaRPr lang="zh-CN" altLang="en-US" dirty="0"/>
                    </a:p>
                  </a:txBody>
                  <a:tcPr/>
                </a:tc>
              </a:tr>
              <a:tr h="9224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 右心室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段抬高型心肌梗死演变期 下壁 </a:t>
                      </a:r>
                      <a:r>
                        <a:rPr lang="en-US" altLang="zh-CN" dirty="0" smtClean="0"/>
                        <a:t>| 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段抬高型下壁心肌梗塞</a:t>
                      </a:r>
                      <a:r>
                        <a:rPr lang="en-US" altLang="zh-CN" dirty="0" smtClean="0"/>
                        <a:t>:0.764705882353,</a:t>
                      </a:r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:0.5 | 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 </a:t>
                      </a:r>
                      <a:r>
                        <a:rPr lang="en-US" altLang="zh-CN" dirty="0" smtClean="0"/>
                        <a:t>| I21.300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干扰词</a:t>
                      </a:r>
                      <a:endParaRPr lang="zh-CN" altLang="en-US" dirty="0"/>
                    </a:p>
                  </a:txBody>
                  <a:tcPr/>
                </a:tc>
              </a:tr>
              <a:tr h="922499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急性再发心肌梗塞 </a:t>
                      </a:r>
                      <a:r>
                        <a:rPr lang="hr-HR" altLang="zh-CN" dirty="0" smtClean="0"/>
                        <a:t>| </a:t>
                      </a:r>
                      <a:r>
                        <a:rPr lang="zh-CN" altLang="hr-HR" dirty="0" smtClean="0"/>
                        <a:t>随后性心肌梗死</a:t>
                      </a:r>
                      <a:r>
                        <a:rPr lang="hr-HR" altLang="zh-CN" dirty="0" smtClean="0"/>
                        <a:t>:0.533333333333,</a:t>
                      </a:r>
                      <a:r>
                        <a:rPr lang="zh-CN" altLang="hr-HR" dirty="0" smtClean="0"/>
                        <a:t>急性再发心肌梗死</a:t>
                      </a:r>
                      <a:r>
                        <a:rPr lang="hr-HR" altLang="zh-CN" dirty="0" smtClean="0"/>
                        <a:t>:0.875 | </a:t>
                      </a:r>
                      <a:r>
                        <a:rPr lang="zh-CN" altLang="hr-HR" dirty="0" smtClean="0"/>
                        <a:t>急性心肌梗死 </a:t>
                      </a:r>
                      <a:r>
                        <a:rPr lang="hr-HR" altLang="zh-CN" dirty="0" smtClean="0"/>
                        <a:t>| I21.900</a:t>
                      </a:r>
                      <a:br>
                        <a:rPr lang="hr-HR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梗死，梗塞问题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关于别名问题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8204240" cy="492922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心血管疾病中别名的两种情况：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A.</a:t>
            </a:r>
            <a:r>
              <a:rPr lang="zh-CN" altLang="en-US" dirty="0" smtClean="0"/>
              <a:t> 不稳定性</a:t>
            </a:r>
            <a:r>
              <a:rPr lang="zh-CN" altLang="en-US" dirty="0"/>
              <a:t>心绞痛 增强型心绞痛</a:t>
            </a:r>
            <a:br>
              <a:rPr lang="zh-CN" altLang="en-US" dirty="0"/>
            </a:br>
            <a:r>
              <a:rPr lang="en-US" altLang="zh-CN" dirty="0" smtClean="0"/>
              <a:t>B.</a:t>
            </a:r>
            <a:r>
              <a:rPr lang="zh-CN" altLang="en-US" dirty="0" smtClean="0"/>
              <a:t> 冠状动脉</a:t>
            </a:r>
            <a:r>
              <a:rPr lang="zh-CN" altLang="en-US" dirty="0"/>
              <a:t>痉挛 变异型</a:t>
            </a:r>
            <a:r>
              <a:rPr lang="zh-CN" altLang="en-US" dirty="0" smtClean="0"/>
              <a:t>心绞痛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之前讨论过的措施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加入兄弟节点：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不可行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如果加入全部兄弟节点的话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zh-CN" altLang="en-US" dirty="0"/>
              <a:t>对于</a:t>
            </a:r>
            <a:r>
              <a:rPr kumimoji="1" lang="en-US" altLang="zh-CN" dirty="0"/>
              <a:t>A</a:t>
            </a:r>
            <a:r>
              <a:rPr kumimoji="1" lang="zh-CN" altLang="en-US" dirty="0"/>
              <a:t>情况，兄弟节点较多，</a:t>
            </a:r>
            <a:r>
              <a:rPr kumimoji="1" lang="zh-CN" altLang="en-US" dirty="0" smtClean="0"/>
              <a:t>会对后面的伴病网络造成困难。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如果将兄弟节点和诊断进行相似度计算，用阈值控制的话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阈值较低，</a:t>
            </a:r>
            <a:r>
              <a:rPr kumimoji="1" lang="en-US" altLang="zh-CN" dirty="0" smtClean="0"/>
              <a:t>0.55</a:t>
            </a:r>
            <a:r>
              <a:rPr kumimoji="1" lang="zh-CN" altLang="en-US" dirty="0" smtClean="0"/>
              <a:t>，会将其他兄弟节点选入，造成干扰。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目前：建立别名映射字典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自动构建：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将直接能够在标准疾病字典中找到映射关系的非标准疾病名称</a:t>
            </a:r>
            <a:r>
              <a:rPr kumimoji="1" lang="zh-CN" altLang="en-US" b="1" dirty="0" smtClean="0">
                <a:solidFill>
                  <a:prstClr val="black"/>
                </a:solidFill>
              </a:rPr>
              <a:t>精确匹配</a:t>
            </a:r>
            <a:r>
              <a:rPr kumimoji="1" lang="zh-CN" altLang="en-US" dirty="0" smtClean="0">
                <a:solidFill>
                  <a:prstClr val="black"/>
                </a:solidFill>
              </a:rPr>
              <a:t>，如果结果和</a:t>
            </a:r>
            <a:r>
              <a:rPr kumimoji="1" lang="zh-CN" altLang="en-US" b="1" dirty="0" smtClean="0">
                <a:solidFill>
                  <a:prstClr val="black"/>
                </a:solidFill>
              </a:rPr>
              <a:t>医生标注</a:t>
            </a:r>
            <a:r>
              <a:rPr kumimoji="1" lang="zh-CN" altLang="en-US" dirty="0" smtClean="0">
                <a:solidFill>
                  <a:prstClr val="black"/>
                </a:solidFill>
              </a:rPr>
              <a:t>的疾病名不同，将这一对选入别名字典。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285860"/>
            <a:ext cx="2616200" cy="3924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60" y="1593850"/>
            <a:ext cx="2247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1335</Words>
  <Application>Microsoft Macintosh PowerPoint</Application>
  <PresentationFormat>宽屏</PresentationFormat>
  <Paragraphs>199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DengXian</vt:lpstr>
      <vt:lpstr>Wingdings</vt:lpstr>
      <vt:lpstr>楷体_GB2312</vt:lpstr>
      <vt:lpstr>宋体</vt:lpstr>
      <vt:lpstr>Arial</vt:lpstr>
      <vt:lpstr>pku_blue</vt:lpstr>
      <vt:lpstr>疾病实体名称匹配实验</vt:lpstr>
      <vt:lpstr>预处理和匹配流程</vt:lpstr>
      <vt:lpstr>多层过滤产生候选集合</vt:lpstr>
      <vt:lpstr>部位的语义匹配</vt:lpstr>
      <vt:lpstr>相似度计算</vt:lpstr>
      <vt:lpstr>关于相似度和编辑距离</vt:lpstr>
      <vt:lpstr>实验结果</vt:lpstr>
      <vt:lpstr>分析16个匹配到其他标准疾病名称的情况</vt:lpstr>
      <vt:lpstr>关于别名问题</vt:lpstr>
      <vt:lpstr>后果（降低阈值）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罗仪</dc:creator>
  <cp:lastModifiedBy>罗仪</cp:lastModifiedBy>
  <cp:revision>408</cp:revision>
  <dcterms:created xsi:type="dcterms:W3CDTF">2017-02-23T08:57:20Z</dcterms:created>
  <dcterms:modified xsi:type="dcterms:W3CDTF">2017-03-03T07:56:26Z</dcterms:modified>
</cp:coreProperties>
</file>