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5"/>
    <p:restoredTop sz="94631"/>
  </p:normalViewPr>
  <p:slideViewPr>
    <p:cSldViewPr snapToGrid="0" snapToObjects="1">
      <p:cViewPr>
        <p:scale>
          <a:sx n="105" d="100"/>
          <a:sy n="105" d="100"/>
        </p:scale>
        <p:origin x="4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8ED42-9742-C646-B534-3D5C544CE4CF}" type="datetimeFigureOut">
              <a:rPr kumimoji="1" lang="zh-CN" altLang="en-US" smtClean="0"/>
              <a:t>2017/3/17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F4263-19D0-264C-AADC-9CEA42F83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72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394E81-F5D1-D64A-8EA1-F5BF4EC9CE7C}" type="slidenum">
              <a:rPr lang="en-US" altLang="zh-CN">
                <a:solidFill>
                  <a:srgbClr val="000000"/>
                </a:solidFill>
                <a:ea typeface="宋体" charset="-122"/>
              </a:rPr>
              <a:pPr/>
              <a:t>1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6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7215" y="1785926"/>
            <a:ext cx="10382323" cy="2214578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grpSp>
        <p:nvGrpSpPr>
          <p:cNvPr id="6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10" name="直接连接符 17"/>
          <p:cNvCxnSpPr/>
          <p:nvPr/>
        </p:nvCxnSpPr>
        <p:spPr>
          <a:xfrm>
            <a:off x="8191501" y="927100"/>
            <a:ext cx="40005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8"/>
          <p:cNvCxnSpPr/>
          <p:nvPr/>
        </p:nvCxnSpPr>
        <p:spPr>
          <a:xfrm rot="5400000">
            <a:off x="8990277" y="2534974"/>
            <a:ext cx="4500563" cy="21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763251" y="571501"/>
            <a:ext cx="952500" cy="785813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53751" y="714375"/>
            <a:ext cx="558800" cy="490538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13" y="2143125"/>
            <a:ext cx="10363200" cy="1470025"/>
          </a:xfrm>
        </p:spPr>
        <p:txBody>
          <a:bodyPr>
            <a:normAutofit/>
          </a:bodyPr>
          <a:lstStyle>
            <a:lvl1pPr>
              <a:defRPr sz="278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714884"/>
            <a:ext cx="8534400" cy="923916"/>
          </a:xfrm>
        </p:spPr>
        <p:txBody>
          <a:bodyPr>
            <a:normAutofit/>
          </a:bodyPr>
          <a:lstStyle>
            <a:lvl1pPr marL="0" indent="0" algn="ctr">
              <a:buNone/>
              <a:defRPr sz="1952" b="0" baseline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1pPr>
            <a:lvl2pPr marL="318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7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6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4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2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9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1090575-2195-8746-A342-5F2DD5C03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页脚占位符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73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EFEEE0C-0852-3845-BE3B-A42D47C20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2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A3A8231-D15F-EE4B-9A44-CE790BDAD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2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1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91FD869-5BB1-2642-A3D7-D19250AC3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406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3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1752601"/>
            <a:ext cx="10668000" cy="4267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F9BE99C-1A1B-AD47-B263-921D333DC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3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8" name="直接连接符 15"/>
          <p:cNvCxnSpPr/>
          <p:nvPr/>
        </p:nvCxnSpPr>
        <p:spPr>
          <a:xfrm>
            <a:off x="381000" y="1141414"/>
            <a:ext cx="1143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0" y="357166"/>
            <a:ext cx="11430080" cy="714380"/>
          </a:xfrm>
        </p:spPr>
        <p:txBody>
          <a:bodyPr>
            <a:normAutofit/>
          </a:bodyPr>
          <a:lstStyle>
            <a:lvl1pPr algn="l">
              <a:defRPr sz="2510" b="1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85860"/>
            <a:ext cx="11430080" cy="492922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18"/>
              </a:spcBef>
              <a:spcAft>
                <a:spcPts val="418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Char char="p"/>
              <a:defRPr sz="1952" b="1" baseline="0">
                <a:latin typeface="+mn-ea"/>
                <a:ea typeface="+mn-ea"/>
              </a:defRPr>
            </a:lvl1pPr>
            <a:lvl2pPr marL="517934" indent="-199206">
              <a:spcBef>
                <a:spcPts val="418"/>
              </a:spcBef>
              <a:spcAft>
                <a:spcPts val="418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–"/>
              <a:defRPr sz="1673" baseline="0">
                <a:latin typeface="+mn-ea"/>
                <a:ea typeface="+mn-ea"/>
              </a:defRPr>
            </a:lvl2pPr>
            <a:lvl3pPr marL="796820" indent="-159365">
              <a:buClr>
                <a:schemeClr val="tx2">
                  <a:lumMod val="75000"/>
                </a:schemeClr>
              </a:buClr>
              <a:buSzPct val="100000"/>
              <a:buFont typeface="宋体" pitchFamily="2" charset="-122"/>
              <a:buChar char="•"/>
              <a:defRPr sz="1534" baseline="0">
                <a:latin typeface="+mn-ea"/>
                <a:ea typeface="+mn-ea"/>
              </a:defRPr>
            </a:lvl3pPr>
            <a:lvl4pPr marL="1115549" indent="-159365">
              <a:buFont typeface="Arial" pitchFamily="34" charset="0"/>
              <a:buChar char="–"/>
              <a:defRPr sz="1255" baseline="0">
                <a:latin typeface="+mn-ea"/>
                <a:ea typeface="+mn-ea"/>
              </a:defRPr>
            </a:lvl4pPr>
            <a:lvl5pPr marL="1434278" indent="-159365">
              <a:buFont typeface="Arial" pitchFamily="34" charset="0"/>
              <a:buChar char="»"/>
              <a:defRPr sz="1116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03BD04E-830F-9C4B-8B36-46D3A252B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07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10"/>
            <a:ext cx="10363200" cy="1362075"/>
          </a:xfrm>
        </p:spPr>
        <p:txBody>
          <a:bodyPr anchor="t"/>
          <a:lstStyle>
            <a:lvl1pPr algn="l">
              <a:defRPr lang="zh-CN" altLang="en-US" sz="2789" b="1" kern="1200" baseline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宋体" pitchFamily="2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1pPr>
            <a:lvl2pPr marL="318729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2pPr>
            <a:lvl3pPr marL="637457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956185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4pPr>
            <a:lvl5pPr marL="1274914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5pPr>
            <a:lvl6pPr marL="1593642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6pPr>
            <a:lvl7pPr marL="1912369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7pPr>
            <a:lvl8pPr marL="2231098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8pPr>
            <a:lvl9pPr marL="2549827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6AABA4-7FD1-5240-96E3-AF0448223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66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  <p:cxnSp>
        <p:nvCxnSpPr>
          <p:cNvPr id="9" name="直接连接符 15"/>
          <p:cNvCxnSpPr/>
          <p:nvPr/>
        </p:nvCxnSpPr>
        <p:spPr>
          <a:xfrm>
            <a:off x="381000" y="1141414"/>
            <a:ext cx="11430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85862"/>
            <a:ext cx="5384800" cy="4840303"/>
          </a:xfrm>
        </p:spPr>
        <p:txBody>
          <a:bodyPr/>
          <a:lstStyle>
            <a:lvl1pPr>
              <a:defRPr sz="1952"/>
            </a:lvl1pPr>
            <a:lvl2pPr>
              <a:defRPr sz="1673"/>
            </a:lvl2pPr>
            <a:lvl3pPr>
              <a:defRPr sz="1395"/>
            </a:lvl3pPr>
            <a:lvl4pPr>
              <a:defRPr sz="1255"/>
            </a:lvl4pPr>
            <a:lvl5pPr>
              <a:defRPr sz="1255"/>
            </a:lvl5pPr>
            <a:lvl6pPr>
              <a:defRPr sz="1255"/>
            </a:lvl6pPr>
            <a:lvl7pPr>
              <a:defRPr sz="1255"/>
            </a:lvl7pPr>
            <a:lvl8pPr>
              <a:defRPr sz="1255"/>
            </a:lvl8pPr>
            <a:lvl9pPr>
              <a:defRPr sz="12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85862"/>
            <a:ext cx="5384800" cy="4840303"/>
          </a:xfrm>
        </p:spPr>
        <p:txBody>
          <a:bodyPr/>
          <a:lstStyle>
            <a:lvl1pPr>
              <a:defRPr sz="1952"/>
            </a:lvl1pPr>
            <a:lvl2pPr>
              <a:defRPr sz="1673"/>
            </a:lvl2pPr>
            <a:lvl3pPr>
              <a:defRPr sz="1395"/>
            </a:lvl3pPr>
            <a:lvl4pPr>
              <a:defRPr sz="1255"/>
            </a:lvl4pPr>
            <a:lvl5pPr>
              <a:defRPr sz="1255"/>
            </a:lvl5pPr>
            <a:lvl6pPr>
              <a:defRPr sz="1255"/>
            </a:lvl6pPr>
            <a:lvl7pPr>
              <a:defRPr sz="1255"/>
            </a:lvl7pPr>
            <a:lvl8pPr>
              <a:defRPr sz="1255"/>
            </a:lvl8pPr>
            <a:lvl9pPr>
              <a:defRPr sz="12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" y="357166"/>
            <a:ext cx="10972800" cy="714380"/>
          </a:xfrm>
        </p:spPr>
        <p:txBody>
          <a:bodyPr>
            <a:normAutofit/>
          </a:bodyPr>
          <a:lstStyle>
            <a:lvl1pPr algn="l">
              <a:defRPr sz="2231" b="1" baseline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D780F93-100F-1D4F-90BD-746C8CFA2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页脚占位符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5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729" indent="0">
              <a:buNone/>
              <a:defRPr sz="1395" b="1"/>
            </a:lvl2pPr>
            <a:lvl3pPr marL="637457" indent="0">
              <a:buNone/>
              <a:defRPr sz="1255" b="1"/>
            </a:lvl3pPr>
            <a:lvl4pPr marL="956185" indent="0">
              <a:buNone/>
              <a:defRPr sz="1116" b="1"/>
            </a:lvl4pPr>
            <a:lvl5pPr marL="1274914" indent="0">
              <a:buNone/>
              <a:defRPr sz="1116" b="1"/>
            </a:lvl5pPr>
            <a:lvl6pPr marL="1593642" indent="0">
              <a:buNone/>
              <a:defRPr sz="1116" b="1"/>
            </a:lvl6pPr>
            <a:lvl7pPr marL="1912369" indent="0">
              <a:buNone/>
              <a:defRPr sz="1116" b="1"/>
            </a:lvl7pPr>
            <a:lvl8pPr marL="2231098" indent="0">
              <a:buNone/>
              <a:defRPr sz="1116" b="1"/>
            </a:lvl8pPr>
            <a:lvl9pPr marL="2549827" indent="0">
              <a:buNone/>
              <a:defRPr sz="11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673"/>
            </a:lvl1pPr>
            <a:lvl2pPr>
              <a:defRPr sz="1395"/>
            </a:lvl2pPr>
            <a:lvl3pPr>
              <a:defRPr sz="1255"/>
            </a:lvl3pPr>
            <a:lvl4pPr>
              <a:defRPr sz="1116"/>
            </a:lvl4pPr>
            <a:lvl5pPr>
              <a:defRPr sz="1116"/>
            </a:lvl5pPr>
            <a:lvl6pPr>
              <a:defRPr sz="1116"/>
            </a:lvl6pPr>
            <a:lvl7pPr>
              <a:defRPr sz="1116"/>
            </a:lvl7pPr>
            <a:lvl8pPr>
              <a:defRPr sz="1116"/>
            </a:lvl8pPr>
            <a:lvl9pPr>
              <a:defRPr sz="11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729" indent="0">
              <a:buNone/>
              <a:defRPr sz="1395" b="1"/>
            </a:lvl2pPr>
            <a:lvl3pPr marL="637457" indent="0">
              <a:buNone/>
              <a:defRPr sz="1255" b="1"/>
            </a:lvl3pPr>
            <a:lvl4pPr marL="956185" indent="0">
              <a:buNone/>
              <a:defRPr sz="1116" b="1"/>
            </a:lvl4pPr>
            <a:lvl5pPr marL="1274914" indent="0">
              <a:buNone/>
              <a:defRPr sz="1116" b="1"/>
            </a:lvl5pPr>
            <a:lvl6pPr marL="1593642" indent="0">
              <a:buNone/>
              <a:defRPr sz="1116" b="1"/>
            </a:lvl6pPr>
            <a:lvl7pPr marL="1912369" indent="0">
              <a:buNone/>
              <a:defRPr sz="1116" b="1"/>
            </a:lvl7pPr>
            <a:lvl8pPr marL="2231098" indent="0">
              <a:buNone/>
              <a:defRPr sz="1116" b="1"/>
            </a:lvl8pPr>
            <a:lvl9pPr marL="2549827" indent="0">
              <a:buNone/>
              <a:defRPr sz="111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1673"/>
            </a:lvl1pPr>
            <a:lvl2pPr>
              <a:defRPr sz="1395"/>
            </a:lvl2pPr>
            <a:lvl3pPr>
              <a:defRPr sz="1255"/>
            </a:lvl3pPr>
            <a:lvl4pPr>
              <a:defRPr sz="1116"/>
            </a:lvl4pPr>
            <a:lvl5pPr>
              <a:defRPr sz="1116"/>
            </a:lvl5pPr>
            <a:lvl6pPr>
              <a:defRPr sz="1116"/>
            </a:lvl6pPr>
            <a:lvl7pPr>
              <a:defRPr sz="1116"/>
            </a:lvl7pPr>
            <a:lvl8pPr>
              <a:defRPr sz="1116"/>
            </a:lvl8pPr>
            <a:lvl9pPr>
              <a:defRPr sz="11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9BFA4E5-DD45-4444-B54A-84CF91A1C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0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9C262F-8FCB-E141-A420-CB3270AD00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7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848AA0B-EB63-2041-9FDD-3CB8C49C7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35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139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2231"/>
            </a:lvl1pPr>
            <a:lvl2pPr>
              <a:defRPr sz="1952"/>
            </a:lvl2pPr>
            <a:lvl3pPr>
              <a:defRPr sz="1673"/>
            </a:lvl3pPr>
            <a:lvl4pPr>
              <a:defRPr sz="1395"/>
            </a:lvl4pPr>
            <a:lvl5pPr>
              <a:defRPr sz="1395"/>
            </a:lvl5pPr>
            <a:lvl6pPr>
              <a:defRPr sz="1395"/>
            </a:lvl6pPr>
            <a:lvl7pPr>
              <a:defRPr sz="1395"/>
            </a:lvl7pPr>
            <a:lvl8pPr>
              <a:defRPr sz="1395"/>
            </a:lvl8pPr>
            <a:lvl9pPr>
              <a:defRPr sz="139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976"/>
            </a:lvl1pPr>
            <a:lvl2pPr marL="318729" indent="0">
              <a:buNone/>
              <a:defRPr sz="837"/>
            </a:lvl2pPr>
            <a:lvl3pPr marL="637457" indent="0">
              <a:buNone/>
              <a:defRPr sz="697"/>
            </a:lvl3pPr>
            <a:lvl4pPr marL="956185" indent="0">
              <a:buNone/>
              <a:defRPr sz="628"/>
            </a:lvl4pPr>
            <a:lvl5pPr marL="1274914" indent="0">
              <a:buNone/>
              <a:defRPr sz="628"/>
            </a:lvl5pPr>
            <a:lvl6pPr marL="1593642" indent="0">
              <a:buNone/>
              <a:defRPr sz="628"/>
            </a:lvl6pPr>
            <a:lvl7pPr marL="1912369" indent="0">
              <a:buNone/>
              <a:defRPr sz="628"/>
            </a:lvl7pPr>
            <a:lvl8pPr marL="2231098" indent="0">
              <a:buNone/>
              <a:defRPr sz="628"/>
            </a:lvl8pPr>
            <a:lvl9pPr marL="2549827" indent="0">
              <a:buNone/>
              <a:defRPr sz="6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D0167C2-8D5D-8C49-B234-2441A8712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01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39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231"/>
            </a:lvl1pPr>
            <a:lvl2pPr marL="318729" indent="0">
              <a:buNone/>
              <a:defRPr sz="1952"/>
            </a:lvl2pPr>
            <a:lvl3pPr marL="637457" indent="0">
              <a:buNone/>
              <a:defRPr sz="1673"/>
            </a:lvl3pPr>
            <a:lvl4pPr marL="956185" indent="0">
              <a:buNone/>
              <a:defRPr sz="1395"/>
            </a:lvl4pPr>
            <a:lvl5pPr marL="1274914" indent="0">
              <a:buNone/>
              <a:defRPr sz="1395"/>
            </a:lvl5pPr>
            <a:lvl6pPr marL="1593642" indent="0">
              <a:buNone/>
              <a:defRPr sz="1395"/>
            </a:lvl6pPr>
            <a:lvl7pPr marL="1912369" indent="0">
              <a:buNone/>
              <a:defRPr sz="1395"/>
            </a:lvl7pPr>
            <a:lvl8pPr marL="2231098" indent="0">
              <a:buNone/>
              <a:defRPr sz="1395"/>
            </a:lvl8pPr>
            <a:lvl9pPr marL="2549827" indent="0">
              <a:buNone/>
              <a:defRPr sz="1395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976"/>
            </a:lvl1pPr>
            <a:lvl2pPr marL="318729" indent="0">
              <a:buNone/>
              <a:defRPr sz="837"/>
            </a:lvl2pPr>
            <a:lvl3pPr marL="637457" indent="0">
              <a:buNone/>
              <a:defRPr sz="697"/>
            </a:lvl3pPr>
            <a:lvl4pPr marL="956185" indent="0">
              <a:buNone/>
              <a:defRPr sz="628"/>
            </a:lvl4pPr>
            <a:lvl5pPr marL="1274914" indent="0">
              <a:buNone/>
              <a:defRPr sz="628"/>
            </a:lvl5pPr>
            <a:lvl6pPr marL="1593642" indent="0">
              <a:buNone/>
              <a:defRPr sz="628"/>
            </a:lvl6pPr>
            <a:lvl7pPr marL="1912369" indent="0">
              <a:buNone/>
              <a:defRPr sz="628"/>
            </a:lvl7pPr>
            <a:lvl8pPr marL="2231098" indent="0">
              <a:buNone/>
              <a:defRPr sz="628"/>
            </a:lvl8pPr>
            <a:lvl9pPr marL="2549827" indent="0">
              <a:buNone/>
              <a:defRPr sz="62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B881A30-C4E6-E24C-AB31-6C4F3EB0D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页脚占位符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1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55">
              <a:solidFill>
                <a:prstClr val="white"/>
              </a:solidFill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426201"/>
            <a:ext cx="1775884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37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7500" y="6426201"/>
            <a:ext cx="6477000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76">
                <a:solidFill>
                  <a:srgbClr val="4F81BD">
                    <a:lumMod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10751" y="6426201"/>
            <a:ext cx="1775883" cy="360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37">
                <a:solidFill>
                  <a:srgbClr val="4F81BD">
                    <a:lumMod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476316-85A4-0543-979B-6F946AD59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组合 15"/>
          <p:cNvGrpSpPr>
            <a:grpSpLocks/>
          </p:cNvGrpSpPr>
          <p:nvPr/>
        </p:nvGrpSpPr>
        <p:grpSpPr bwMode="auto">
          <a:xfrm>
            <a:off x="0" y="0"/>
            <a:ext cx="12192000" cy="214313"/>
            <a:chOff x="0" y="0"/>
            <a:chExt cx="9144000" cy="21429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3000375" cy="21429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215063" y="0"/>
              <a:ext cx="2928937" cy="2142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00375" y="0"/>
              <a:ext cx="3214688" cy="2142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55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rgbClr val="37609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376092"/>
          </a:solidFill>
          <a:latin typeface="Calibri" pitchFamily="34" charset="0"/>
          <a:ea typeface="宋体" charset="-122"/>
        </a:defRPr>
      </a:lvl5pPr>
      <a:lvl6pPr marL="318729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6pPr>
      <a:lvl7pPr marL="637457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7pPr>
      <a:lvl8pPr marL="956185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8pPr>
      <a:lvl9pPr marL="1274914" algn="ctr" rtl="0" eaLnBrk="1" fontAlgn="base" hangingPunct="1">
        <a:spcBef>
          <a:spcPct val="0"/>
        </a:spcBef>
        <a:spcAft>
          <a:spcPct val="0"/>
        </a:spcAft>
        <a:defRPr sz="3068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38125" indent="-238125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70000"/>
        <a:buFont typeface="Wingdings" charset="2"/>
        <a:buChar char="p"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198438" algn="l" rtl="0" eaLnBrk="0" fontAlgn="base" hangingPunct="0">
        <a:spcBef>
          <a:spcPct val="20000"/>
        </a:spcBef>
        <a:spcAft>
          <a:spcPct val="0"/>
        </a:spcAft>
        <a:buClr>
          <a:srgbClr val="37609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Calibri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158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753006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6pPr>
      <a:lvl7pPr marL="2071734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7pPr>
      <a:lvl8pPr marL="2390462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8pPr>
      <a:lvl9pPr marL="2709191" indent="-159365" algn="l" defTabSz="637457" rtl="0" eaLnBrk="1" latinLnBrk="0" hangingPunct="1">
        <a:spcBef>
          <a:spcPct val="20000"/>
        </a:spcBef>
        <a:buFont typeface="Arial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1pPr>
      <a:lvl2pPr marL="318729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2pPr>
      <a:lvl3pPr marL="637457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3pPr>
      <a:lvl4pPr marL="956185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4pPr>
      <a:lvl5pPr marL="1274914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5pPr>
      <a:lvl6pPr marL="1593642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6pPr>
      <a:lvl7pPr marL="1912369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7pPr>
      <a:lvl8pPr marL="2231098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8pPr>
      <a:lvl9pPr marL="2549827" algn="l" defTabSz="637457" rtl="0" eaLnBrk="1" latinLnBrk="0" hangingPunct="1">
        <a:defRPr sz="1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6938" y="2143126"/>
            <a:ext cx="7772400" cy="1470025"/>
          </a:xfrm>
        </p:spPr>
        <p:txBody>
          <a:bodyPr/>
          <a:lstStyle/>
          <a:p>
            <a:pPr eaLnBrk="1" hangingPunct="1"/>
            <a:r>
              <a:rPr kumimoji="1" lang="zh-CN" altLang="en-US" sz="4400" dirty="0"/>
              <a:t>疾病实体名称匹配实验</a:t>
            </a:r>
            <a:endParaRPr lang="en-US" altLang="zh-CN" sz="4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6438" y="4073106"/>
            <a:ext cx="8153400" cy="1828800"/>
          </a:xfrm>
        </p:spPr>
        <p:txBody>
          <a:bodyPr/>
          <a:lstStyle/>
          <a:p>
            <a:pPr eaLnBrk="1" hangingPunct="1"/>
            <a:endParaRPr lang="en-US" altLang="zh-CN" sz="2400" b="1" dirty="0">
              <a:solidFill>
                <a:srgbClr val="403152"/>
              </a:solidFill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403152"/>
                </a:solidFill>
                <a:latin typeface="宋体" charset="-122"/>
                <a:ea typeface="宋体" charset="-122"/>
              </a:rPr>
              <a:t>罗仪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403152"/>
                </a:solidFill>
                <a:latin typeface="宋体" charset="-122"/>
                <a:ea typeface="宋体" charset="-122"/>
              </a:rPr>
              <a:t>2017.3.17</a:t>
            </a:r>
            <a:endParaRPr lang="en-US" altLang="zh-CN" sz="2400" b="1" dirty="0">
              <a:solidFill>
                <a:srgbClr val="403152"/>
              </a:solidFill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71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关于父节点问题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医生建议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将心绞痛和冠状动脉粥样硬化性心脏病提到父节点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最初引入父节点原因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心绞痛和急性心肌梗死（</a:t>
            </a:r>
            <a:r>
              <a:rPr kumimoji="1" lang="en-US" altLang="zh-CN" dirty="0" smtClean="0"/>
              <a:t>3/6</a:t>
            </a:r>
            <a:r>
              <a:rPr kumimoji="1" lang="zh-CN" altLang="en-US" dirty="0" smtClean="0"/>
              <a:t>位码）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例子：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原来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位码的父节点             改过的父节点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去掉叶节点，提到父节点之后造成无法</a:t>
            </a:r>
            <a:r>
              <a:rPr kumimoji="1" lang="zh-CN" altLang="en-US" dirty="0"/>
              <a:t>映射的例子：</a:t>
            </a:r>
            <a:endParaRPr kumimoji="1" lang="en-US" altLang="zh-CN" dirty="0"/>
          </a:p>
          <a:p>
            <a:pPr lvl="1"/>
            <a:r>
              <a:rPr lang="zh-CN" altLang="hr-HR" dirty="0"/>
              <a:t>冠心病 心绞痛型 心功能</a:t>
            </a:r>
            <a:r>
              <a:rPr lang="hr-HR" altLang="zh-CN" dirty="0"/>
              <a:t>Ⅱ</a:t>
            </a:r>
            <a:r>
              <a:rPr lang="zh-CN" altLang="hr-HR" dirty="0"/>
              <a:t>级 </a:t>
            </a:r>
            <a:r>
              <a:rPr lang="hr-HR" altLang="zh-CN" dirty="0"/>
              <a:t>| --- | </a:t>
            </a:r>
            <a:r>
              <a:rPr lang="zh-CN" altLang="hr-HR" dirty="0"/>
              <a:t>心绞痛 </a:t>
            </a:r>
            <a:r>
              <a:rPr lang="hr-HR" altLang="zh-CN" dirty="0"/>
              <a:t>| I20.902</a:t>
            </a:r>
            <a:r>
              <a:rPr lang="zh-CN" altLang="en-US" dirty="0"/>
              <a:t> 约</a:t>
            </a:r>
            <a:r>
              <a:rPr lang="en-US" altLang="zh-CN" dirty="0"/>
              <a:t>100</a:t>
            </a:r>
            <a:r>
              <a:rPr lang="zh-CN" altLang="en-US" dirty="0"/>
              <a:t>种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56" y="3671051"/>
            <a:ext cx="3341156" cy="135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151" y="1500251"/>
            <a:ext cx="3696859" cy="4929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076" y="3736236"/>
            <a:ext cx="3309112" cy="135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470" y="2485920"/>
            <a:ext cx="4346448" cy="8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本周进展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85860"/>
            <a:ext cx="11640352" cy="492922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添加别名字典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PCI--------</a:t>
            </a:r>
            <a:r>
              <a:rPr lang="zh-CN" altLang="en-US" dirty="0" smtClean="0"/>
              <a:t>冠状动脉介入治疗术</a:t>
            </a:r>
            <a:endParaRPr lang="en-US" altLang="zh-CN" dirty="0" smtClean="0"/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2.</a:t>
            </a:r>
            <a:r>
              <a:rPr kumimoji="1" lang="zh-CN" altLang="en-US" dirty="0" smtClean="0">
                <a:solidFill>
                  <a:prstClr val="black"/>
                </a:solidFill>
              </a:rPr>
              <a:t>去掉父节点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>
                <a:solidFill>
                  <a:prstClr val="black"/>
                </a:solidFill>
              </a:rPr>
              <a:t>3</a:t>
            </a:r>
            <a:r>
              <a:rPr kumimoji="1" lang="en-US" altLang="zh-CN" dirty="0" smtClean="0">
                <a:solidFill>
                  <a:prstClr val="black"/>
                </a:solidFill>
              </a:rPr>
              <a:t>.</a:t>
            </a:r>
            <a:r>
              <a:rPr kumimoji="1" lang="zh-CN" altLang="en-US" dirty="0" smtClean="0">
                <a:solidFill>
                  <a:prstClr val="black"/>
                </a:solidFill>
              </a:rPr>
              <a:t>含有部位的匹配时，如果标准名称的字集合出现在诊断的字集合中，放入候选集合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>
                <a:solidFill>
                  <a:prstClr val="black"/>
                </a:solidFill>
              </a:rPr>
              <a:t>例如：</a:t>
            </a:r>
            <a:r>
              <a:rPr lang="zh-CN" altLang="hr-HR" dirty="0"/>
              <a:t>急性下壁 右心室 后壁心肌梗死 </a:t>
            </a:r>
            <a:r>
              <a:rPr lang="hr-HR" altLang="zh-CN" dirty="0"/>
              <a:t>| </a:t>
            </a:r>
            <a:r>
              <a:rPr lang="zh-CN" altLang="hr-HR" dirty="0"/>
              <a:t>下壁随后性心肌梗死</a:t>
            </a:r>
            <a:r>
              <a:rPr lang="hr-HR" altLang="zh-CN" dirty="0"/>
              <a:t>:0.734090909091 | </a:t>
            </a:r>
            <a:r>
              <a:rPr lang="zh-CN" altLang="hr-HR" dirty="0"/>
              <a:t>急性心肌梗死 </a:t>
            </a:r>
            <a:r>
              <a:rPr lang="hr-HR" altLang="zh-CN" dirty="0"/>
              <a:t>| </a:t>
            </a:r>
            <a:r>
              <a:rPr lang="hr-HR" altLang="zh-CN" dirty="0" smtClean="0"/>
              <a:t>I21.900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4.</a:t>
            </a:r>
            <a:r>
              <a:rPr kumimoji="1" lang="zh-CN" altLang="en-US" dirty="0" smtClean="0">
                <a:solidFill>
                  <a:prstClr val="black"/>
                </a:solidFill>
              </a:rPr>
              <a:t>减少候选集合大小的小优化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诊断不含有部位，标准疾病名称含有部位的情况下，不必计算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5.</a:t>
            </a:r>
            <a:r>
              <a:rPr kumimoji="1" lang="zh-CN" altLang="en-US" dirty="0" smtClean="0">
                <a:solidFill>
                  <a:prstClr val="black"/>
                </a:solidFill>
              </a:rPr>
              <a:t>部位的语义匹配中，更改了部位集合相似度的计算方法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1F497D">
                  <a:lumMod val="75000"/>
                </a:srgbClr>
              </a:buClr>
            </a:pPr>
            <a:r>
              <a:rPr kumimoji="1" lang="en-US" altLang="zh-CN" dirty="0" smtClean="0">
                <a:solidFill>
                  <a:prstClr val="black"/>
                </a:solidFill>
              </a:rPr>
              <a:t>6.</a:t>
            </a:r>
            <a:r>
              <a:rPr kumimoji="1" lang="zh-CN" altLang="en-US" dirty="0" smtClean="0">
                <a:solidFill>
                  <a:prstClr val="black"/>
                </a:solidFill>
              </a:rPr>
              <a:t>针对诊断较长的问题</a:t>
            </a:r>
            <a:r>
              <a:rPr kumimoji="1" lang="en-US" altLang="zh-CN" dirty="0" smtClean="0">
                <a:solidFill>
                  <a:prstClr val="black"/>
                </a:solidFill>
              </a:rPr>
              <a:t>:</a:t>
            </a: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解决思路：实体识别？复杂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简单处理：用</a:t>
            </a:r>
            <a:r>
              <a:rPr kumimoji="1" lang="zh-CN" altLang="en-US" dirty="0">
                <a:solidFill>
                  <a:prstClr val="black"/>
                </a:solidFill>
              </a:rPr>
              <a:t>疾病常见后缀集合</a:t>
            </a:r>
            <a:r>
              <a:rPr kumimoji="1" lang="zh-CN" altLang="en-US" dirty="0" smtClean="0">
                <a:solidFill>
                  <a:prstClr val="black"/>
                </a:solidFill>
              </a:rPr>
              <a:t>（可以通过统计得到）</a:t>
            </a:r>
            <a:r>
              <a:rPr kumimoji="1" lang="zh-CN" altLang="en-US" dirty="0">
                <a:solidFill>
                  <a:prstClr val="black"/>
                </a:solidFill>
              </a:rPr>
              <a:t>进行</a:t>
            </a:r>
            <a:r>
              <a:rPr kumimoji="1" lang="zh-CN" altLang="en-US" dirty="0" smtClean="0">
                <a:solidFill>
                  <a:prstClr val="black"/>
                </a:solidFill>
              </a:rPr>
              <a:t>分割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后缀集合</a:t>
            </a:r>
            <a:r>
              <a:rPr kumimoji="1" lang="en-US" altLang="zh-CN" dirty="0" smtClean="0">
                <a:solidFill>
                  <a:prstClr val="black"/>
                </a:solidFill>
              </a:rPr>
              <a:t>----</a:t>
            </a:r>
            <a:r>
              <a:rPr kumimoji="1" lang="zh-CN" altLang="en-US" dirty="0" smtClean="0">
                <a:solidFill>
                  <a:prstClr val="black"/>
                </a:solidFill>
              </a:rPr>
              <a:t>病</a:t>
            </a:r>
            <a:r>
              <a:rPr kumimoji="1" lang="zh-CN" altLang="en-US" dirty="0">
                <a:solidFill>
                  <a:prstClr val="black"/>
                </a:solidFill>
              </a:rPr>
              <a:t>，塞，痛，死</a:t>
            </a:r>
            <a:endParaRPr kumimoji="1"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1F497D">
                  <a:lumMod val="75000"/>
                </a:srgbClr>
              </a:buClr>
            </a:pPr>
            <a:r>
              <a:rPr kumimoji="1" lang="zh-CN" altLang="en-US" dirty="0" smtClean="0">
                <a:solidFill>
                  <a:prstClr val="black"/>
                </a:solidFill>
              </a:rPr>
              <a:t>例子：冠心病</a:t>
            </a:r>
            <a:r>
              <a:rPr kumimoji="1" lang="zh-CN" altLang="en-US" dirty="0">
                <a:solidFill>
                  <a:prstClr val="black"/>
                </a:solidFill>
              </a:rPr>
              <a:t>（缺血性心肌病型） 不稳定型心绞痛心脏扩大心功能</a:t>
            </a:r>
            <a:r>
              <a:rPr kumimoji="1" lang="en-US" altLang="zh-CN" dirty="0">
                <a:solidFill>
                  <a:prstClr val="black"/>
                </a:solidFill>
              </a:rPr>
              <a:t>Ⅲ</a:t>
            </a:r>
            <a:r>
              <a:rPr kumimoji="1" lang="zh-CN" altLang="en-US" dirty="0">
                <a:solidFill>
                  <a:prstClr val="black"/>
                </a:solidFill>
              </a:rPr>
              <a:t>级 </a:t>
            </a:r>
            <a:r>
              <a:rPr kumimoji="1" lang="en-US" altLang="zh-CN" dirty="0">
                <a:solidFill>
                  <a:prstClr val="black"/>
                </a:solidFill>
              </a:rPr>
              <a:t>PIC</a:t>
            </a:r>
            <a:r>
              <a:rPr kumimoji="1" lang="zh-CN" altLang="en-US" dirty="0">
                <a:solidFill>
                  <a:prstClr val="black"/>
                </a:solidFill>
              </a:rPr>
              <a:t>术后 	</a:t>
            </a:r>
            <a:r>
              <a:rPr kumimoji="1" lang="en-US" altLang="zh-CN" dirty="0" smtClean="0">
                <a:solidFill>
                  <a:prstClr val="black"/>
                </a:solidFill>
              </a:rPr>
              <a:t>=&gt;</a:t>
            </a:r>
            <a:r>
              <a:rPr kumimoji="1" lang="zh-CN" altLang="en-US" dirty="0" smtClean="0">
                <a:solidFill>
                  <a:prstClr val="black"/>
                </a:solidFill>
              </a:rPr>
              <a:t> 不稳定性</a:t>
            </a:r>
            <a:r>
              <a:rPr kumimoji="1" lang="zh-CN" altLang="en-US" dirty="0">
                <a:solidFill>
                  <a:prstClr val="black"/>
                </a:solidFill>
              </a:rPr>
              <a:t>心绞痛 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877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310244"/>
            <a:ext cx="11430080" cy="4929222"/>
          </a:xfrm>
        </p:spPr>
        <p:txBody>
          <a:bodyPr/>
          <a:lstStyle/>
          <a:p>
            <a:r>
              <a:rPr kumimoji="1" lang="zh-CN" altLang="en-US" dirty="0" smtClean="0"/>
              <a:t>召回率：</a:t>
            </a:r>
            <a:endParaRPr kumimoji="1" lang="zh-CN" altLang="en-US" dirty="0"/>
          </a:p>
        </p:txBody>
      </p:sp>
      <p:graphicFrame>
        <p:nvGraphicFramePr>
          <p:cNvPr id="6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652264"/>
              </p:ext>
            </p:extLst>
          </p:nvPr>
        </p:nvGraphicFramePr>
        <p:xfrm>
          <a:off x="952500" y="1739519"/>
          <a:ext cx="9537700" cy="161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687"/>
                <a:gridCol w="1447687"/>
                <a:gridCol w="1596713"/>
                <a:gridCol w="2874083"/>
                <a:gridCol w="1128344"/>
                <a:gridCol w="104318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标准疾病名称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正确分类的记录个数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能映射，但是分类到其他疾病名称的记录个数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非标准疾病名称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运行时间</a:t>
                      </a:r>
                      <a:endParaRPr lang="zh-CN" altLang="en-US" dirty="0"/>
                    </a:p>
                  </a:txBody>
                  <a:tcPr/>
                </a:tc>
              </a:tr>
              <a:tr h="3956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上上周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809(97.8%)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1min46s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811(98.1%)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2min31s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816(98.7%)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3min16s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32772"/>
              </p:ext>
            </p:extLst>
          </p:nvPr>
        </p:nvGraphicFramePr>
        <p:xfrm>
          <a:off x="952500" y="3942241"/>
          <a:ext cx="66421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974"/>
                <a:gridCol w="1305974"/>
                <a:gridCol w="1305974"/>
                <a:gridCol w="1101915"/>
                <a:gridCol w="938669"/>
                <a:gridCol w="68359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5-9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上上周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编辑距离消歧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98052"/>
            <a:ext cx="11430080" cy="492922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上周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本周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11081"/>
              </p:ext>
            </p:extLst>
          </p:nvPr>
        </p:nvGraphicFramePr>
        <p:xfrm>
          <a:off x="1470912" y="1296637"/>
          <a:ext cx="8127999" cy="256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929467"/>
                <a:gridCol w="2489199"/>
              </a:tblGrid>
              <a:tr h="3398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候选实体集中选</a:t>
                      </a:r>
                      <a:r>
                        <a:rPr lang="en-US" altLang="zh-CN" dirty="0" err="1" smtClean="0"/>
                        <a:t>topK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topK</a:t>
                      </a:r>
                      <a:r>
                        <a:rPr lang="zh-CN" altLang="en-US" dirty="0" smtClean="0"/>
                        <a:t>包含标准名称的数目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包含标准名称的百分比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578/827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69.9%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K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=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dirty="0" smtClean="0"/>
                        <a:t>1</a:t>
                      </a:r>
                      <a:r>
                        <a:rPr lang="zh-CN" altLang="en-US" b="1" baseline="0" dirty="0" smtClean="0"/>
                        <a:t> （包含并列情况</a:t>
                      </a:r>
                      <a:r>
                        <a:rPr lang="en-US" altLang="zh-CN" b="1" baseline="0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678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82.0%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90.4%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94.0%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96.0%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97.7%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1261"/>
              </p:ext>
            </p:extLst>
          </p:nvPr>
        </p:nvGraphicFramePr>
        <p:xfrm>
          <a:off x="1470912" y="3872306"/>
          <a:ext cx="8127999" cy="256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929467"/>
                <a:gridCol w="2489199"/>
              </a:tblGrid>
              <a:tr h="3398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候选实体集中选</a:t>
                      </a:r>
                      <a:r>
                        <a:rPr lang="en-US" altLang="zh-CN" dirty="0" err="1" smtClean="0"/>
                        <a:t>topK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topK</a:t>
                      </a:r>
                      <a:r>
                        <a:rPr lang="zh-CN" altLang="en-US" dirty="0" smtClean="0"/>
                        <a:t>包含标准名称的数目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包含标准名称的百分比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75.1%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K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baseline="0" dirty="0" smtClean="0"/>
                        <a:t>=</a:t>
                      </a:r>
                      <a:r>
                        <a:rPr lang="zh-CN" altLang="en-US" b="1" baseline="0" dirty="0" smtClean="0"/>
                        <a:t> </a:t>
                      </a:r>
                      <a:r>
                        <a:rPr lang="en-US" altLang="zh-CN" b="1" dirty="0" smtClean="0"/>
                        <a:t>1</a:t>
                      </a:r>
                      <a:r>
                        <a:rPr lang="zh-CN" altLang="en-US" b="1" baseline="0" dirty="0" smtClean="0"/>
                        <a:t> （包含并列情况</a:t>
                      </a:r>
                      <a:r>
                        <a:rPr lang="en-US" altLang="zh-CN" b="1" baseline="0" dirty="0" smtClean="0"/>
                        <a:t>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769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93.0%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95.4%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97.8%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98.7%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1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基于文本分析的自动化疾病编码方法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304" y="1254426"/>
            <a:ext cx="11430080" cy="49292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鲍庆升</a:t>
            </a:r>
            <a:r>
              <a:rPr lang="en-US" altLang="zh-CN" dirty="0"/>
              <a:t>, </a:t>
            </a:r>
            <a:r>
              <a:rPr lang="zh-CN" altLang="en-US" dirty="0"/>
              <a:t>程绍银</a:t>
            </a:r>
            <a:r>
              <a:rPr lang="en-US" altLang="zh-CN" dirty="0"/>
              <a:t>, </a:t>
            </a:r>
            <a:r>
              <a:rPr lang="zh-CN" altLang="en-US" dirty="0" smtClean="0"/>
              <a:t>蒋凡（</a:t>
            </a:r>
            <a:r>
              <a:rPr lang="zh-CN" altLang="en-US" dirty="0"/>
              <a:t>中国科学技术大学 计算机科学与</a:t>
            </a:r>
            <a:r>
              <a:rPr lang="zh-CN" altLang="en-US" dirty="0" smtClean="0"/>
              <a:t>技术学院）</a:t>
            </a:r>
            <a:endParaRPr lang="en-US" altLang="zh-CN" dirty="0" smtClean="0"/>
          </a:p>
          <a:p>
            <a:r>
              <a:rPr lang="zh-CN" altLang="en-US" dirty="0" smtClean="0"/>
              <a:t>目的：疾病</a:t>
            </a:r>
            <a:r>
              <a:rPr lang="zh-CN" altLang="en-US" dirty="0"/>
              <a:t>诊断</a:t>
            </a:r>
            <a:r>
              <a:rPr lang="zh-CN" altLang="en-US" dirty="0" smtClean="0"/>
              <a:t>名称</a:t>
            </a:r>
            <a:r>
              <a:rPr lang="zh-CN" altLang="en-US" dirty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标准</a:t>
            </a:r>
            <a:r>
              <a:rPr lang="en-US" altLang="zh-CN" dirty="0" smtClean="0"/>
              <a:t>ICD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zh-CN" altLang="en-US" dirty="0" smtClean="0"/>
              <a:t>流程：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ICD</a:t>
            </a:r>
            <a:r>
              <a:rPr lang="zh-CN" altLang="en-US" dirty="0" smtClean="0"/>
              <a:t>的文本模型，将其表示为文本集</a:t>
            </a:r>
            <a:endParaRPr lang="en-US" altLang="zh-CN" dirty="0" smtClean="0"/>
          </a:p>
          <a:p>
            <a:pPr lvl="2"/>
            <a:r>
              <a:rPr lang="zh-CN" altLang="en-US" dirty="0"/>
              <a:t>选择</a:t>
            </a:r>
            <a:r>
              <a:rPr lang="en-US" altLang="zh-CN" dirty="0"/>
              <a:t>ICD</a:t>
            </a:r>
            <a:r>
              <a:rPr lang="zh-CN" altLang="en-US" dirty="0"/>
              <a:t>在亚目层次</a:t>
            </a:r>
            <a:r>
              <a:rPr lang="en-US" altLang="zh-CN" dirty="0"/>
              <a:t>(4</a:t>
            </a:r>
            <a:r>
              <a:rPr lang="zh-CN" altLang="en-US" dirty="0"/>
              <a:t>位编码</a:t>
            </a:r>
            <a:r>
              <a:rPr lang="en-US" altLang="zh-CN" dirty="0"/>
              <a:t>)</a:t>
            </a:r>
            <a:r>
              <a:rPr lang="zh-CN" altLang="en-US" dirty="0"/>
              <a:t>的疾病分类</a:t>
            </a:r>
            <a:r>
              <a:rPr lang="zh-CN" altLang="en-US" dirty="0" smtClean="0"/>
              <a:t>标准，将</a:t>
            </a:r>
            <a:r>
              <a:rPr lang="zh-CN" altLang="en-US" dirty="0"/>
              <a:t>一个亚目包含的</a:t>
            </a:r>
            <a:r>
              <a:rPr lang="en-US" altLang="zh-CN" dirty="0"/>
              <a:t>6 </a:t>
            </a:r>
            <a:r>
              <a:rPr lang="zh-CN" altLang="en-US" dirty="0"/>
              <a:t>位码对应的词集的并集称作该亚目的词集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亚目的集合记作 </a:t>
            </a:r>
            <a:r>
              <a:rPr lang="en-US" altLang="zh-CN" i="1" dirty="0"/>
              <a:t>D</a:t>
            </a:r>
            <a:r>
              <a:rPr lang="en-US" altLang="zh-CN" dirty="0"/>
              <a:t>. </a:t>
            </a:r>
            <a:r>
              <a:rPr lang="zh-CN" altLang="en-US" dirty="0" smtClean="0"/>
              <a:t>所有</a:t>
            </a:r>
            <a:r>
              <a:rPr lang="zh-CN" altLang="en-US" dirty="0"/>
              <a:t>的亚目的词集的并</a:t>
            </a:r>
            <a:r>
              <a:rPr lang="zh-CN" altLang="en-US" dirty="0" smtClean="0"/>
              <a:t>集记</a:t>
            </a:r>
            <a:r>
              <a:rPr lang="zh-CN" altLang="en-US" dirty="0"/>
              <a:t>作 </a:t>
            </a:r>
            <a:r>
              <a:rPr lang="en-US" altLang="zh-CN" i="1" dirty="0"/>
              <a:t>T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</a:t>
            </a:r>
            <a:r>
              <a:rPr lang="zh-CN" altLang="en-US" dirty="0"/>
              <a:t>记号 </a:t>
            </a:r>
            <a:r>
              <a:rPr lang="en-US" altLang="zh-CN" i="1" dirty="0"/>
              <a:t>DT </a:t>
            </a:r>
            <a:r>
              <a:rPr lang="zh-CN" altLang="en-US" dirty="0"/>
              <a:t>表示 </a:t>
            </a:r>
            <a:r>
              <a:rPr lang="en-US" altLang="zh-CN" i="1" dirty="0"/>
              <a:t>D </a:t>
            </a:r>
            <a:r>
              <a:rPr lang="zh-CN" altLang="en-US" dirty="0"/>
              <a:t>为行、</a:t>
            </a:r>
            <a:r>
              <a:rPr lang="en-US" altLang="zh-CN" i="1" dirty="0"/>
              <a:t>T </a:t>
            </a:r>
            <a:r>
              <a:rPr lang="zh-CN" altLang="en-US" dirty="0"/>
              <a:t>为列构成的矩阵</a:t>
            </a:r>
            <a:r>
              <a:rPr lang="en-US" altLang="zh-CN" dirty="0"/>
              <a:t>, </a:t>
            </a:r>
            <a:r>
              <a:rPr lang="zh-CN" altLang="en-US" dirty="0" smtClean="0"/>
              <a:t>矩阵</a:t>
            </a:r>
            <a:r>
              <a:rPr lang="zh-CN" altLang="en-US" dirty="0"/>
              <a:t>单元 </a:t>
            </a:r>
            <a:r>
              <a:rPr lang="en-US" altLang="zh-CN" i="1" dirty="0" err="1"/>
              <a:t>DT</a:t>
            </a:r>
            <a:r>
              <a:rPr lang="en-US" altLang="zh-CN" i="1" baseline="-25000" dirty="0" err="1"/>
              <a:t>ij</a:t>
            </a:r>
            <a:r>
              <a:rPr lang="en-US" altLang="zh-CN" i="1" dirty="0"/>
              <a:t> </a:t>
            </a:r>
            <a:r>
              <a:rPr lang="zh-CN" altLang="en-US" dirty="0"/>
              <a:t>的值为词项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zh-CN" altLang="en-US" dirty="0"/>
              <a:t>在亚目 </a:t>
            </a:r>
            <a:r>
              <a:rPr lang="en-US" altLang="zh-CN" i="1" dirty="0"/>
              <a:t>Di </a:t>
            </a:r>
            <a:r>
              <a:rPr lang="zh-CN" altLang="en-US" dirty="0"/>
              <a:t>中的权重</a:t>
            </a:r>
            <a:r>
              <a:rPr lang="en-US" altLang="zh-CN" dirty="0"/>
              <a:t>. </a:t>
            </a:r>
            <a:endParaRPr lang="zh-CN" altLang="en-US" dirty="0"/>
          </a:p>
          <a:p>
            <a:pPr lvl="2"/>
            <a:r>
              <a:rPr lang="zh-CN" altLang="en-US" dirty="0" smtClean="0"/>
              <a:t>权重用</a:t>
            </a:r>
            <a:r>
              <a:rPr lang="en-US" altLang="zh-CN" dirty="0" smtClean="0"/>
              <a:t>TF-IDF</a:t>
            </a:r>
            <a:r>
              <a:rPr lang="zh-CN" altLang="en-US" dirty="0" smtClean="0"/>
              <a:t>计算</a:t>
            </a:r>
            <a:endParaRPr lang="zh-CN" altLang="en-US" dirty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自动化疾病编码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中文分词，构建文本词项矩阵，去停用词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相关性度量</a:t>
            </a:r>
            <a:endParaRPr lang="en-US" altLang="zh-CN" dirty="0" smtClean="0"/>
          </a:p>
          <a:p>
            <a:pPr lvl="2"/>
            <a:r>
              <a:rPr lang="zh-CN" altLang="en-US" dirty="0"/>
              <a:t>假设词集 </a:t>
            </a:r>
            <a:r>
              <a:rPr lang="en-US" altLang="zh-CN" i="1" dirty="0"/>
              <a:t>T </a:t>
            </a:r>
            <a:r>
              <a:rPr lang="zh-CN" altLang="en-US" dirty="0"/>
              <a:t>中的词在词集 </a:t>
            </a:r>
            <a:r>
              <a:rPr lang="en-US" altLang="zh-CN" i="1" dirty="0"/>
              <a:t>W </a:t>
            </a:r>
            <a:r>
              <a:rPr lang="zh-CN" altLang="en-US" dirty="0"/>
              <a:t>中有</a:t>
            </a:r>
            <a:r>
              <a:rPr lang="en-US" altLang="zh-CN" dirty="0"/>
              <a:t>, </a:t>
            </a:r>
            <a:r>
              <a:rPr lang="zh-CN" altLang="en-US" dirty="0"/>
              <a:t>则它们在</a:t>
            </a:r>
            <a:r>
              <a:rPr lang="zh-CN" altLang="en-US" dirty="0" smtClean="0"/>
              <a:t>文本 </a:t>
            </a:r>
            <a:r>
              <a:rPr lang="en-US" altLang="zh-CN" i="1" dirty="0"/>
              <a:t>Di </a:t>
            </a:r>
            <a:r>
              <a:rPr lang="zh-CN" altLang="en-US" dirty="0"/>
              <a:t>中对应的权值的和</a:t>
            </a:r>
            <a:r>
              <a:rPr lang="en-US" altLang="zh-CN" dirty="0"/>
              <a:t>,</a:t>
            </a:r>
            <a:r>
              <a:rPr lang="zh-CN" altLang="en-US" dirty="0"/>
              <a:t>即为 </a:t>
            </a:r>
            <a:r>
              <a:rPr lang="en-US" altLang="zh-CN" i="1" dirty="0"/>
              <a:t>W </a:t>
            </a:r>
            <a:r>
              <a:rPr lang="zh-CN" altLang="en-US" dirty="0"/>
              <a:t>与 </a:t>
            </a:r>
            <a:r>
              <a:rPr lang="en-US" altLang="zh-CN" i="1" dirty="0"/>
              <a:t>Di </a:t>
            </a:r>
            <a:r>
              <a:rPr lang="zh-CN" altLang="en-US" dirty="0"/>
              <a:t>的相关性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34" y="5254752"/>
            <a:ext cx="2298700" cy="9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流程图：</a:t>
            </a:r>
            <a:r>
              <a:rPr kumimoji="1" lang="en-US" altLang="zh-CN" dirty="0" smtClean="0"/>
              <a:t>					</a:t>
            </a:r>
            <a:r>
              <a:rPr kumimoji="1" lang="zh-CN" altLang="en-US" dirty="0" smtClean="0"/>
              <a:t>  结果</a:t>
            </a:r>
            <a:r>
              <a:rPr kumimoji="1" lang="zh-CN" altLang="en-US" dirty="0"/>
              <a:t>：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1494644"/>
            <a:ext cx="3608832" cy="429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066" y="2688444"/>
            <a:ext cx="4318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2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关联规则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5786"/>
              </p:ext>
            </p:extLst>
          </p:nvPr>
        </p:nvGraphicFramePr>
        <p:xfrm>
          <a:off x="1154176" y="4311565"/>
          <a:ext cx="48442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428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冠状动脉粥样硬化性心脏病 不稳定型心绞痛 心脏扩大 心功能</a:t>
                      </a:r>
                      <a:r>
                        <a:rPr lang="en-US" altLang="zh-CN" dirty="0" smtClean="0"/>
                        <a:t>Ⅱ</a:t>
                      </a:r>
                      <a:r>
                        <a:rPr lang="zh-CN" altLang="en-US" dirty="0" smtClean="0"/>
                        <a:t>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冠心病 稳定型心绞痛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86304" y="1296621"/>
            <a:ext cx="5541344" cy="492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8125" indent="-238125" algn="l" rtl="0" eaLnBrk="0" fontAlgn="base" hangingPunct="0">
              <a:lnSpc>
                <a:spcPct val="100000"/>
              </a:lnSpc>
              <a:spcBef>
                <a:spcPts val="418"/>
              </a:spcBef>
              <a:spcAft>
                <a:spcPts val="418"/>
              </a:spcAft>
              <a:buClr>
                <a:schemeClr val="tx2">
                  <a:lumMod val="75000"/>
                </a:schemeClr>
              </a:buClr>
              <a:buSzPct val="70000"/>
              <a:buFont typeface="Wingdings" pitchFamily="2" charset="2"/>
              <a:buChar char="p"/>
              <a:defRPr sz="1952" b="1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17934" indent="-199206" algn="l" rtl="0" eaLnBrk="0" fontAlgn="base" hangingPunct="0">
              <a:spcBef>
                <a:spcPts val="418"/>
              </a:spcBef>
              <a:spcAft>
                <a:spcPts val="418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–"/>
              <a:defRPr sz="1673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96820" indent="-1593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0000"/>
              <a:buFont typeface="宋体" pitchFamily="2" charset="-122"/>
              <a:buChar char="•"/>
              <a:defRPr sz="1534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15549" indent="-1593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pitchFamily="34" charset="0"/>
              <a:buChar char="–"/>
              <a:defRPr sz="1255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434278" indent="-15936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pitchFamily="34" charset="0"/>
              <a:buChar char="»"/>
              <a:defRPr sz="1116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753006" indent="-159365" algn="l" defTabSz="6374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71734" indent="-159365" algn="l" defTabSz="6374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0462" indent="-159365" algn="l" defTabSz="6374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9191" indent="-159365" algn="l" defTabSz="63745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论文中用关联规则进行挖掘：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关于住院总费用的关联分析 </a:t>
            </a:r>
          </a:p>
          <a:p>
            <a:pPr lvl="1"/>
            <a:r>
              <a:rPr lang="zh-CN" altLang="en-US" dirty="0"/>
              <a:t>关于医疗费用</a:t>
            </a:r>
            <a:r>
              <a:rPr lang="en-US" altLang="zh-CN" dirty="0"/>
              <a:t>(</a:t>
            </a:r>
            <a:r>
              <a:rPr lang="zh-CN" altLang="en-US" dirty="0"/>
              <a:t>诊断费用、治疗费用、药材费用、耗材费用</a:t>
            </a:r>
            <a:r>
              <a:rPr lang="en-US" altLang="zh-CN" dirty="0"/>
              <a:t>)</a:t>
            </a:r>
            <a:r>
              <a:rPr lang="zh-CN" altLang="en-US" dirty="0"/>
              <a:t>的关联分析 </a:t>
            </a:r>
          </a:p>
          <a:p>
            <a:pPr lvl="1"/>
            <a:r>
              <a:rPr lang="zh-CN" altLang="en-US" dirty="0"/>
              <a:t>患者基本信息的关联分析 </a:t>
            </a:r>
          </a:p>
          <a:p>
            <a:pPr lvl="1"/>
            <a:r>
              <a:rPr lang="zh-CN" altLang="en-US" dirty="0"/>
              <a:t>并发症的关联分析 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对于我们的项目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考虑构建 关于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位码的疾病层次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例子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医生的诊断有这样的形式：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大疾病，小疾病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551" y="1296621"/>
            <a:ext cx="5384841" cy="36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5667"/>
      </p:ext>
    </p:extLst>
  </p:cSld>
  <p:clrMapOvr>
    <a:masterClrMapping/>
  </p:clrMapOvr>
</p:sld>
</file>

<file path=ppt/theme/theme1.xml><?xml version="1.0" encoding="utf-8"?>
<a:theme xmlns:a="http://schemas.openxmlformats.org/drawingml/2006/main" name="pku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726</Words>
  <Application>Microsoft Macintosh PowerPoint</Application>
  <PresentationFormat>宽屏</PresentationFormat>
  <Paragraphs>177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DengXian</vt:lpstr>
      <vt:lpstr>Wingdings</vt:lpstr>
      <vt:lpstr>楷体_GB2312</vt:lpstr>
      <vt:lpstr>宋体</vt:lpstr>
      <vt:lpstr>Arial</vt:lpstr>
      <vt:lpstr>pku_blue</vt:lpstr>
      <vt:lpstr>疾病实体名称匹配实验</vt:lpstr>
      <vt:lpstr>关于父节点问题</vt:lpstr>
      <vt:lpstr>本周进展</vt:lpstr>
      <vt:lpstr>实验结果</vt:lpstr>
      <vt:lpstr>编辑距离消歧</vt:lpstr>
      <vt:lpstr>基于文本分析的自动化疾病编码方法 </vt:lpstr>
      <vt:lpstr>PowerPoint 演示文稿</vt:lpstr>
      <vt:lpstr>关联规则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罗仪</dc:creator>
  <cp:lastModifiedBy>罗仪</cp:lastModifiedBy>
  <cp:revision>270</cp:revision>
  <dcterms:created xsi:type="dcterms:W3CDTF">2017-03-06T05:30:48Z</dcterms:created>
  <dcterms:modified xsi:type="dcterms:W3CDTF">2017-03-17T11:07:32Z</dcterms:modified>
</cp:coreProperties>
</file>