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69" r:id="rId3"/>
    <p:sldId id="258" r:id="rId4"/>
    <p:sldId id="350" r:id="rId5"/>
    <p:sldId id="351" r:id="rId6"/>
    <p:sldId id="352" r:id="rId7"/>
    <p:sldId id="260" r:id="rId8"/>
    <p:sldId id="353" r:id="rId9"/>
    <p:sldId id="298" r:id="rId10"/>
    <p:sldId id="349" r:id="rId11"/>
    <p:sldId id="356" r:id="rId12"/>
    <p:sldId id="314" r:id="rId13"/>
    <p:sldId id="262" r:id="rId14"/>
    <p:sldId id="346" r:id="rId15"/>
    <p:sldId id="357" r:id="rId16"/>
    <p:sldId id="358" r:id="rId17"/>
    <p:sldId id="359" r:id="rId18"/>
    <p:sldId id="362" r:id="rId19"/>
    <p:sldId id="363" r:id="rId20"/>
    <p:sldId id="365" r:id="rId21"/>
    <p:sldId id="366" r:id="rId22"/>
    <p:sldId id="313" r:id="rId23"/>
    <p:sldId id="354" r:id="rId24"/>
    <p:sldId id="355" r:id="rId25"/>
    <p:sldId id="267" r:id="rId26"/>
    <p:sldId id="268" r:id="rId27"/>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E5AAD77B-5ACF-44AA-A2E8-924CD4380168}">
          <p14:sldIdLst>
            <p14:sldId id="256"/>
            <p14:sldId id="269"/>
            <p14:sldId id="258"/>
            <p14:sldId id="350"/>
            <p14:sldId id="351"/>
            <p14:sldId id="352"/>
            <p14:sldId id="260"/>
            <p14:sldId id="353"/>
            <p14:sldId id="298"/>
            <p14:sldId id="349"/>
            <p14:sldId id="356"/>
            <p14:sldId id="314"/>
            <p14:sldId id="262"/>
            <p14:sldId id="346"/>
            <p14:sldId id="357"/>
            <p14:sldId id="358"/>
            <p14:sldId id="359"/>
            <p14:sldId id="362"/>
            <p14:sldId id="363"/>
            <p14:sldId id="365"/>
            <p14:sldId id="366"/>
            <p14:sldId id="313"/>
            <p14:sldId id="354"/>
            <p14:sldId id="355"/>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735A2-B68D-4739-8EB3-CA412C30A89E}" v="82" dt="2024-08-03T03:44:51.73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660"/>
  </p:normalViewPr>
  <p:slideViewPr>
    <p:cSldViewPr showGuides="1">
      <p:cViewPr varScale="1">
        <p:scale>
          <a:sx n="101" d="100"/>
          <a:sy n="101" d="100"/>
        </p:scale>
        <p:origin x="1638" y="108"/>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400"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026E35-809B-4F31-B530-84D2BF9D577E}"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4/24/2025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313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3971148873"/>
      </p:ext>
    </p:extLst>
  </p:cSld>
  <p:clrMap bg1="lt1" tx1="dk1" bg2="lt2" tx2="dk2" accent1="accent1" accent2="accent2" accent3="accent3" accent4="accent4" accent5="accent5" accent6="accent6" hlink="hlink" folHlink="folHlink"/>
  <p:hf sldNum="0" hdr="0" ftr="0" dt="0"/>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49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82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2149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7204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2909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8260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0" y="6324600"/>
            <a:ext cx="561975" cy="533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nchorCtr="0"/>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824037"/>
            <a:ext cx="9144000" cy="685800"/>
          </a:xfrm>
          <a:ln/>
        </p:spPr>
        <p:txBody>
          <a:bodyPr vert="horz" wrap="square" lIns="91440" tIns="45720" rIns="91440" bIns="45720" anchor="ctr" anchorCtr="0"/>
          <a:lstStyle/>
          <a:p>
            <a:pPr defTabSz="913130" eaLnBrk="1" hangingPunct="1">
              <a:buClrTx/>
              <a:buSzTx/>
              <a:buFontTx/>
            </a:pPr>
            <a:r>
              <a:rPr lang="en-US" altLang="en-US" b="1" dirty="0">
                <a:solidFill>
                  <a:schemeClr val="tx1"/>
                </a:solidFill>
                <a:latin typeface="Times New Roman" panose="02020603050405020304" pitchFamily="18" charset="0"/>
                <a:ea typeface="Times New Roman" panose="02020603050405020304" pitchFamily="18" charset="0"/>
              </a:rPr>
              <a:t>Image Forgery Detection using Deep Learning</a:t>
            </a:r>
          </a:p>
        </p:txBody>
      </p:sp>
      <p:sp>
        <p:nvSpPr>
          <p:cNvPr id="4099" name="Rectangle 1"/>
          <p:cNvSpPr/>
          <p:nvPr/>
        </p:nvSpPr>
        <p:spPr>
          <a:xfrm>
            <a:off x="1603375" y="1066799"/>
            <a:ext cx="6394450" cy="523875"/>
          </a:xfrm>
          <a:prstGeom prst="rect">
            <a:avLst/>
          </a:prstGeom>
          <a:noFill/>
          <a:ln w="9525">
            <a:noFill/>
          </a:ln>
        </p:spPr>
        <p:txBody>
          <a:bodyPr wrap="non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Department of Information Technology</a:t>
            </a:r>
            <a:endParaRPr lang="en-US" altLang="en-US" sz="2800" dirty="0">
              <a:latin typeface="Times New Roman" panose="02020603050405020304" pitchFamily="18" charset="0"/>
              <a:ea typeface="Times New Roman" panose="02020603050405020304" pitchFamily="18" charset="0"/>
            </a:endParaRPr>
          </a:p>
        </p:txBody>
      </p:sp>
      <p:pic>
        <p:nvPicPr>
          <p:cNvPr id="4100"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sp>
        <p:nvSpPr>
          <p:cNvPr id="4101" name="Rectangle 2"/>
          <p:cNvSpPr/>
          <p:nvPr/>
        </p:nvSpPr>
        <p:spPr>
          <a:xfrm>
            <a:off x="1219200" y="-3175"/>
            <a:ext cx="7162800" cy="917575"/>
          </a:xfrm>
          <a:prstGeom prst="rect">
            <a:avLst/>
          </a:prstGeom>
          <a:noFill/>
          <a:ln w="9525">
            <a:noFill/>
          </a:ln>
        </p:spPr>
        <p:txBody>
          <a:bodyPr>
            <a:spAutoFit/>
          </a:bodyPr>
          <a:lstStyle/>
          <a:p>
            <a:pPr algn="ctr" eaLnBrk="1" hangingPunct="1">
              <a:lnSpc>
                <a:spcPct val="107000"/>
              </a:lnSpc>
              <a:spcAft>
                <a:spcPts val="800"/>
              </a:spcAft>
              <a:buNone/>
            </a:pPr>
            <a:r>
              <a:rPr lang="en-IN" altLang="en-US" sz="1400" b="1" dirty="0">
                <a:latin typeface="Times New Roman" panose="02020603050405020304" pitchFamily="18" charset="0"/>
                <a:cs typeface="Calibri" panose="020F0502020204030204" pitchFamily="34" charset="0"/>
              </a:rPr>
              <a:t>Aldel Education Trust’s</a:t>
            </a:r>
            <a:endParaRPr lang="en-IN" altLang="en-US" sz="1100" dirty="0">
              <a:latin typeface="Times New Roman" panose="02020603050405020304" pitchFamily="18" charset="0"/>
              <a:cs typeface="Calibri" panose="020F0502020204030204" pitchFamily="34" charset="0"/>
            </a:endParaRPr>
          </a:p>
          <a:p>
            <a:pPr eaLnBrk="1" hangingPunct="1">
              <a:buNone/>
            </a:pPr>
            <a:r>
              <a:rPr lang="en-IN" altLang="en-US" b="1" dirty="0">
                <a:latin typeface="Times New Roman" panose="02020603050405020304" pitchFamily="18" charset="0"/>
                <a:cs typeface="Calibri" panose="020F0502020204030204" pitchFamily="34" charset="0"/>
              </a:rPr>
              <a:t>            St. John College of Engineering and Management, Palghar</a:t>
            </a:r>
          </a:p>
          <a:p>
            <a:pPr algn="ctr" eaLnBrk="1" hangingPunct="1">
              <a:buNone/>
            </a:pPr>
            <a:r>
              <a:rPr lang="en-IN" altLang="en-US" sz="1200" b="1" dirty="0">
                <a:solidFill>
                  <a:srgbClr val="C00000"/>
                </a:solidFill>
                <a:latin typeface="Times New Roman" panose="02020603050405020304" pitchFamily="18" charset="0"/>
                <a:cs typeface="Calibri" panose="020F0502020204030204" pitchFamily="34" charset="0"/>
              </a:rPr>
              <a:t>NAAC Accredited with Grade A+ </a:t>
            </a:r>
            <a:endParaRPr lang="en-IN" altLang="en-US" sz="1200" dirty="0">
              <a:solidFill>
                <a:srgbClr val="C00000"/>
              </a:solidFill>
              <a:latin typeface="Times New Roman" panose="02020603050405020304" pitchFamily="18" charset="0"/>
              <a:ea typeface="Calibri" panose="020F0502020204030204" pitchFamily="34" charset="0"/>
            </a:endParaRPr>
          </a:p>
        </p:txBody>
      </p:sp>
      <p:pic>
        <p:nvPicPr>
          <p:cNvPr id="4102" name="Picture 1"/>
          <p:cNvPicPr>
            <a:picLocks noChangeAspect="1"/>
          </p:cNvPicPr>
          <p:nvPr/>
        </p:nvPicPr>
        <p:blipFill>
          <a:blip r:embed="rId3"/>
          <a:stretch>
            <a:fillRect/>
          </a:stretch>
        </p:blipFill>
        <p:spPr>
          <a:xfrm>
            <a:off x="8077200" y="69850"/>
            <a:ext cx="838200" cy="796925"/>
          </a:xfrm>
          <a:prstGeom prst="rect">
            <a:avLst/>
          </a:prstGeom>
          <a:noFill/>
          <a:ln w="9525">
            <a:noFill/>
          </a:ln>
        </p:spPr>
      </p:pic>
      <p:sp>
        <p:nvSpPr>
          <p:cNvPr id="8" name="Title 1"/>
          <p:cNvSpPr txBox="1"/>
          <p:nvPr/>
        </p:nvSpPr>
        <p:spPr>
          <a:xfrm>
            <a:off x="495300" y="2509837"/>
            <a:ext cx="8039100" cy="2900363"/>
          </a:xfrm>
          <a:prstGeom prst="rect">
            <a:avLst/>
          </a:prstGeom>
        </p:spPr>
        <p:txBody>
          <a:bodyPr lIns="91429" tIns="45714" rIns="91429" bIns="45714" anchor="ctr"/>
          <a:lstStyle/>
          <a:p>
            <a:pPr marR="0" algn="ctr" defTabSz="914400" eaLnBrk="1" fontAlgn="auto" hangingPunct="1">
              <a:spcAft>
                <a:spcPts val="0"/>
              </a:spcAft>
              <a:buClrTx/>
              <a:buSzTx/>
              <a:buFontTx/>
              <a:buNone/>
              <a:defRPr/>
            </a:pPr>
            <a:endParaRPr lang="en-US" sz="2400" b="1" noProof="0" dirty="0">
              <a:latin typeface="Times New Roman" panose="02020603050405020304" pitchFamily="18" charset="0"/>
              <a:ea typeface="+mj-ea"/>
              <a:cs typeface="Times New Roman" panose="02020603050405020304" pitchFamily="18" charset="0"/>
              <a:sym typeface="+mn-ea"/>
            </a:endParaRPr>
          </a:p>
          <a:p>
            <a:pPr marR="0" algn="ctr" defTabSz="914400" eaLnBrk="1" fontAlgn="auto" hangingPunct="1">
              <a:spcAft>
                <a:spcPts val="0"/>
              </a:spcAft>
              <a:buClrTx/>
              <a:buSzTx/>
              <a:buFontTx/>
              <a:buNone/>
              <a:defRPr/>
            </a:pPr>
            <a:r>
              <a:rPr lang="en-US" sz="2400" b="1" noProof="0" dirty="0">
                <a:latin typeface="Times New Roman" panose="02020603050405020304" pitchFamily="18" charset="0"/>
                <a:ea typeface="+mj-ea"/>
                <a:cs typeface="Times New Roman" panose="02020603050405020304" pitchFamily="18" charset="0"/>
                <a:sym typeface="+mn-ea"/>
              </a:rPr>
              <a:t>Yash </a:t>
            </a:r>
            <a:r>
              <a:rPr lang="en-US" sz="2400" b="1" noProof="0" dirty="0" err="1">
                <a:latin typeface="Times New Roman" panose="02020603050405020304" pitchFamily="18" charset="0"/>
                <a:ea typeface="+mj-ea"/>
                <a:cs typeface="Times New Roman" panose="02020603050405020304" pitchFamily="18" charset="0"/>
                <a:sym typeface="+mn-ea"/>
              </a:rPr>
              <a:t>Kamble</a:t>
            </a:r>
            <a:r>
              <a:rPr lang="en-US" sz="2400" b="1" noProof="0" dirty="0">
                <a:latin typeface="Times New Roman" panose="02020603050405020304" pitchFamily="18" charset="0"/>
                <a:ea typeface="+mj-ea"/>
                <a:cs typeface="Times New Roman" panose="02020603050405020304" pitchFamily="18" charset="0"/>
                <a:sym typeface="+mn-ea"/>
              </a:rPr>
              <a:t>               </a:t>
            </a:r>
            <a:r>
              <a:rPr lang="en-US" sz="2400" b="1" dirty="0">
                <a:latin typeface="Times New Roman" panose="02020603050405020304" pitchFamily="18" charset="0"/>
                <a:ea typeface="+mj-ea"/>
                <a:cs typeface="Times New Roman" panose="02020603050405020304" pitchFamily="18" charset="0"/>
                <a:sym typeface="+mn-ea"/>
              </a:rPr>
              <a:t>[EU1214003]</a:t>
            </a:r>
          </a:p>
          <a:p>
            <a:pPr algn="ctr" defTabSz="914400" eaLnBrk="1" fontAlgn="auto" hangingPunct="1">
              <a:spcAft>
                <a:spcPts val="0"/>
              </a:spcAft>
              <a:defRPr/>
            </a:pPr>
            <a:r>
              <a:rPr lang="en-US" sz="2400" b="1" noProof="0" dirty="0">
                <a:latin typeface="Times New Roman" panose="02020603050405020304" pitchFamily="18" charset="0"/>
                <a:ea typeface="+mj-ea"/>
                <a:cs typeface="Times New Roman" panose="02020603050405020304" pitchFamily="18" charset="0"/>
                <a:sym typeface="+mn-ea"/>
              </a:rPr>
              <a:t>Aditya Pandey             [</a:t>
            </a:r>
            <a:r>
              <a:rPr lang="en-US" sz="2400" b="1" dirty="0">
                <a:latin typeface="Times New Roman" panose="02020603050405020304" pitchFamily="18" charset="0"/>
                <a:ea typeface="+mj-ea"/>
                <a:cs typeface="Times New Roman" panose="02020603050405020304" pitchFamily="18" charset="0"/>
                <a:sym typeface="+mn-ea"/>
              </a:rPr>
              <a:t>EU1214021]</a:t>
            </a:r>
            <a:endParaRPr lang="en-US" sz="2400" dirty="0">
              <a:latin typeface="Times New Roman" panose="02020603050405020304" pitchFamily="18" charset="0"/>
              <a:ea typeface="+mj-ea"/>
              <a:cs typeface="Times New Roman" panose="02020603050405020304" pitchFamily="18" charset="0"/>
            </a:endParaRPr>
          </a:p>
          <a:p>
            <a:pPr algn="ctr" defTabSz="914400" eaLnBrk="1" fontAlgn="auto" hangingPunct="1">
              <a:spcAft>
                <a:spcPts val="0"/>
              </a:spcAft>
              <a:defRPr/>
            </a:pPr>
            <a:r>
              <a:rPr lang="en-US" sz="2400" b="1" noProof="0" dirty="0">
                <a:latin typeface="Times New Roman" panose="02020603050405020304" pitchFamily="18" charset="0"/>
                <a:ea typeface="+mj-ea"/>
                <a:cs typeface="Times New Roman" panose="02020603050405020304" pitchFamily="18" charset="0"/>
                <a:sym typeface="+mn-ea"/>
              </a:rPr>
              <a:t>Bhavesh </a:t>
            </a:r>
            <a:r>
              <a:rPr lang="en-US" sz="2400" b="1" noProof="0" dirty="0" err="1">
                <a:latin typeface="Times New Roman" panose="02020603050405020304" pitchFamily="18" charset="0"/>
                <a:ea typeface="+mj-ea"/>
                <a:cs typeface="Times New Roman" panose="02020603050405020304" pitchFamily="18" charset="0"/>
                <a:sym typeface="+mn-ea"/>
              </a:rPr>
              <a:t>Kumavat</a:t>
            </a:r>
            <a:r>
              <a:rPr lang="en-US" sz="2400" b="1" noProof="0" dirty="0">
                <a:latin typeface="Times New Roman" panose="02020603050405020304" pitchFamily="18" charset="0"/>
                <a:ea typeface="+mj-ea"/>
                <a:cs typeface="Times New Roman" panose="02020603050405020304" pitchFamily="18" charset="0"/>
                <a:sym typeface="+mn-ea"/>
              </a:rPr>
              <a:t>       </a:t>
            </a:r>
            <a:r>
              <a:rPr lang="en-US" sz="2400" b="1" dirty="0">
                <a:latin typeface="Times New Roman" panose="02020603050405020304" pitchFamily="18" charset="0"/>
                <a:ea typeface="+mj-ea"/>
                <a:cs typeface="Times New Roman" panose="02020603050405020304" pitchFamily="18" charset="0"/>
                <a:sym typeface="+mn-ea"/>
              </a:rPr>
              <a:t>[EU1214047]</a:t>
            </a:r>
            <a:endParaRPr lang="en-US" sz="2400" dirty="0">
              <a:latin typeface="Times New Roman" panose="02020603050405020304" pitchFamily="18" charset="0"/>
              <a:ea typeface="+mj-ea"/>
              <a:cs typeface="Times New Roman" panose="02020603050405020304" pitchFamily="18" charset="0"/>
            </a:endParaRPr>
          </a:p>
          <a:p>
            <a:pPr marR="0" algn="ctr" defTabSz="914400" eaLnBrk="1" fontAlgn="auto" hangingPunct="1">
              <a:spcAft>
                <a:spcPts val="0"/>
              </a:spcAft>
              <a:buClrTx/>
              <a:buSzTx/>
              <a:buFontTx/>
              <a:buNone/>
              <a:defRPr/>
            </a:pPr>
            <a:endParaRPr lang="en-US" sz="2800" dirty="0">
              <a:latin typeface="Times New Roman" panose="02020603050405020304" pitchFamily="18" charset="0"/>
              <a:ea typeface="+mj-ea"/>
              <a:cs typeface="Times New Roman" panose="02020603050405020304" pitchFamily="18" charset="0"/>
            </a:endParaRPr>
          </a:p>
          <a:p>
            <a:pPr algn="ctr" defTabSz="914400" eaLnBrk="1" fontAlgn="auto" hangingPunct="1">
              <a:spcAft>
                <a:spcPts val="0"/>
              </a:spcAft>
              <a:defRPr/>
            </a:pPr>
            <a:r>
              <a:rPr lang="en-US" sz="2400" b="1" dirty="0">
                <a:latin typeface="Times New Roman" panose="02020603050405020304" pitchFamily="18" charset="0"/>
                <a:cs typeface="Times New Roman" panose="02020603050405020304" pitchFamily="18" charset="0"/>
                <a:sym typeface="+mn-ea"/>
              </a:rPr>
              <a:t>Mr. Manthan Surti | Project Guide</a:t>
            </a:r>
            <a:endParaRPr lang="en-US" sz="2400" b="1" dirty="0">
              <a:latin typeface="Times New Roman" panose="02020603050405020304" pitchFamily="18" charset="0"/>
              <a:cs typeface="Times New Roman" panose="02020603050405020304" pitchFamily="18" charset="0"/>
            </a:endParaRPr>
          </a:p>
          <a:p>
            <a:pPr marR="0" algn="ctr" defTabSz="914400" eaLnBrk="1" fontAlgn="auto" hangingPunct="1">
              <a:spcAft>
                <a:spcPts val="0"/>
              </a:spcAft>
              <a:buClrTx/>
              <a:buSzTx/>
              <a:buFontTx/>
              <a:buNone/>
              <a:defRPr/>
            </a:pPr>
            <a:endParaRPr lang="en-US" sz="2800" dirty="0">
              <a:latin typeface="Times New Roman" panose="02020603050405020304" pitchFamily="18" charset="0"/>
              <a:ea typeface="+mj-ea"/>
              <a:cs typeface="Times New Roman" panose="02020603050405020304" pitchFamily="18" charset="0"/>
              <a:sym typeface="+mn-ea"/>
            </a:endParaRPr>
          </a:p>
          <a:p>
            <a:pPr marR="0" algn="ctr" defTabSz="914400" eaLnBrk="1" fontAlgn="auto" hangingPunct="1">
              <a:spcAft>
                <a:spcPts val="0"/>
              </a:spcAft>
              <a:buClrTx/>
              <a:buSzTx/>
              <a:buFontTx/>
              <a:buNone/>
              <a:defRPr/>
            </a:pPr>
            <a:r>
              <a:rPr lang="en-US" sz="2800" b="1" noProof="0" dirty="0">
                <a:latin typeface="Times New Roman" panose="02020603050405020304" pitchFamily="18" charset="0"/>
                <a:ea typeface="+mj-ea"/>
                <a:cs typeface="Times New Roman" panose="02020603050405020304" pitchFamily="18" charset="0"/>
                <a:sym typeface="+mn-ea"/>
              </a:rPr>
              <a:t>April 7</a:t>
            </a:r>
            <a:r>
              <a:rPr lang="en-US" sz="2800" b="1" baseline="30000" dirty="0" err="1">
                <a:latin typeface="Times New Roman" panose="02020603050405020304" pitchFamily="18" charset="0"/>
                <a:ea typeface="+mj-ea"/>
                <a:cs typeface="Times New Roman" panose="02020603050405020304" pitchFamily="18" charset="0"/>
                <a:sym typeface="+mn-ea"/>
              </a:rPr>
              <a:t>th</a:t>
            </a:r>
            <a:r>
              <a:rPr lang="en-US" sz="2800" b="1" noProof="0" dirty="0">
                <a:latin typeface="Times New Roman" panose="02020603050405020304" pitchFamily="18" charset="0"/>
                <a:ea typeface="+mj-ea"/>
                <a:cs typeface="Times New Roman" panose="02020603050405020304" pitchFamily="18" charset="0"/>
                <a:sym typeface="+mn-ea"/>
              </a:rPr>
              <a:t>, 2025</a:t>
            </a:r>
            <a:endParaRPr kumimoji="0" lang="en-US" sz="2400" b="1" kern="1200" cap="none" spc="0" normalizeH="0" baseline="0" noProof="0" dirty="0">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724400"/>
          </a:xfrm>
        </p:spPr>
        <p:txBody>
          <a:bodyPr/>
          <a:lstStyle/>
          <a:p>
            <a:pPr marL="0" lvl="1" indent="0" algn="just">
              <a:lnSpc>
                <a:spcPct val="150000"/>
              </a:lnSpc>
              <a:buNone/>
            </a:pPr>
            <a:r>
              <a:rPr lang="en-US" sz="1500" dirty="0">
                <a:latin typeface="Times New Roman" panose="02020603050405020304" pitchFamily="18" charset="0"/>
                <a:cs typeface="Times New Roman" panose="02020603050405020304" pitchFamily="18" charset="0"/>
              </a:rPr>
              <a:t>In today's digital era, the widespread availability of sophisticated image editing tools has made it alarmingly easy to manipulate visual media, posing significant threats to the authenticity of images used in journalism, law enforcement, social media, and other critical domains. These manipulations, ranging from simple alterations to complex forgeries like deepfakes, can have severe implications, including the spread of misinformation, erosion of public trust, and potential harm to individuals and institutions. </a:t>
            </a:r>
          </a:p>
          <a:p>
            <a:pPr marL="0" lvl="1" indent="0" algn="just">
              <a:lnSpc>
                <a:spcPct val="150000"/>
              </a:lnSpc>
              <a:buNone/>
            </a:pPr>
            <a:r>
              <a:rPr lang="en-US" sz="1500" dirty="0">
                <a:latin typeface="Times New Roman" panose="02020603050405020304" pitchFamily="18" charset="0"/>
                <a:cs typeface="Times New Roman" panose="02020603050405020304" pitchFamily="18" charset="0"/>
              </a:rPr>
              <a:t>Traditional methods for detecting image forgery are often inadequate, being manual, time-consuming, and prone to human error. Moreover, they lack the scalability needed to analyze the vast amounts of visual content generated daily. Existing automated solutions are limited in their ability to accurately detect diverse types of manipulations and often struggle with real-time processing.</a:t>
            </a:r>
          </a:p>
          <a:p>
            <a:pPr marL="0" lvl="1" indent="0" algn="just">
              <a:lnSpc>
                <a:spcPct val="150000"/>
              </a:lnSpc>
              <a:buNone/>
            </a:pPr>
            <a:r>
              <a:rPr lang="en-US" sz="1500" dirty="0">
                <a:latin typeface="Times New Roman" panose="02020603050405020304" pitchFamily="18" charset="0"/>
                <a:cs typeface="Times New Roman" panose="02020603050405020304" pitchFamily="18" charset="0"/>
              </a:rPr>
              <a:t>There is a pressing need for a robust, scalable, and automated solution that can accurately detect and verify the authenticity of images in real-time. Such a system must leverage advanced machine learning techniques to analyze pixel patterns, compression artifacts, and other anomalies, providing a comprehensive integrity assessment of visual content. This will not only help in preventing the spread of misinformation but also in ensuring the integrity and trustworthiness of visual media across various platforms.</a:t>
            </a:r>
          </a:p>
        </p:txBody>
      </p:sp>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noProof="0" dirty="0">
                <a:ln>
                  <a:noFill/>
                </a:ln>
                <a:effectLst/>
                <a:uLnTx/>
                <a:uFillTx/>
                <a:latin typeface="Times New Roman" panose="02020603050405020304" pitchFamily="18" charset="0"/>
                <a:cs typeface="Times New Roman" panose="02020603050405020304" pitchFamily="18" charset="0"/>
                <a:sym typeface="+mn-ea"/>
              </a:rPr>
              <a:t>Problem Statement</a:t>
            </a:r>
            <a:endPar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4129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724400"/>
          </a:xfrm>
        </p:spPr>
        <p:txBody>
          <a:bodyPr/>
          <a:lstStyle/>
          <a:p>
            <a:pPr marL="0" lvl="1" indent="0" algn="just">
              <a:lnSpc>
                <a:spcPct val="150000"/>
              </a:lnSpc>
              <a:buNone/>
            </a:pPr>
            <a:r>
              <a:rPr lang="en-US" sz="1500" dirty="0">
                <a:latin typeface="Times New Roman" panose="02020603050405020304" pitchFamily="18" charset="0"/>
                <a:cs typeface="Times New Roman" panose="02020603050405020304" pitchFamily="18" charset="0"/>
              </a:rPr>
              <a:t>In this project, both Convolutional Neural Networks (CNN) and Error Level Analysis (ELA) are utilized to create a comprehensive image forgery detection system. CNNs, known for their powerful image processing capabilities, automatically extract features from images by analyzing pixel patterns, textures, and other subtle inconsistencies that are often indicative of manipulation. By passing images through multiple convolutional layers, the CNN learns to recognize intricate forgeries, such as irregular pixel distributions, compression artifacts, or unnatural blending that are often undetectable to the human eye.</a:t>
            </a:r>
          </a:p>
          <a:p>
            <a:pPr marL="0" lvl="1" indent="0" algn="just">
              <a:lnSpc>
                <a:spcPct val="150000"/>
              </a:lnSpc>
              <a:buNone/>
            </a:pPr>
            <a:r>
              <a:rPr lang="en-US" sz="1500" dirty="0">
                <a:latin typeface="Times New Roman" panose="02020603050405020304" pitchFamily="18" charset="0"/>
                <a:cs typeface="Times New Roman" panose="02020603050405020304" pitchFamily="18" charset="0"/>
              </a:rPr>
              <a:t>ELA, on the other hand, plays a crucial role by highlighting areas of the image that have different error levels in compression, which is a strong indicator of potential edits or manipulations. Authentic images exhibit consistent compression rates, while forged sections show discrepancies, allowing ELA to pinpoint areas of interest. These regions are then fed into the CNN, enabling the model to focus on potentially tampered areas. By combining CNN’s deep learning capability with ELA’s precise identification of manipulated zones, the system achieves a high level of accuracy in detecting various types of image forgeries. This synergy ensures that even the most subtle alterations can be identified effectively.</a:t>
            </a:r>
          </a:p>
        </p:txBody>
      </p:sp>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noProof="0" dirty="0">
                <a:ln>
                  <a:noFill/>
                </a:ln>
                <a:effectLst/>
                <a:uLnTx/>
                <a:uFillTx/>
                <a:latin typeface="Times New Roman" panose="02020603050405020304" pitchFamily="18" charset="0"/>
                <a:cs typeface="Times New Roman" panose="02020603050405020304" pitchFamily="18" charset="0"/>
                <a:sym typeface="+mn-ea"/>
              </a:rPr>
              <a:t>Methodology</a:t>
            </a:r>
            <a:endPar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2047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ln/>
        </p:spPr>
        <p:txBody>
          <a:bodyPr vert="horz" wrap="square" lIns="91440" tIns="45720" rIns="91440" bIns="45720" anchor="ctr" anchorCtr="0"/>
          <a:lstStyle/>
          <a:p>
            <a:r>
              <a:rPr lang="en-US" altLang="en-US" b="1" dirty="0">
                <a:latin typeface="Times New Roman" panose="02020603050405020304" pitchFamily="18" charset="0"/>
                <a:cs typeface="Times New Roman" panose="02020603050405020304" pitchFamily="18" charset="0"/>
              </a:rPr>
              <a:t>System Architecture</a:t>
            </a:r>
            <a:endParaRPr lang="en-IN" altLang="en-US" b="1" dirty="0"/>
          </a:p>
        </p:txBody>
      </p:sp>
      <p:sp>
        <p:nvSpPr>
          <p:cNvPr id="5" name="Rectangle 4">
            <a:extLst>
              <a:ext uri="{FF2B5EF4-FFF2-40B4-BE49-F238E27FC236}">
                <a16:creationId xmlns:a16="http://schemas.microsoft.com/office/drawing/2014/main" id="{B447DF2F-7589-846C-1902-C15F5DDFAC80}"/>
              </a:ext>
            </a:extLst>
          </p:cNvPr>
          <p:cNvSpPr/>
          <p:nvPr/>
        </p:nvSpPr>
        <p:spPr>
          <a:xfrm>
            <a:off x="8392057"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10</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28" name="Title 1">
            <a:extLst>
              <a:ext uri="{FF2B5EF4-FFF2-40B4-BE49-F238E27FC236}">
                <a16:creationId xmlns:a16="http://schemas.microsoft.com/office/drawing/2014/main" id="{722000B0-B433-ED2C-2AD8-E8E1BAD91A1F}"/>
              </a:ext>
            </a:extLst>
          </p:cNvPr>
          <p:cNvSpPr txBox="1">
            <a:spLocks/>
          </p:cNvSpPr>
          <p:nvPr/>
        </p:nvSpPr>
        <p:spPr>
          <a:xfrm>
            <a:off x="0" y="5943600"/>
            <a:ext cx="9144000" cy="33465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tx1"/>
                </a:solidFill>
                <a:latin typeface="Times New Roman" panose="02020603050405020304" pitchFamily="18" charset="0"/>
                <a:cs typeface="Times New Roman" panose="02020603050405020304" pitchFamily="18" charset="0"/>
              </a:rPr>
              <a:t>Fig. 1: Block Diagram</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1D99B8C-6F57-7D0F-568C-651268BB8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66" y="1260002"/>
            <a:ext cx="8878669" cy="4337996"/>
          </a:xfrm>
          <a:prstGeom prst="rect">
            <a:avLst/>
          </a:prstGeom>
        </p:spPr>
      </p:pic>
    </p:spTree>
    <p:extLst>
      <p:ext uri="{BB962C8B-B14F-4D97-AF65-F5344CB8AC3E}">
        <p14:creationId xmlns:p14="http://schemas.microsoft.com/office/powerpoint/2010/main" val="411104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p:spPr>
        <p:txBody>
          <a:bodyPr vert="horz" wrap="square" lIns="91440" tIns="45720" rIns="91440" bIns="45720" anchor="ctr" anchorCtr="0"/>
          <a:lstStyle/>
          <a:p>
            <a:r>
              <a:rPr lang="en-US" altLang="en-US" b="1" dirty="0">
                <a:latin typeface="Times New Roman" panose="02020603050405020304" pitchFamily="18" charset="0"/>
                <a:cs typeface="Times New Roman" panose="02020603050405020304" pitchFamily="18" charset="0"/>
              </a:rPr>
              <a:t>System Architecture</a:t>
            </a:r>
            <a:endParaRPr lang="en-IN" altLang="en-US" b="1" dirty="0"/>
          </a:p>
        </p:txBody>
      </p:sp>
      <p:sp>
        <p:nvSpPr>
          <p:cNvPr id="25" name="Rectangle 24">
            <a:extLst>
              <a:ext uri="{FF2B5EF4-FFF2-40B4-BE49-F238E27FC236}">
                <a16:creationId xmlns:a16="http://schemas.microsoft.com/office/drawing/2014/main" id="{E32BDC94-58DE-B46C-9470-2FD071E92F39}"/>
              </a:ext>
            </a:extLst>
          </p:cNvPr>
          <p:cNvSpPr/>
          <p:nvPr/>
        </p:nvSpPr>
        <p:spPr>
          <a:xfrm>
            <a:off x="8396801" y="6381690"/>
            <a:ext cx="431658"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47" name="Title 1">
            <a:extLst>
              <a:ext uri="{FF2B5EF4-FFF2-40B4-BE49-F238E27FC236}">
                <a16:creationId xmlns:a16="http://schemas.microsoft.com/office/drawing/2014/main" id="{B9EB466A-2D62-8A98-ECB8-F0C0D8BC52DF}"/>
              </a:ext>
            </a:extLst>
          </p:cNvPr>
          <p:cNvSpPr txBox="1">
            <a:spLocks/>
          </p:cNvSpPr>
          <p:nvPr/>
        </p:nvSpPr>
        <p:spPr>
          <a:xfrm>
            <a:off x="0" y="5913748"/>
            <a:ext cx="9144000" cy="33465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tx1"/>
                </a:solidFill>
                <a:latin typeface="Times New Roman" panose="02020603050405020304" pitchFamily="18" charset="0"/>
                <a:cs typeface="Times New Roman" panose="02020603050405020304" pitchFamily="18" charset="0"/>
              </a:rPr>
              <a:t>Fig. 2: Flowchart</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5739C9-0948-1C63-6F7C-B9C8B7201A2C}"/>
              </a:ext>
            </a:extLst>
          </p:cNvPr>
          <p:cNvPicPr>
            <a:picLocks noChangeAspect="1"/>
          </p:cNvPicPr>
          <p:nvPr/>
        </p:nvPicPr>
        <p:blipFill rotWithShape="1">
          <a:blip r:embed="rId2"/>
          <a:srcRect l="37500" t="8518" r="40000" b="7037"/>
          <a:stretch/>
        </p:blipFill>
        <p:spPr>
          <a:xfrm>
            <a:off x="3326130" y="1078230"/>
            <a:ext cx="2263140" cy="4777740"/>
          </a:xfrm>
          <a:prstGeom prst="rect">
            <a:avLst/>
          </a:prstGeom>
        </p:spPr>
      </p:pic>
    </p:spTree>
    <p:extLst>
      <p:ext uri="{BB962C8B-B14F-4D97-AF65-F5344CB8AC3E}">
        <p14:creationId xmlns:p14="http://schemas.microsoft.com/office/powerpoint/2010/main" val="7446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Technology Stack</a:t>
            </a:r>
            <a:endParaRPr lang="en-IN" altLang="en-US" b="1" dirty="0"/>
          </a:p>
        </p:txBody>
      </p:sp>
      <p:sp>
        <p:nvSpPr>
          <p:cNvPr id="19460" name="Content Placeholder 1"/>
          <p:cNvSpPr>
            <a:spLocks noGrp="1"/>
          </p:cNvSpPr>
          <p:nvPr>
            <p:ph idx="1"/>
          </p:nvPr>
        </p:nvSpPr>
        <p:spPr>
          <a:xfrm>
            <a:off x="304800" y="1143000"/>
            <a:ext cx="8229600" cy="5181600"/>
          </a:xfrm>
          <a:ln/>
        </p:spPr>
        <p:txBody>
          <a:bodyPr vert="horz" wrap="square" lIns="91440" tIns="45720" rIns="91440" bIns="45720" anchor="t" anchorCtr="0"/>
          <a:lstStyle/>
          <a:p>
            <a:pPr marL="951865" lvl="2" indent="-229235">
              <a:lnSpc>
                <a:spcPct val="100000"/>
              </a:lnSpc>
              <a:spcBef>
                <a:spcPts val="5"/>
              </a:spcBef>
              <a:buFont typeface="Symbol"/>
              <a:buChar char=""/>
              <a:tabLst>
                <a:tab pos="951865" algn="l"/>
                <a:tab pos="952500" algn="l"/>
              </a:tabLst>
            </a:pPr>
            <a:r>
              <a:rPr lang="en-US" sz="1800" b="1" u="sng" spc="-5" dirty="0">
                <a:uFill>
                  <a:solidFill>
                    <a:srgbClr val="000000"/>
                  </a:solidFill>
                </a:uFill>
                <a:latin typeface="Times New Roman"/>
                <a:cs typeface="Times New Roman"/>
              </a:rPr>
              <a:t>Hardware</a:t>
            </a:r>
            <a:r>
              <a:rPr lang="en-US" sz="1800" b="1" u="sng" spc="-10" dirty="0">
                <a:uFill>
                  <a:solidFill>
                    <a:srgbClr val="000000"/>
                  </a:solidFill>
                </a:uFill>
                <a:latin typeface="Times New Roman"/>
                <a:cs typeface="Times New Roman"/>
              </a:rPr>
              <a:t> </a:t>
            </a:r>
            <a:r>
              <a:rPr lang="en-US" sz="1800" b="1" u="sng" spc="-5" dirty="0">
                <a:uFill>
                  <a:solidFill>
                    <a:srgbClr val="000000"/>
                  </a:solidFill>
                </a:uFill>
                <a:latin typeface="Times New Roman"/>
                <a:cs typeface="Times New Roman"/>
              </a:rPr>
              <a:t>Requirements</a:t>
            </a:r>
            <a:r>
              <a:rPr lang="en-US" sz="1800" b="1" spc="-5" dirty="0">
                <a:latin typeface="Times New Roman"/>
                <a:cs typeface="Times New Roman"/>
              </a:rPr>
              <a:t>:</a:t>
            </a:r>
          </a:p>
          <a:p>
            <a:pPr marL="722630" lvl="2" indent="0">
              <a:lnSpc>
                <a:spcPct val="100000"/>
              </a:lnSpc>
              <a:spcBef>
                <a:spcPts val="5"/>
              </a:spcBef>
              <a:buNone/>
              <a:tabLst>
                <a:tab pos="951865" algn="l"/>
                <a:tab pos="952500" algn="l"/>
              </a:tabLst>
            </a:pPr>
            <a:endParaRPr lang="en-US" sz="1600" b="1" spc="-5" dirty="0">
              <a:latin typeface="Times New Roman"/>
              <a:cs typeface="Times New Roman"/>
            </a:endParaRP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1 gigahertz (GHz) or faster 32-bit (x86) or 64-bit (x64) processor.   </a:t>
            </a: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1 gigabyte (GB) RAM (32-bit) / 2 GB RAM (64-bit). </a:t>
            </a: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1 GB available disk space (32-bit) / 20 GB (64-bit). </a:t>
            </a: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DirectX 9 graphics processor with WDDM 1.0 or higher driver.</a:t>
            </a:r>
          </a:p>
          <a:p>
            <a:pPr marL="951865" lvl="1" indent="-229235">
              <a:lnSpc>
                <a:spcPct val="200000"/>
              </a:lnSpc>
              <a:spcBef>
                <a:spcPts val="1235"/>
              </a:spcBef>
              <a:buFont typeface="Symbol"/>
              <a:buChar char=""/>
              <a:tabLst>
                <a:tab pos="951865" algn="l"/>
                <a:tab pos="952500" algn="l"/>
              </a:tabLst>
            </a:pPr>
            <a:r>
              <a:rPr lang="en-US" sz="1800" b="1" u="sng" spc="-5" dirty="0">
                <a:uFill>
                  <a:solidFill>
                    <a:srgbClr val="000000"/>
                  </a:solidFill>
                </a:uFill>
                <a:latin typeface="Times New Roman"/>
                <a:cs typeface="Times New Roman"/>
              </a:rPr>
              <a:t>Software</a:t>
            </a:r>
            <a:r>
              <a:rPr lang="en-US" sz="1800" b="1" u="sng" spc="-10" dirty="0">
                <a:uFill>
                  <a:solidFill>
                    <a:srgbClr val="000000"/>
                  </a:solidFill>
                </a:uFill>
                <a:latin typeface="Times New Roman"/>
                <a:cs typeface="Times New Roman"/>
              </a:rPr>
              <a:t> </a:t>
            </a:r>
            <a:r>
              <a:rPr lang="en-US" sz="1800" b="1" u="sng" spc="-5" dirty="0">
                <a:uFill>
                  <a:solidFill>
                    <a:srgbClr val="000000"/>
                  </a:solidFill>
                </a:uFill>
                <a:latin typeface="Times New Roman"/>
                <a:cs typeface="Times New Roman"/>
              </a:rPr>
              <a:t>Requirements</a:t>
            </a:r>
            <a:r>
              <a:rPr lang="en-US" sz="1800" b="1" spc="-5" dirty="0">
                <a:latin typeface="Times New Roman"/>
                <a:cs typeface="Times New Roman"/>
              </a:rPr>
              <a:t>:</a:t>
            </a:r>
            <a:r>
              <a:rPr lang="en-US" sz="1800" dirty="0">
                <a:solidFill>
                  <a:srgbClr val="000000"/>
                </a:solidFill>
                <a:latin typeface="Times New Roman" panose="02020603050405020304" pitchFamily="18" charset="0"/>
                <a:ea typeface="Calibri" panose="020F0502020204030204" pitchFamily="34" charset="0"/>
              </a:rPr>
              <a:t> </a:t>
            </a: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Google </a:t>
            </a:r>
            <a:r>
              <a:rPr lang="en-IN" sz="1600" dirty="0" err="1">
                <a:latin typeface="Times New Roman" panose="02020603050405020304" pitchFamily="18" charset="0"/>
                <a:cs typeface="Times New Roman" panose="02020603050405020304" pitchFamily="18" charset="0"/>
              </a:rPr>
              <a:t>Colab</a:t>
            </a:r>
            <a:endParaRPr lang="en-IN" sz="1600" dirty="0">
              <a:latin typeface="Times New Roman" panose="02020603050405020304" pitchFamily="18" charset="0"/>
              <a:cs typeface="Times New Roman" panose="02020603050405020304" pitchFamily="18" charset="0"/>
            </a:endParaRPr>
          </a:p>
          <a:p>
            <a:pPr marL="1522730" lvl="3" indent="-342900">
              <a:spcBef>
                <a:spcPts val="5"/>
              </a:spcBef>
              <a:buFont typeface="+mj-lt"/>
              <a:buAutoNum type="alphaLcPeriod"/>
              <a:tabLst>
                <a:tab pos="951865" algn="l"/>
                <a:tab pos="952500" algn="l"/>
              </a:tabLst>
            </a:pPr>
            <a:r>
              <a:rPr lang="en-IN" dirty="0">
                <a:latin typeface="Times New Roman" panose="02020603050405020304" pitchFamily="18" charset="0"/>
                <a:cs typeface="Times New Roman" panose="02020603050405020304" pitchFamily="18" charset="0"/>
              </a:rPr>
              <a:t>Different libraries</a:t>
            </a:r>
          </a:p>
          <a:p>
            <a:pPr marL="1522730" lvl="3" indent="-342900">
              <a:spcBef>
                <a:spcPts val="5"/>
              </a:spcBef>
              <a:buFont typeface="+mj-lt"/>
              <a:buAutoNum type="alphaLcPeriod"/>
              <a:tabLst>
                <a:tab pos="951865" algn="l"/>
                <a:tab pos="952500" algn="l"/>
              </a:tabLst>
            </a:pPr>
            <a:r>
              <a:rPr lang="en-IN" sz="1600" dirty="0">
                <a:latin typeface="Times New Roman" panose="02020603050405020304" pitchFamily="18" charset="0"/>
                <a:cs typeface="Times New Roman" panose="02020603050405020304" pitchFamily="18" charset="0"/>
              </a:rPr>
              <a:t>Dataset: The dataset in the form of images</a:t>
            </a:r>
          </a:p>
          <a:p>
            <a:pPr marL="1522730" lvl="3" indent="-342900">
              <a:spcBef>
                <a:spcPts val="5"/>
              </a:spcBef>
              <a:buFont typeface="+mj-lt"/>
              <a:buAutoNum type="alphaLcPeriod"/>
              <a:tabLst>
                <a:tab pos="951865" algn="l"/>
                <a:tab pos="952500" algn="l"/>
              </a:tabLst>
            </a:pPr>
            <a:r>
              <a:rPr lang="en-US" dirty="0">
                <a:latin typeface="Times New Roman"/>
                <a:cs typeface="Times New Roman"/>
              </a:rPr>
              <a:t>Languages used: </a:t>
            </a:r>
          </a:p>
          <a:p>
            <a:pPr marL="1979930" lvl="4" indent="-342900">
              <a:spcBef>
                <a:spcPts val="5"/>
              </a:spcBef>
              <a:buFont typeface="Arial" panose="020B0604020202020204" pitchFamily="34" charset="0"/>
              <a:buChar char="•"/>
              <a:tabLst>
                <a:tab pos="951865" algn="l"/>
                <a:tab pos="952500" algn="l"/>
              </a:tabLst>
            </a:pPr>
            <a:r>
              <a:rPr lang="en-IN" dirty="0">
                <a:latin typeface="Times New Roman"/>
                <a:cs typeface="Times New Roman"/>
              </a:rPr>
              <a:t>Python</a:t>
            </a:r>
            <a:endParaRPr lang="en-US" sz="1800" dirty="0">
              <a:solidFill>
                <a:srgbClr val="000000"/>
              </a:solidFill>
              <a:latin typeface="Times New Roman" panose="02020603050405020304" pitchFamily="18" charset="0"/>
              <a:ea typeface="Calibri" panose="020F0502020204030204" pitchFamily="34" charset="0"/>
            </a:endParaRPr>
          </a:p>
          <a:p>
            <a:pPr marL="433705" indent="-285750" algn="just">
              <a:lnSpc>
                <a:spcPct val="107000"/>
              </a:lnSpc>
              <a:spcAft>
                <a:spcPts val="770"/>
              </a:spcAft>
              <a:buFont typeface="Arial" panose="020B0604020202020204" pitchFamily="34" charset="0"/>
              <a:buChar char="•"/>
            </a:pPr>
            <a:endParaRPr lang="en-US" sz="1800" dirty="0">
              <a:solidFill>
                <a:srgbClr val="000000"/>
              </a:solidFill>
              <a:latin typeface="Times New Roman" panose="02020603050405020304" pitchFamily="18" charset="0"/>
              <a:ea typeface="Calibri" panose="020F0502020204030204" pitchFamily="34" charset="0"/>
            </a:endParaRPr>
          </a:p>
          <a:p>
            <a:pPr marL="433705" indent="-285750" algn="just">
              <a:lnSpc>
                <a:spcPct val="107000"/>
              </a:lnSpc>
              <a:spcAft>
                <a:spcPts val="770"/>
              </a:spcAft>
              <a:buFont typeface="Arial" panose="020B0604020202020204" pitchFamily="34" charset="0"/>
              <a:buChar char="•"/>
            </a:pPr>
            <a:endParaRPr lang="en-US" sz="1800" dirty="0">
              <a:solidFill>
                <a:srgbClr val="000000"/>
              </a:solidFill>
              <a:latin typeface="Times New Roman" panose="02020603050405020304" pitchFamily="18" charset="0"/>
              <a:ea typeface="Calibri" panose="020F0502020204030204" pitchFamily="34" charset="0"/>
            </a:endParaRPr>
          </a:p>
          <a:p>
            <a:pPr marL="433705" indent="-285750" algn="just">
              <a:lnSpc>
                <a:spcPct val="107000"/>
              </a:lnSpc>
              <a:spcAft>
                <a:spcPts val="770"/>
              </a:spcAft>
              <a:buFont typeface="Arial" panose="020B0604020202020204" pitchFamily="34" charset="0"/>
              <a:buChar char="•"/>
            </a:pPr>
            <a:endParaRPr lang="en-IN"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altLang="en-US" sz="1800" dirty="0">
                <a:latin typeface="Times New Roman" panose="02020603050405020304" pitchFamily="18" charset="0"/>
                <a:ea typeface="Times New Roman" panose="02020603050405020304" pitchFamily="18" charset="0"/>
              </a:rPr>
              <a:t>Fig. 3: Authentic and Forged Images</a:t>
            </a: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2" name="Picture 1">
            <a:extLst>
              <a:ext uri="{FF2B5EF4-FFF2-40B4-BE49-F238E27FC236}">
                <a16:creationId xmlns:a16="http://schemas.microsoft.com/office/drawing/2014/main" id="{6FCB86C2-47FA-1C14-0C93-6CA0821831D1}"/>
              </a:ext>
            </a:extLst>
          </p:cNvPr>
          <p:cNvPicPr>
            <a:picLocks noChangeAspect="1"/>
          </p:cNvPicPr>
          <p:nvPr/>
        </p:nvPicPr>
        <p:blipFill rotWithShape="1">
          <a:blip r:embed="rId2"/>
          <a:srcRect l="21199" t="34392" r="49216" b="28428"/>
          <a:stretch/>
        </p:blipFill>
        <p:spPr bwMode="auto">
          <a:xfrm>
            <a:off x="1206077" y="1049795"/>
            <a:ext cx="6731847" cy="47584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751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altLang="en-US" sz="1800" dirty="0">
                <a:latin typeface="Times New Roman" panose="02020603050405020304" pitchFamily="18" charset="0"/>
                <a:ea typeface="Times New Roman" panose="02020603050405020304" pitchFamily="18" charset="0"/>
              </a:rPr>
              <a:t>Fig. 4: Authentic and Forged Images</a:t>
            </a: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2" name="Picture 1">
            <a:extLst>
              <a:ext uri="{FF2B5EF4-FFF2-40B4-BE49-F238E27FC236}">
                <a16:creationId xmlns:a16="http://schemas.microsoft.com/office/drawing/2014/main" id="{9CBCB8E6-2583-5BFB-BF25-39274E0A65D9}"/>
              </a:ext>
            </a:extLst>
          </p:cNvPr>
          <p:cNvPicPr>
            <a:picLocks noChangeAspect="1"/>
          </p:cNvPicPr>
          <p:nvPr/>
        </p:nvPicPr>
        <p:blipFill rotWithShape="1">
          <a:blip r:embed="rId2"/>
          <a:srcRect l="21342" t="37427" r="52630" b="16540"/>
          <a:stretch/>
        </p:blipFill>
        <p:spPr bwMode="auto">
          <a:xfrm>
            <a:off x="2155906" y="1025281"/>
            <a:ext cx="4832186" cy="4807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430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altLang="en-US" sz="1800" dirty="0">
                <a:latin typeface="Times New Roman" panose="02020603050405020304" pitchFamily="18" charset="0"/>
                <a:ea typeface="Times New Roman" panose="02020603050405020304" pitchFamily="18" charset="0"/>
              </a:rPr>
              <a:t>Fig. 5: Mean Pixel Intensity per Channel (ELA)</a:t>
            </a: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4" name="Picture 3">
            <a:extLst>
              <a:ext uri="{FF2B5EF4-FFF2-40B4-BE49-F238E27FC236}">
                <a16:creationId xmlns:a16="http://schemas.microsoft.com/office/drawing/2014/main" id="{FA425E40-FC55-2C61-20BD-44A30E507D4F}"/>
              </a:ext>
            </a:extLst>
          </p:cNvPr>
          <p:cNvPicPr>
            <a:picLocks noChangeAspect="1"/>
          </p:cNvPicPr>
          <p:nvPr/>
        </p:nvPicPr>
        <p:blipFill rotWithShape="1">
          <a:blip r:embed="rId2"/>
          <a:srcRect l="21200" t="31105" r="50639" b="32725"/>
          <a:stretch/>
        </p:blipFill>
        <p:spPr bwMode="auto">
          <a:xfrm>
            <a:off x="1447412" y="1171483"/>
            <a:ext cx="6249175" cy="45150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74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altLang="en-US" sz="1800" dirty="0">
                <a:latin typeface="Times New Roman" panose="02020603050405020304" pitchFamily="18" charset="0"/>
                <a:ea typeface="Times New Roman" panose="02020603050405020304" pitchFamily="18" charset="0"/>
              </a:rPr>
              <a:t>Fig. 6: Model Training Metrics (Accuracy over Epochs)</a:t>
            </a: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2" name="Picture 1">
            <a:extLst>
              <a:ext uri="{FF2B5EF4-FFF2-40B4-BE49-F238E27FC236}">
                <a16:creationId xmlns:a16="http://schemas.microsoft.com/office/drawing/2014/main" id="{D34F38A5-459D-EEBA-2F31-7D40BCC57990}"/>
              </a:ext>
            </a:extLst>
          </p:cNvPr>
          <p:cNvPicPr>
            <a:picLocks noChangeAspect="1"/>
          </p:cNvPicPr>
          <p:nvPr/>
        </p:nvPicPr>
        <p:blipFill rotWithShape="1">
          <a:blip r:embed="rId2"/>
          <a:srcRect l="45378" t="41220" r="31288" b="26404"/>
          <a:stretch/>
        </p:blipFill>
        <p:spPr bwMode="auto">
          <a:xfrm>
            <a:off x="1372650" y="932109"/>
            <a:ext cx="6398699" cy="49937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842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altLang="en-US" sz="1800" dirty="0">
                <a:latin typeface="Times New Roman" panose="02020603050405020304" pitchFamily="18" charset="0"/>
                <a:ea typeface="Times New Roman" panose="02020603050405020304" pitchFamily="18" charset="0"/>
              </a:rPr>
              <a:t>Fig. 7: Model Training Metrics (Accuracy over Epochs) </a:t>
            </a: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2" name="Picture 1">
            <a:extLst>
              <a:ext uri="{FF2B5EF4-FFF2-40B4-BE49-F238E27FC236}">
                <a16:creationId xmlns:a16="http://schemas.microsoft.com/office/drawing/2014/main" id="{F82642B5-D547-6729-F397-06D07C4FB8F8}"/>
              </a:ext>
            </a:extLst>
          </p:cNvPr>
          <p:cNvPicPr>
            <a:picLocks noChangeAspect="1"/>
          </p:cNvPicPr>
          <p:nvPr/>
        </p:nvPicPr>
        <p:blipFill rotWithShape="1">
          <a:blip r:embed="rId2"/>
          <a:srcRect l="21342" t="41220" r="55049" b="27669"/>
          <a:stretch/>
        </p:blipFill>
        <p:spPr bwMode="auto">
          <a:xfrm>
            <a:off x="1224793" y="947979"/>
            <a:ext cx="6694412" cy="4962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02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Contents</a:t>
            </a:r>
            <a:endParaRPr lang="en-IN" altLang="en-US" b="1" dirty="0">
              <a:latin typeface="Times New Roman" panose="02020603050405020304" pitchFamily="18" charset="0"/>
              <a:ea typeface="Times New Roman" panose="02020603050405020304" pitchFamily="18" charset="0"/>
            </a:endParaRPr>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Abstract</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Introduction</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Review</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Research Gap</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Methodology</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System Architecture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Technology Stack</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Algorithm/Flowchart</a:t>
            </a:r>
            <a:endParaRPr kumimoji="0" lang="en-IN"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ea typeface="+mn-ea"/>
                <a:cs typeface="Times New Roman" panose="02020603050405020304" pitchFamily="18" charset="0"/>
              </a:rPr>
              <a:t>Conclusion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p>
          <a:p>
            <a:pPr marL="457200" marR="0" lvl="1" indent="0" algn="just" defTabSz="914400" rtl="0" eaLnBrk="0" fontAlgn="base" latinLnBrk="0" hangingPunct="0">
              <a:lnSpc>
                <a:spcPct val="100000"/>
              </a:lnSpc>
              <a:spcBef>
                <a:spcPct val="20000"/>
              </a:spcBef>
              <a:spcAft>
                <a:spcPct val="0"/>
              </a:spcAft>
              <a:buClrTx/>
              <a:buSzTx/>
              <a:buNone/>
              <a:defRPr/>
            </a:pPr>
            <a:endParaRPr lang="en-IN" alt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247261-CBD5-86ED-7BBF-B851E72BDB90}"/>
              </a:ext>
            </a:extLst>
          </p:cNvPr>
          <p:cNvSpPr/>
          <p:nvPr/>
        </p:nvSpPr>
        <p:spPr>
          <a:xfrm>
            <a:off x="8456176" y="6381690"/>
            <a:ext cx="31290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DE4F1-E4E6-4E9A-70AA-6849F2CAF1DD}"/>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FD41C10D-1509-6861-C571-5293EA4B2846}"/>
              </a:ext>
            </a:extLst>
          </p:cNvPr>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a:extLst>
              <a:ext uri="{FF2B5EF4-FFF2-40B4-BE49-F238E27FC236}">
                <a16:creationId xmlns:a16="http://schemas.microsoft.com/office/drawing/2014/main" id="{EE60B726-19B8-2CB9-F79B-0CFF3BE61FC0}"/>
              </a:ext>
            </a:extLst>
          </p:cNvPr>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sz="1800" dirty="0">
                <a:effectLst/>
                <a:latin typeface="Times New Roman" panose="02020603050405020304" pitchFamily="18" charset="0"/>
                <a:ea typeface="Times New Roman" panose="02020603050405020304" pitchFamily="18" charset="0"/>
              </a:rPr>
              <a:t>Fig. 8: GUI for Image Forgery Detection using ELA (Authentic)</a:t>
            </a:r>
            <a:endParaRPr lang="en-IN" sz="1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886045E-8CD1-E1F7-97CB-D0341CA8D079}"/>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3" name="Picture 2">
            <a:extLst>
              <a:ext uri="{FF2B5EF4-FFF2-40B4-BE49-F238E27FC236}">
                <a16:creationId xmlns:a16="http://schemas.microsoft.com/office/drawing/2014/main" id="{C2A3AC83-DDCF-A0FC-C358-8107C79A2759}"/>
              </a:ext>
            </a:extLst>
          </p:cNvPr>
          <p:cNvPicPr>
            <a:picLocks noChangeAspect="1"/>
          </p:cNvPicPr>
          <p:nvPr/>
        </p:nvPicPr>
        <p:blipFill rotWithShape="1">
          <a:blip r:embed="rId2">
            <a:extLst>
              <a:ext uri="{28A0092B-C50C-407E-A947-70E740481C1C}">
                <a14:useLocalDpi xmlns:a14="http://schemas.microsoft.com/office/drawing/2010/main" val="0"/>
              </a:ext>
            </a:extLst>
          </a:blip>
          <a:srcRect l="1598" t="1054" r="1890" b="2235"/>
          <a:stretch/>
        </p:blipFill>
        <p:spPr bwMode="auto">
          <a:xfrm>
            <a:off x="2076676" y="1057327"/>
            <a:ext cx="4990648" cy="47433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810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DA232-7AD3-74C6-5DF3-2D6FEF402068}"/>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991795B2-1C6B-C2A8-0171-FC75A7060ABA}"/>
              </a:ext>
            </a:extLst>
          </p:cNvPr>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Implementation</a:t>
            </a:r>
            <a:endParaRPr lang="en-IN" altLang="en-US" b="1" dirty="0"/>
          </a:p>
        </p:txBody>
      </p:sp>
      <p:sp>
        <p:nvSpPr>
          <p:cNvPr id="19460" name="Content Placeholder 1">
            <a:extLst>
              <a:ext uri="{FF2B5EF4-FFF2-40B4-BE49-F238E27FC236}">
                <a16:creationId xmlns:a16="http://schemas.microsoft.com/office/drawing/2014/main" id="{B324696F-D0A0-263A-C022-F8AABB458F19}"/>
              </a:ext>
            </a:extLst>
          </p:cNvPr>
          <p:cNvSpPr>
            <a:spLocks noGrp="1"/>
          </p:cNvSpPr>
          <p:nvPr>
            <p:ph idx="1"/>
          </p:nvPr>
        </p:nvSpPr>
        <p:spPr>
          <a:xfrm>
            <a:off x="457200" y="5867400"/>
            <a:ext cx="8229600" cy="228600"/>
          </a:xfrm>
          <a:ln/>
        </p:spPr>
        <p:txBody>
          <a:bodyPr vert="horz" wrap="square" lIns="91440" tIns="45720" rIns="91440" bIns="45720" anchor="t" anchorCtr="0"/>
          <a:lstStyle/>
          <a:p>
            <a:pPr marL="0" indent="0" algn="ctr">
              <a:buNone/>
            </a:pPr>
            <a:r>
              <a:rPr lang="en-US" sz="1800" dirty="0">
                <a:effectLst/>
                <a:latin typeface="Times New Roman" panose="02020603050405020304" pitchFamily="18" charset="0"/>
                <a:ea typeface="Times New Roman" panose="02020603050405020304" pitchFamily="18" charset="0"/>
              </a:rPr>
              <a:t>Fig</a:t>
            </a:r>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 GUI for Image Forgery Detection using ELA (Forged)</a:t>
            </a:r>
            <a:endParaRPr lang="en-IN" sz="1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7F6DFF0F-D33F-E6A0-9EB8-8F42B97C2971}"/>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pic>
        <p:nvPicPr>
          <p:cNvPr id="3" name="Picture 2">
            <a:extLst>
              <a:ext uri="{FF2B5EF4-FFF2-40B4-BE49-F238E27FC236}">
                <a16:creationId xmlns:a16="http://schemas.microsoft.com/office/drawing/2014/main" id="{4E027C36-0A51-F94D-591A-C22B0D0E9787}"/>
              </a:ext>
            </a:extLst>
          </p:cNvPr>
          <p:cNvPicPr>
            <a:picLocks noChangeAspect="1"/>
          </p:cNvPicPr>
          <p:nvPr/>
        </p:nvPicPr>
        <p:blipFill rotWithShape="1">
          <a:blip r:embed="rId2">
            <a:extLst>
              <a:ext uri="{28A0092B-C50C-407E-A947-70E740481C1C}">
                <a14:useLocalDpi xmlns:a14="http://schemas.microsoft.com/office/drawing/2010/main" val="0"/>
              </a:ext>
            </a:extLst>
          </a:blip>
          <a:srcRect l="903" t="835" r="1353" b="941"/>
          <a:stretch/>
        </p:blipFill>
        <p:spPr bwMode="auto">
          <a:xfrm>
            <a:off x="2076676" y="1057327"/>
            <a:ext cx="4990648" cy="47433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561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Conclusion</a:t>
            </a:r>
            <a:endParaRPr lang="en-IN" altLang="en-US" b="1" dirty="0"/>
          </a:p>
        </p:txBody>
      </p:sp>
      <p:sp>
        <p:nvSpPr>
          <p:cNvPr id="21507" name="Content Placeholder 2"/>
          <p:cNvSpPr>
            <a:spLocks noGrp="1"/>
          </p:cNvSpPr>
          <p:nvPr>
            <p:ph idx="1"/>
          </p:nvPr>
        </p:nvSpPr>
        <p:spPr>
          <a:xfrm>
            <a:off x="453154" y="1143000"/>
            <a:ext cx="8229600" cy="4495800"/>
          </a:xfrm>
          <a:ln/>
        </p:spPr>
        <p:txBody>
          <a:bodyPr vert="horz" wrap="square" lIns="91440" tIns="45720" rIns="91440" bIns="45720" anchor="t" anchorCtr="0"/>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This project developed an advanced image forgery detection system using Convolutional Neural Networks (CNN) and Error Level Analysis (ELA) to identify pixel-level inconsistencies and compression anomalies in manipulated images. With high accuracy and real-time processing capabilities, the system is scalable and suitable for sectors like journalism, law enforcement, social media, and digital forensics, where image authenticity is critical. Its user-friendly interface ensures accessibility to non-experts. The system provides an effective solution to combat digital misinformation and protect the integrity of visual content in today's digital landscape.</a:t>
            </a:r>
            <a:endParaRPr lang="en-IN" sz="1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2708BF0E-C9BF-0AD8-0C60-BAEAE1393EB6}"/>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482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References</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066800"/>
            <a:ext cx="8229600" cy="5105400"/>
          </a:xfrm>
          <a:ln/>
        </p:spPr>
        <p:txBody>
          <a:bodyPr vert="horz" wrap="square" lIns="91440" tIns="45720" rIns="91440" bIns="45720" anchor="t" anchorCtr="0"/>
          <a:lstStyle/>
          <a:p>
            <a:pPr marL="0" indent="0" algn="just">
              <a:lnSpc>
                <a:spcPct val="150000"/>
              </a:lnSpc>
              <a:buNone/>
            </a:pPr>
            <a:r>
              <a:rPr lang="en-IN" sz="1250" dirty="0">
                <a:latin typeface="Times New Roman" panose="02020603050405020304" pitchFamily="18" charset="0"/>
                <a:cs typeface="Times New Roman" panose="02020603050405020304" pitchFamily="18" charset="0"/>
              </a:rPr>
              <a:t>[1] N. </a:t>
            </a:r>
            <a:r>
              <a:rPr lang="en-IN" sz="1250" dirty="0" err="1">
                <a:latin typeface="Times New Roman" panose="02020603050405020304" pitchFamily="18" charset="0"/>
                <a:cs typeface="Times New Roman" panose="02020603050405020304" pitchFamily="18" charset="0"/>
              </a:rPr>
              <a:t>Krishnaraj</a:t>
            </a:r>
            <a:r>
              <a:rPr lang="en-IN" sz="1250" dirty="0">
                <a:latin typeface="Times New Roman" panose="02020603050405020304" pitchFamily="18" charset="0"/>
                <a:cs typeface="Times New Roman" panose="02020603050405020304" pitchFamily="18" charset="0"/>
              </a:rPr>
              <a:t>, B. Sivakumar, R. </a:t>
            </a:r>
            <a:r>
              <a:rPr lang="en-IN" sz="1250" dirty="0" err="1">
                <a:latin typeface="Times New Roman" panose="02020603050405020304" pitchFamily="18" charset="0"/>
                <a:cs typeface="Times New Roman" panose="02020603050405020304" pitchFamily="18" charset="0"/>
              </a:rPr>
              <a:t>Kuppusamy</a:t>
            </a:r>
            <a:r>
              <a:rPr lang="en-IN" sz="1250" dirty="0">
                <a:latin typeface="Times New Roman" panose="02020603050405020304" pitchFamily="18" charset="0"/>
                <a:cs typeface="Times New Roman" panose="02020603050405020304" pitchFamily="18" charset="0"/>
              </a:rPr>
              <a:t>, Y. </a:t>
            </a:r>
            <a:r>
              <a:rPr lang="en-IN" sz="1250" dirty="0" err="1">
                <a:latin typeface="Times New Roman" panose="02020603050405020304" pitchFamily="18" charset="0"/>
                <a:cs typeface="Times New Roman" panose="02020603050405020304" pitchFamily="18" charset="0"/>
              </a:rPr>
              <a:t>Teekaraman</a:t>
            </a:r>
            <a:r>
              <a:rPr lang="en-IN" sz="1250" dirty="0">
                <a:latin typeface="Times New Roman" panose="02020603050405020304" pitchFamily="18" charset="0"/>
                <a:cs typeface="Times New Roman" panose="02020603050405020304" pitchFamily="18" charset="0"/>
              </a:rPr>
              <a:t>, and A. R. </a:t>
            </a:r>
            <a:r>
              <a:rPr lang="en-IN" sz="1250" dirty="0" err="1">
                <a:latin typeface="Times New Roman" panose="02020603050405020304" pitchFamily="18" charset="0"/>
                <a:cs typeface="Times New Roman" panose="02020603050405020304" pitchFamily="18" charset="0"/>
              </a:rPr>
              <a:t>Thelkar</a:t>
            </a:r>
            <a:r>
              <a:rPr lang="en-IN" sz="1250" dirty="0">
                <a:latin typeface="Times New Roman" panose="02020603050405020304" pitchFamily="18" charset="0"/>
                <a:cs typeface="Times New Roman" panose="02020603050405020304" pitchFamily="18" charset="0"/>
              </a:rPr>
              <a:t>, ‘‘Design of automated deep learning-based fusion model for copy-move image forgery detection,’’ </a:t>
            </a:r>
            <a:r>
              <a:rPr lang="en-IN" sz="1250" dirty="0" err="1">
                <a:latin typeface="Times New Roman" panose="02020603050405020304" pitchFamily="18" charset="0"/>
                <a:cs typeface="Times New Roman" panose="02020603050405020304" pitchFamily="18" charset="0"/>
              </a:rPr>
              <a:t>Comput</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Intell</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Neurosci</a:t>
            </a:r>
            <a:r>
              <a:rPr lang="en-IN" sz="1250" dirty="0">
                <a:latin typeface="Times New Roman" panose="02020603050405020304" pitchFamily="18" charset="0"/>
                <a:cs typeface="Times New Roman" panose="02020603050405020304" pitchFamily="18" charset="0"/>
              </a:rPr>
              <a:t>., vol. 2022, pp. 1–13, Jan. 2022. </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[2] Y. Abdalla, M. T. Iqbal, and M. Shehata, ‘‘Copy-move forgery detection and localization using a generative adversarial network and convolutional neural-network,’’ Information, vol. 10, no. 9, p. 286, Sep. 2019.</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[3] </a:t>
            </a:r>
            <a:r>
              <a:rPr lang="en-IN" sz="1250" dirty="0" err="1">
                <a:latin typeface="Times New Roman" panose="02020603050405020304" pitchFamily="18" charset="0"/>
                <a:cs typeface="Times New Roman" panose="02020603050405020304" pitchFamily="18" charset="0"/>
              </a:rPr>
              <a:t>Yaqi</a:t>
            </a:r>
            <a:r>
              <a:rPr lang="en-IN" sz="1250" dirty="0">
                <a:latin typeface="Times New Roman" panose="02020603050405020304" pitchFamily="18" charset="0"/>
                <a:cs typeface="Times New Roman" panose="02020603050405020304" pitchFamily="18" charset="0"/>
              </a:rPr>
              <a:t> Liu, and Xianfeng Zhao, "Constrained Image Splicing Detection and Localization With Attention-Aware Encoder-Decoder and </a:t>
            </a:r>
            <a:r>
              <a:rPr lang="en-IN" sz="1250" dirty="0" err="1">
                <a:latin typeface="Times New Roman" panose="02020603050405020304" pitchFamily="18" charset="0"/>
                <a:cs typeface="Times New Roman" panose="02020603050405020304" pitchFamily="18" charset="0"/>
              </a:rPr>
              <a:t>Atrous</a:t>
            </a:r>
            <a:r>
              <a:rPr lang="en-IN" sz="1250" dirty="0">
                <a:latin typeface="Times New Roman" panose="02020603050405020304" pitchFamily="18" charset="0"/>
                <a:cs typeface="Times New Roman" panose="02020603050405020304" pitchFamily="18" charset="0"/>
              </a:rPr>
              <a:t> Convolution" IEEE Access2020. </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[4] Yuan Rao, </a:t>
            </a:r>
            <a:r>
              <a:rPr lang="en-IN" sz="1250" dirty="0" err="1">
                <a:latin typeface="Times New Roman" panose="02020603050405020304" pitchFamily="18" charset="0"/>
                <a:cs typeface="Times New Roman" panose="02020603050405020304" pitchFamily="18" charset="0"/>
              </a:rPr>
              <a:t>Jiangqun</a:t>
            </a:r>
            <a:r>
              <a:rPr lang="en-IN" sz="1250" dirty="0">
                <a:latin typeface="Times New Roman" panose="02020603050405020304" pitchFamily="18" charset="0"/>
                <a:cs typeface="Times New Roman" panose="02020603050405020304" pitchFamily="18" charset="0"/>
              </a:rPr>
              <a:t> Ni, and </a:t>
            </a:r>
            <a:r>
              <a:rPr lang="en-IN" sz="1250" dirty="0" err="1">
                <a:latin typeface="Times New Roman" panose="02020603050405020304" pitchFamily="18" charset="0"/>
                <a:cs typeface="Times New Roman" panose="02020603050405020304" pitchFamily="18" charset="0"/>
              </a:rPr>
              <a:t>Huimin</a:t>
            </a:r>
            <a:r>
              <a:rPr lang="en-IN" sz="1250" dirty="0">
                <a:latin typeface="Times New Roman" panose="02020603050405020304" pitchFamily="18" charset="0"/>
                <a:cs typeface="Times New Roman" panose="02020603050405020304" pitchFamily="18" charset="0"/>
              </a:rPr>
              <a:t> Zhao, "Deep Learning Local Descriptor for Image Splicing Detection and Localization" IEEE Access2020. </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[5] Zhang, Y.; Goh, J.; Win, L.L.; Thing, V. Image Region Forgery Detection: A Deep Learning Approach. In Proceedings of the Singapore Cyber-Security Conference (SG-CRC), Singapore, 14–15 January 2016; IOS Press: Singapore, 2016.</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[6] Chen, J.; Kang, X.; Liu, Y.; Wang, Z.J. Median Filtering Forensics Based on Convolutional Neural Networks. IEEE Signal Process. Lett. 2015, 22, 1849–1853.</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[7] W. Wang, J. Dong, and T. Tan. Exploring </a:t>
            </a:r>
            <a:r>
              <a:rPr lang="en-IN" sz="1250" dirty="0" err="1">
                <a:latin typeface="Times New Roman" panose="02020603050405020304" pitchFamily="18" charset="0"/>
                <a:cs typeface="Times New Roman" panose="02020603050405020304" pitchFamily="18" charset="0"/>
              </a:rPr>
              <a:t>dct</a:t>
            </a:r>
            <a:r>
              <a:rPr lang="en-IN" sz="1250" dirty="0">
                <a:latin typeface="Times New Roman" panose="02020603050405020304" pitchFamily="18" charset="0"/>
                <a:cs typeface="Times New Roman" panose="02020603050405020304" pitchFamily="18" charset="0"/>
              </a:rPr>
              <a:t> coefficient quantization effects for local tampering detection. Information Forensics and Security, IEEE Transactions on, 9(10):1653–1666, Oct 2014. </a:t>
            </a:r>
          </a:p>
          <a:p>
            <a:pPr marL="0" indent="0" algn="just">
              <a:lnSpc>
                <a:spcPct val="150000"/>
              </a:lnSpc>
              <a:buNone/>
            </a:pPr>
            <a:r>
              <a:rPr lang="en-IN" sz="1250" dirty="0">
                <a:latin typeface="Times New Roman" panose="02020603050405020304" pitchFamily="18" charset="0"/>
                <a:cs typeface="Times New Roman" panose="02020603050405020304" pitchFamily="18" charset="0"/>
              </a:rPr>
              <a:t>[8] F. Zach, C. </a:t>
            </a:r>
            <a:r>
              <a:rPr lang="en-IN" sz="1250" dirty="0" err="1">
                <a:latin typeface="Times New Roman" panose="02020603050405020304" pitchFamily="18" charset="0"/>
                <a:cs typeface="Times New Roman" panose="02020603050405020304" pitchFamily="18" charset="0"/>
              </a:rPr>
              <a:t>Riess</a:t>
            </a:r>
            <a:r>
              <a:rPr lang="en-IN" sz="1250" dirty="0">
                <a:latin typeface="Times New Roman" panose="02020603050405020304" pitchFamily="18" charset="0"/>
                <a:cs typeface="Times New Roman" panose="02020603050405020304" pitchFamily="18" charset="0"/>
              </a:rPr>
              <a:t>, and E. </a:t>
            </a:r>
            <a:r>
              <a:rPr lang="en-IN" sz="1250" dirty="0" err="1">
                <a:latin typeface="Times New Roman" panose="02020603050405020304" pitchFamily="18" charset="0"/>
                <a:cs typeface="Times New Roman" panose="02020603050405020304" pitchFamily="18" charset="0"/>
              </a:rPr>
              <a:t>Angelopoulou</a:t>
            </a:r>
            <a:r>
              <a:rPr lang="en-IN" sz="1250" dirty="0">
                <a:latin typeface="Times New Roman" panose="02020603050405020304" pitchFamily="18" charset="0"/>
                <a:cs typeface="Times New Roman" panose="02020603050405020304" pitchFamily="18" charset="0"/>
              </a:rPr>
              <a:t>. Automated image forgery detection through classification of jpeg ghosts. Pattern Recognition, 7476:185–194, January 2012.</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95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References</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066800"/>
            <a:ext cx="8229600" cy="5105400"/>
          </a:xfrm>
          <a:ln/>
        </p:spPr>
        <p:txBody>
          <a:bodyPr vert="horz" wrap="square" lIns="91440" tIns="45720" rIns="91440" bIns="45720" anchor="t" anchorCtr="0"/>
          <a:lstStyle/>
          <a:p>
            <a:pPr marL="0" indent="0" algn="just">
              <a:lnSpc>
                <a:spcPct val="150000"/>
              </a:lnSpc>
              <a:buNone/>
            </a:pPr>
            <a:r>
              <a:rPr lang="en-IN" sz="1300" dirty="0">
                <a:latin typeface="Times New Roman" panose="02020603050405020304" pitchFamily="18" charset="0"/>
                <a:cs typeface="Times New Roman" panose="02020603050405020304" pitchFamily="18" charset="0"/>
              </a:rPr>
              <a:t>[9] </a:t>
            </a:r>
            <a:r>
              <a:rPr lang="en-IN" sz="1300" dirty="0" err="1">
                <a:latin typeface="Times New Roman" panose="02020603050405020304" pitchFamily="18" charset="0"/>
                <a:cs typeface="Times New Roman" panose="02020603050405020304" pitchFamily="18" charset="0"/>
              </a:rPr>
              <a:t>Doegar</a:t>
            </a:r>
            <a:r>
              <a:rPr lang="en-IN" sz="1300" dirty="0">
                <a:latin typeface="Times New Roman" panose="02020603050405020304" pitchFamily="18" charset="0"/>
                <a:cs typeface="Times New Roman" panose="02020603050405020304" pitchFamily="18" charset="0"/>
              </a:rPr>
              <a:t>, A.; Dutta, M.; Gaurav, K. CNN Based Image Forgery Detection Using Pre-trained </a:t>
            </a:r>
            <a:r>
              <a:rPr lang="en-IN" sz="1300" dirty="0" err="1">
                <a:latin typeface="Times New Roman" panose="02020603050405020304" pitchFamily="18" charset="0"/>
                <a:cs typeface="Times New Roman" panose="02020603050405020304" pitchFamily="18" charset="0"/>
              </a:rPr>
              <a:t>AlexNet</a:t>
            </a:r>
            <a:r>
              <a:rPr lang="en-IN" sz="1300" dirty="0">
                <a:latin typeface="Times New Roman" panose="02020603050405020304" pitchFamily="18" charset="0"/>
                <a:cs typeface="Times New Roman" panose="02020603050405020304" pitchFamily="18" charset="0"/>
              </a:rPr>
              <a:t> Model. Int. J. </a:t>
            </a:r>
            <a:r>
              <a:rPr lang="en-IN" sz="1300" dirty="0" err="1">
                <a:latin typeface="Times New Roman" panose="02020603050405020304" pitchFamily="18" charset="0"/>
                <a:cs typeface="Times New Roman" panose="02020603050405020304" pitchFamily="18" charset="0"/>
              </a:rPr>
              <a:t>Comput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Intell</a:t>
            </a:r>
            <a:r>
              <a:rPr lang="en-IN" sz="1300" dirty="0">
                <a:latin typeface="Times New Roman" panose="02020603050405020304" pitchFamily="18" charset="0"/>
                <a:cs typeface="Times New Roman" panose="02020603050405020304" pitchFamily="18" charset="0"/>
              </a:rPr>
              <a:t>. IoT 2019, 2, 1. </a:t>
            </a:r>
          </a:p>
          <a:p>
            <a:pPr marL="0" indent="0" algn="just">
              <a:lnSpc>
                <a:spcPct val="150000"/>
              </a:lnSpc>
              <a:buNone/>
            </a:pPr>
            <a:r>
              <a:rPr lang="en-IN" sz="1300" dirty="0">
                <a:latin typeface="Times New Roman" panose="02020603050405020304" pitchFamily="18" charset="0"/>
                <a:cs typeface="Times New Roman" panose="02020603050405020304" pitchFamily="18" charset="0"/>
              </a:rPr>
              <a:t>[10] Wu, Y.; Abd-</a:t>
            </a:r>
            <a:r>
              <a:rPr lang="en-IN" sz="1300" dirty="0" err="1">
                <a:latin typeface="Times New Roman" panose="02020603050405020304" pitchFamily="18" charset="0"/>
                <a:cs typeface="Times New Roman" panose="02020603050405020304" pitchFamily="18" charset="0"/>
              </a:rPr>
              <a:t>Almageed</a:t>
            </a:r>
            <a:r>
              <a:rPr lang="en-IN" sz="1300" dirty="0">
                <a:latin typeface="Times New Roman" panose="02020603050405020304" pitchFamily="18" charset="0"/>
                <a:cs typeface="Times New Roman" panose="02020603050405020304" pitchFamily="18" charset="0"/>
              </a:rPr>
              <a:t>, W.; Natarajan, P. </a:t>
            </a:r>
            <a:r>
              <a:rPr lang="en-IN" sz="1300" dirty="0" err="1">
                <a:latin typeface="Times New Roman" panose="02020603050405020304" pitchFamily="18" charset="0"/>
                <a:cs typeface="Times New Roman" panose="02020603050405020304" pitchFamily="18" charset="0"/>
              </a:rPr>
              <a:t>BusterNet</a:t>
            </a:r>
            <a:r>
              <a:rPr lang="en-IN" sz="1300" dirty="0">
                <a:latin typeface="Times New Roman" panose="02020603050405020304" pitchFamily="18" charset="0"/>
                <a:cs typeface="Times New Roman" panose="02020603050405020304" pitchFamily="18" charset="0"/>
              </a:rPr>
              <a:t>: Detecting Copy-Move Image Forgery with Source/Target Localization. In Proceedings of the European Conference on Computer Vision, Munich, Germany, 8–14 September 2018. </a:t>
            </a:r>
          </a:p>
          <a:p>
            <a:pPr marL="0" indent="0" algn="just">
              <a:lnSpc>
                <a:spcPct val="150000"/>
              </a:lnSpc>
              <a:buNone/>
            </a:pPr>
            <a:r>
              <a:rPr lang="en-US" sz="1300" b="0" i="0" dirty="0">
                <a:effectLst/>
                <a:latin typeface="Times New Roman" panose="02020603050405020304" pitchFamily="18" charset="0"/>
                <a:cs typeface="Times New Roman" panose="02020603050405020304" pitchFamily="18" charset="0"/>
              </a:rPr>
              <a:t>[11] N. </a:t>
            </a:r>
            <a:r>
              <a:rPr lang="en-US" sz="1300" b="0" i="0" dirty="0" err="1">
                <a:effectLst/>
                <a:latin typeface="Times New Roman" panose="02020603050405020304" pitchFamily="18" charset="0"/>
                <a:cs typeface="Times New Roman" panose="02020603050405020304" pitchFamily="18" charset="0"/>
              </a:rPr>
              <a:t>Krawetz</a:t>
            </a:r>
            <a:r>
              <a:rPr lang="en-US" sz="1300" b="0" i="0" dirty="0">
                <a:effectLst/>
                <a:latin typeface="Times New Roman" panose="02020603050405020304" pitchFamily="18" charset="0"/>
                <a:cs typeface="Times New Roman" panose="02020603050405020304" pitchFamily="18" charset="0"/>
              </a:rPr>
              <a:t>, "A Picture's Worth... Digital Image Analysis and Forensics," 2007. Accessed: Sep. 28, 2020. </a:t>
            </a:r>
          </a:p>
          <a:p>
            <a:pPr marL="0" indent="0" algn="just">
              <a:lnSpc>
                <a:spcPct val="150000"/>
              </a:lnSpc>
              <a:buNone/>
            </a:pPr>
            <a:r>
              <a:rPr lang="en-US" sz="1300" b="0" i="0" dirty="0">
                <a:effectLst/>
                <a:latin typeface="Times New Roman" panose="02020603050405020304" pitchFamily="18" charset="0"/>
                <a:cs typeface="Times New Roman" panose="02020603050405020304" pitchFamily="18" charset="0"/>
              </a:rPr>
              <a:t>[12] H. Fahmi and W. P. Sari, "Effectiveness of Deep Learning Architecture for Pixel-Based Image Forgery Detection," Apr. 2021, pp. 302-307. </a:t>
            </a:r>
          </a:p>
          <a:p>
            <a:pPr marL="0" indent="0" algn="just">
              <a:lnSpc>
                <a:spcPct val="150000"/>
              </a:lnSpc>
              <a:buNone/>
            </a:pPr>
            <a:r>
              <a:rPr lang="en-US" sz="1300" dirty="0">
                <a:latin typeface="Times New Roman" panose="02020603050405020304" pitchFamily="18" charset="0"/>
                <a:cs typeface="Times New Roman" panose="02020603050405020304" pitchFamily="18" charset="0"/>
              </a:rPr>
              <a:t>[13] W. Wang and J. Dong, CASIA v1.0, Tampered Image Evaluation Database, Available: http://forensics.idealtest.org/casiav1/, [Accessed: 29-May-2018]</a:t>
            </a:r>
          </a:p>
          <a:p>
            <a:pPr marL="0" indent="0" algn="just">
              <a:lnSpc>
                <a:spcPct val="150000"/>
              </a:lnSpc>
              <a:buNone/>
            </a:pPr>
            <a:r>
              <a:rPr lang="en-US" sz="1300" dirty="0">
                <a:latin typeface="Times New Roman" panose="02020603050405020304" pitchFamily="18" charset="0"/>
                <a:cs typeface="Times New Roman" panose="02020603050405020304" pitchFamily="18" charset="0"/>
              </a:rPr>
              <a:t>[14] W. Wang and J. Dong, CASIA v2.0, Tampered Image Evaluation Database, Available: http://forensics.idealtest.org/casiav2/, [Accessed: 29-May-2018]</a:t>
            </a:r>
          </a:p>
          <a:p>
            <a:pPr marL="0" indent="0" algn="just">
              <a:lnSpc>
                <a:spcPct val="150000"/>
              </a:lnSpc>
              <a:buNone/>
            </a:pPr>
            <a:r>
              <a:rPr lang="en-IN" sz="1300" dirty="0">
                <a:latin typeface="Times New Roman" panose="02020603050405020304" pitchFamily="18" charset="0"/>
                <a:cs typeface="Times New Roman" panose="02020603050405020304" pitchFamily="18" charset="0"/>
              </a:rPr>
              <a:t>[15] A.C. Gallagher, “Detection of linear and cubic interpolation in jpeg compressed images,” in Proc. 2nd Canadian Conf. Computer and Robot Vision., Victoria, British Columbia, Canada, vol. 171, 2005, pp. 65–72. </a:t>
            </a:r>
          </a:p>
          <a:p>
            <a:pPr marL="0" indent="0" algn="just">
              <a:lnSpc>
                <a:spcPct val="150000"/>
              </a:lnSpc>
              <a:buNone/>
            </a:pPr>
            <a:r>
              <a:rPr lang="en-IN" sz="1300" dirty="0">
                <a:latin typeface="Times New Roman" panose="02020603050405020304" pitchFamily="18" charset="0"/>
                <a:cs typeface="Times New Roman" panose="02020603050405020304" pitchFamily="18" charset="0"/>
              </a:rPr>
              <a:t>[16] H. Farid, “Digital ballistics from jpeg quantization: A </a:t>
            </a:r>
            <a:r>
              <a:rPr lang="en-IN" sz="1300" dirty="0" err="1">
                <a:latin typeface="Times New Roman" panose="02020603050405020304" pitchFamily="18" charset="0"/>
                <a:cs typeface="Times New Roman" panose="02020603050405020304" pitchFamily="18" charset="0"/>
              </a:rPr>
              <a:t>followup</a:t>
            </a:r>
            <a:r>
              <a:rPr lang="en-IN" sz="1300" dirty="0">
                <a:latin typeface="Times New Roman" panose="02020603050405020304" pitchFamily="18" charset="0"/>
                <a:cs typeface="Times New Roman" panose="02020603050405020304" pitchFamily="18" charset="0"/>
              </a:rPr>
              <a:t> study,” Dept. Comp. Sci., Dartmouth College, Tech. Rep. TR2008-638, 2008.</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89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05100"/>
            <a:ext cx="8229600" cy="14478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Thank You !!!</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BEB14B-46C4-B0B2-6375-7C04AFAF9DE7}"/>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19</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5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819400"/>
            <a:ext cx="8229600" cy="12192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Q </a:t>
            </a:r>
            <a:r>
              <a:rPr lang="en-IN" altLang="en-US" sz="9600">
                <a:latin typeface="Times New Roman" panose="02020603050405020304" pitchFamily="18" charset="0"/>
                <a:cs typeface="Times New Roman" panose="02020603050405020304" pitchFamily="18" charset="0"/>
              </a:rPr>
              <a:t>&amp; A</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F9FB090-D93E-F636-A282-C95D82C5491B}"/>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36212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Abstract</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0" indent="0" algn="just">
              <a:lnSpc>
                <a:spcPct val="150000"/>
              </a:lnSpc>
              <a:buNone/>
            </a:pPr>
            <a:r>
              <a:rPr lang="en-US" sz="1400" dirty="0">
                <a:solidFill>
                  <a:srgbClr val="252525"/>
                </a:solidFill>
                <a:effectLst/>
                <a:latin typeface="Times New Roman" panose="02020603050405020304" pitchFamily="18" charset="0"/>
                <a:cs typeface="Times New Roman" panose="02020603050405020304" pitchFamily="18" charset="0"/>
              </a:rPr>
              <a:t>In the digital age, the proliferation of advanced image editing tools has made it increasingly easy to manipulate visual media. This poses significant challenges in various domains such as journalism, law enforcement, and social media, where the authenticity of images is paramount. Traditional methods of detecting image forgery are often manual, time-consuming, and prone to human error. As a result, there is a growing need for automated solutions that can accurately detect image manipulations and ensure the integrity of visual content. </a:t>
            </a:r>
          </a:p>
          <a:p>
            <a:pPr marL="0" indent="0" algn="just">
              <a:lnSpc>
                <a:spcPct val="150000"/>
              </a:lnSpc>
              <a:buNone/>
            </a:pPr>
            <a:r>
              <a:rPr lang="en-US" sz="1400" dirty="0">
                <a:solidFill>
                  <a:srgbClr val="252525"/>
                </a:solidFill>
                <a:effectLst/>
                <a:latin typeface="Times New Roman" panose="02020603050405020304" pitchFamily="18" charset="0"/>
                <a:cs typeface="Times New Roman" panose="02020603050405020304" pitchFamily="18" charset="0"/>
              </a:rPr>
              <a:t>The primary challenge is to develop a robust system that can detect image forgery with high accuracy and efficiency. Existing techniques struggle with various types of manipulations such as splicing, copy-move forgery, and deepfakes. Moreover, the scalability of these solutions to handle large volumes of images in real-time remains an issue. There is a critical need for an advanced, scalable, and automated method to detect and verify the authenticity of images.</a:t>
            </a:r>
          </a:p>
          <a:p>
            <a:pPr marL="0" indent="0" algn="just">
              <a:lnSpc>
                <a:spcPct val="150000"/>
              </a:lnSpc>
              <a:buNone/>
            </a:pPr>
            <a:r>
              <a:rPr lang="en-US" sz="1400" dirty="0">
                <a:solidFill>
                  <a:srgbClr val="252525"/>
                </a:solidFill>
                <a:effectLst/>
                <a:latin typeface="Times New Roman" panose="02020603050405020304" pitchFamily="18" charset="0"/>
                <a:cs typeface="Times New Roman" panose="02020603050405020304" pitchFamily="18" charset="0"/>
              </a:rPr>
              <a:t>This project will develop a machine learning-based system to detect image forgeries by analyzing inconsistencies in pixel patterns and compression artifacts. The solution will integrate multiple detection algorithms to provide a unified integrity score for each image, enhancing accuracy and reliability. It will be trained on a comprehensive dataset of authentic and manipulated images to recognize various forgery techniques. The end goal is to deliver a scalable, efficient, and user-friendly tool for ensuring the authenticity of visual content.</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0" indent="0" algn="just">
              <a:lnSpc>
                <a:spcPct val="150000"/>
              </a:lnSpc>
              <a:buNone/>
            </a:pPr>
            <a:r>
              <a:rPr lang="en-US" sz="1800" b="1" dirty="0">
                <a:solidFill>
                  <a:srgbClr val="252525"/>
                </a:solidFill>
                <a:effectLst/>
                <a:latin typeface="Times New Roman" panose="02020603050405020304" pitchFamily="18" charset="0"/>
                <a:cs typeface="Times New Roman" panose="02020603050405020304" pitchFamily="18" charset="0"/>
              </a:rPr>
              <a:t>Motivation:</a:t>
            </a:r>
          </a:p>
          <a:p>
            <a:pPr marL="0" indent="0" algn="just">
              <a:lnSpc>
                <a:spcPct val="150000"/>
              </a:lnSpc>
              <a:buNone/>
            </a:pPr>
            <a:r>
              <a:rPr lang="en-US" sz="1500" dirty="0">
                <a:solidFill>
                  <a:srgbClr val="252525"/>
                </a:solidFill>
                <a:effectLst/>
                <a:latin typeface="Times New Roman" panose="02020603050405020304" pitchFamily="18" charset="0"/>
                <a:cs typeface="Times New Roman" panose="02020603050405020304" pitchFamily="18" charset="0"/>
              </a:rPr>
              <a:t>In an era where digital media plays a critical role in shaping public opinion, information dissemination, and legal evidence, the authenticity of visual content is more important than ever. With the increasing availability of sophisticated image editing tools, the threat of manipulated media—whether through simple alterations or advanced techniques like deepfakes—has grown significantly. This manipulation can lead to misinformation, loss of public trust, and serious consequences for individuals, organizations, and society at large.</a:t>
            </a:r>
          </a:p>
          <a:p>
            <a:pPr marL="0" indent="0" algn="just">
              <a:lnSpc>
                <a:spcPct val="150000"/>
              </a:lnSpc>
              <a:buNone/>
            </a:pPr>
            <a:r>
              <a:rPr lang="en-US" sz="1500" dirty="0">
                <a:solidFill>
                  <a:srgbClr val="252525"/>
                </a:solidFill>
                <a:effectLst/>
                <a:latin typeface="Times New Roman" panose="02020603050405020304" pitchFamily="18" charset="0"/>
                <a:cs typeface="Times New Roman" panose="02020603050405020304" pitchFamily="18" charset="0"/>
              </a:rPr>
              <a:t>The motivation for this project stems from the urgent need to develop an automated, scalable, and reliable system for detecting image forgeries. By utilizing machine learning, we aim to create a solution that not only enhances the accuracy and speed of forgery detection but also helps in maintaining the integrity of visual content. This project seeks to contribute to the broader effort of combating digital disinformation and ensuring that images, which are often used as evidence or trusted sources of information, remain authentic and credible.</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14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0" indent="0" algn="just">
              <a:lnSpc>
                <a:spcPct val="150000"/>
              </a:lnSpc>
              <a:buNone/>
            </a:pPr>
            <a:r>
              <a:rPr lang="en-US" sz="1800" b="1" dirty="0">
                <a:solidFill>
                  <a:srgbClr val="252525"/>
                </a:solidFill>
                <a:latin typeface="Times New Roman" panose="02020603050405020304" pitchFamily="18" charset="0"/>
                <a:cs typeface="Times New Roman" panose="02020603050405020304" pitchFamily="18" charset="0"/>
              </a:rPr>
              <a:t>Objective</a:t>
            </a:r>
            <a:r>
              <a:rPr lang="en-US" sz="1800" b="1" dirty="0">
                <a:solidFill>
                  <a:srgbClr val="252525"/>
                </a:solidFill>
                <a:effectLst/>
                <a:latin typeface="Times New Roman" panose="02020603050405020304" pitchFamily="18" charset="0"/>
                <a:cs typeface="Times New Roman" panose="02020603050405020304" pitchFamily="18" charset="0"/>
              </a:rPr>
              <a:t>:</a:t>
            </a: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Develop a robust and automated image forgery detection system using machine learning techniques.</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Accurately detect various types of image manipulations, including splicing, copy-move forgeries, and deepfakes.</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Ensure scalability and efficiency for processing and analyzing large volumes of images in real-time.</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Train machine learning models on a diverse dataset of authentic and manipulated images for real-world applicability.</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Create a user-friendly interface accessible to non-technical users in journalism, law enforcement, and social media.</a:t>
            </a:r>
            <a:endParaRPr lang="en-IN" sz="1800" dirty="0">
              <a:effectLst/>
              <a:latin typeface="Times New Roman" panose="02020603050405020304" pitchFamily="18" charset="0"/>
              <a:ea typeface="Times New Roman" panose="02020603050405020304" pitchFamily="18" charset="0"/>
            </a:endParaRPr>
          </a:p>
          <a:p>
            <a:pPr>
              <a:spcBef>
                <a:spcPts val="690"/>
              </a:spcBef>
              <a:spcAft>
                <a:spcPts val="0"/>
              </a:spcAft>
            </a:pPr>
            <a:r>
              <a:rPr lang="en-US" sz="1800" dirty="0">
                <a:effectLst/>
                <a:latin typeface="Times New Roman" panose="02020603050405020304" pitchFamily="18" charset="0"/>
                <a:ea typeface="Times New Roman" panose="02020603050405020304" pitchFamily="18" charset="0"/>
              </a:rPr>
              <a:t>Contribute to the fight against digital misinformation by ensuring the integrity of visual content.</a:t>
            </a:r>
            <a:endParaRPr lang="en-IN" sz="1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17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0" indent="0" algn="just">
              <a:lnSpc>
                <a:spcPct val="150000"/>
              </a:lnSpc>
              <a:buNone/>
            </a:pPr>
            <a:r>
              <a:rPr lang="en-US" sz="1800" b="1" dirty="0">
                <a:solidFill>
                  <a:srgbClr val="252525"/>
                </a:solidFill>
                <a:latin typeface="Times New Roman" panose="02020603050405020304" pitchFamily="18" charset="0"/>
                <a:cs typeface="Times New Roman" panose="02020603050405020304" pitchFamily="18" charset="0"/>
              </a:rPr>
              <a:t>Sc</a:t>
            </a:r>
            <a:r>
              <a:rPr lang="en-US" sz="1800" b="1" dirty="0">
                <a:solidFill>
                  <a:srgbClr val="252525"/>
                </a:solidFill>
                <a:effectLst/>
                <a:latin typeface="Times New Roman" panose="02020603050405020304" pitchFamily="18" charset="0"/>
                <a:cs typeface="Times New Roman" panose="02020603050405020304" pitchFamily="18" charset="0"/>
              </a:rPr>
              <a:t>ope:</a:t>
            </a:r>
          </a:p>
          <a:p>
            <a:pPr marL="0" indent="0" algn="just">
              <a:lnSpc>
                <a:spcPct val="150000"/>
              </a:lnSpc>
              <a:buNone/>
            </a:pPr>
            <a:r>
              <a:rPr lang="en-US" sz="1500" dirty="0">
                <a:solidFill>
                  <a:srgbClr val="252525"/>
                </a:solidFill>
                <a:effectLst/>
                <a:latin typeface="Times New Roman" panose="02020603050405020304" pitchFamily="18" charset="0"/>
                <a:cs typeface="Times New Roman" panose="02020603050405020304" pitchFamily="18" charset="0"/>
              </a:rPr>
              <a:t>The scope of this project encompasses the development of an image forgery detection system using machine learning to identify and detect manipulated images. The project involves collecting and preprocessing a large dataset of both authentic and manipulated images, followed by designing and training machine learning models capable of identifying forgeries. Ensuring real-time scalability is a key focus, enabling the system to process large volumes of images efficiently. This system can be applied across multiple domains where the authenticity of visual content is crucial. In </a:t>
            </a:r>
            <a:r>
              <a:rPr lang="en-US" sz="1500" b="1" dirty="0">
                <a:solidFill>
                  <a:srgbClr val="252525"/>
                </a:solidFill>
                <a:effectLst/>
                <a:latin typeface="Times New Roman" panose="02020603050405020304" pitchFamily="18" charset="0"/>
                <a:cs typeface="Times New Roman" panose="02020603050405020304" pitchFamily="18" charset="0"/>
              </a:rPr>
              <a:t>journalism</a:t>
            </a:r>
            <a:r>
              <a:rPr lang="en-US" sz="1500" dirty="0">
                <a:solidFill>
                  <a:srgbClr val="252525"/>
                </a:solidFill>
                <a:effectLst/>
                <a:latin typeface="Times New Roman" panose="02020603050405020304" pitchFamily="18" charset="0"/>
                <a:cs typeface="Times New Roman" panose="02020603050405020304" pitchFamily="18" charset="0"/>
              </a:rPr>
              <a:t>, it can help verify the authenticity of images before publication, preventing the spread of manipulated news. In </a:t>
            </a:r>
            <a:r>
              <a:rPr lang="en-US" sz="1500" b="1" dirty="0">
                <a:solidFill>
                  <a:srgbClr val="252525"/>
                </a:solidFill>
                <a:effectLst/>
                <a:latin typeface="Times New Roman" panose="02020603050405020304" pitchFamily="18" charset="0"/>
                <a:cs typeface="Times New Roman" panose="02020603050405020304" pitchFamily="18" charset="0"/>
              </a:rPr>
              <a:t>law enforcement</a:t>
            </a:r>
            <a:r>
              <a:rPr lang="en-US" sz="1500" dirty="0">
                <a:solidFill>
                  <a:srgbClr val="252525"/>
                </a:solidFill>
                <a:effectLst/>
                <a:latin typeface="Times New Roman" panose="02020603050405020304" pitchFamily="18" charset="0"/>
                <a:cs typeface="Times New Roman" panose="02020603050405020304" pitchFamily="18" charset="0"/>
              </a:rPr>
              <a:t>, the system can assist in analyzing photographic evidence to ensure its integrity in investigations and court proceedings. For </a:t>
            </a:r>
            <a:r>
              <a:rPr lang="en-US" sz="1500" b="1" dirty="0">
                <a:solidFill>
                  <a:srgbClr val="252525"/>
                </a:solidFill>
                <a:effectLst/>
                <a:latin typeface="Times New Roman" panose="02020603050405020304" pitchFamily="18" charset="0"/>
                <a:cs typeface="Times New Roman" panose="02020603050405020304" pitchFamily="18" charset="0"/>
              </a:rPr>
              <a:t>social media platforms</a:t>
            </a:r>
            <a:r>
              <a:rPr lang="en-US" sz="1500" dirty="0">
                <a:solidFill>
                  <a:srgbClr val="252525"/>
                </a:solidFill>
                <a:effectLst/>
                <a:latin typeface="Times New Roman" panose="02020603050405020304" pitchFamily="18" charset="0"/>
                <a:cs typeface="Times New Roman" panose="02020603050405020304" pitchFamily="18" charset="0"/>
              </a:rPr>
              <a:t>, the system can be integrated to detect and flag manipulated images, helping reduce the dissemination of false information. Moreover, it can be used in </a:t>
            </a:r>
            <a:r>
              <a:rPr lang="en-US" sz="1500" b="1" dirty="0">
                <a:solidFill>
                  <a:srgbClr val="252525"/>
                </a:solidFill>
                <a:effectLst/>
                <a:latin typeface="Times New Roman" panose="02020603050405020304" pitchFamily="18" charset="0"/>
                <a:cs typeface="Times New Roman" panose="02020603050405020304" pitchFamily="18" charset="0"/>
              </a:rPr>
              <a:t>digital forensics</a:t>
            </a:r>
            <a:r>
              <a:rPr lang="en-US" sz="1500" dirty="0">
                <a:solidFill>
                  <a:srgbClr val="252525"/>
                </a:solidFill>
                <a:effectLst/>
                <a:latin typeface="Times New Roman" panose="02020603050405020304" pitchFamily="18" charset="0"/>
                <a:cs typeface="Times New Roman" panose="02020603050405020304" pitchFamily="18" charset="0"/>
              </a:rPr>
              <a:t>, </a:t>
            </a:r>
            <a:r>
              <a:rPr lang="en-US" sz="1500" b="1" dirty="0">
                <a:solidFill>
                  <a:srgbClr val="252525"/>
                </a:solidFill>
                <a:effectLst/>
                <a:latin typeface="Times New Roman" panose="02020603050405020304" pitchFamily="18" charset="0"/>
                <a:cs typeface="Times New Roman" panose="02020603050405020304" pitchFamily="18" charset="0"/>
              </a:rPr>
              <a:t>media organizations</a:t>
            </a:r>
            <a:r>
              <a:rPr lang="en-US" sz="1500" dirty="0">
                <a:solidFill>
                  <a:srgbClr val="252525"/>
                </a:solidFill>
                <a:effectLst/>
                <a:latin typeface="Times New Roman" panose="02020603050405020304" pitchFamily="18" charset="0"/>
                <a:cs typeface="Times New Roman" panose="02020603050405020304" pitchFamily="18" charset="0"/>
              </a:rPr>
              <a:t>, and </a:t>
            </a:r>
            <a:r>
              <a:rPr lang="en-US" sz="1500" b="1" dirty="0">
                <a:solidFill>
                  <a:srgbClr val="252525"/>
                </a:solidFill>
                <a:effectLst/>
                <a:latin typeface="Times New Roman" panose="02020603050405020304" pitchFamily="18" charset="0"/>
                <a:cs typeface="Times New Roman" panose="02020603050405020304" pitchFamily="18" charset="0"/>
              </a:rPr>
              <a:t>academic research</a:t>
            </a:r>
            <a:r>
              <a:rPr lang="en-US" sz="1500" dirty="0">
                <a:solidFill>
                  <a:srgbClr val="252525"/>
                </a:solidFill>
                <a:effectLst/>
                <a:latin typeface="Times New Roman" panose="02020603050405020304" pitchFamily="18" charset="0"/>
                <a:cs typeface="Times New Roman" panose="02020603050405020304" pitchFamily="18" charset="0"/>
              </a:rPr>
              <a:t> to safeguard the authenticity of visual data. By developing a user-friendly interface, the project ensures that users from various fields can easily access and benefit from the tool. </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64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Literature Review</a:t>
            </a:r>
            <a:endParaRPr lang="en-IN" altLang="en-US" b="1" dirty="0"/>
          </a:p>
        </p:txBody>
      </p:sp>
      <p:sp>
        <p:nvSpPr>
          <p:cNvPr id="6" name="Rectangle 5">
            <a:extLst>
              <a:ext uri="{FF2B5EF4-FFF2-40B4-BE49-F238E27FC236}">
                <a16:creationId xmlns:a16="http://schemas.microsoft.com/office/drawing/2014/main" id="{F382B4AC-DDEE-E30D-9067-2B4A574B2E03}"/>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8</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graphicFrame>
        <p:nvGraphicFramePr>
          <p:cNvPr id="7" name="Google Shape;134;p23"/>
          <p:cNvGraphicFramePr/>
          <p:nvPr>
            <p:extLst>
              <p:ext uri="{D42A27DB-BD31-4B8C-83A1-F6EECF244321}">
                <p14:modId xmlns:p14="http://schemas.microsoft.com/office/powerpoint/2010/main" val="1436978410"/>
              </p:ext>
            </p:extLst>
          </p:nvPr>
        </p:nvGraphicFramePr>
        <p:xfrm>
          <a:off x="218004" y="1366845"/>
          <a:ext cx="8697805" cy="4410000"/>
        </p:xfrm>
        <a:graphic>
          <a:graphicData uri="http://schemas.openxmlformats.org/drawingml/2006/table">
            <a:tbl>
              <a:tblPr firstRow="1" bandRow="1">
                <a:noFill/>
              </a:tblPr>
              <a:tblGrid>
                <a:gridCol w="620605">
                  <a:extLst>
                    <a:ext uri="{9D8B030D-6E8A-4147-A177-3AD203B41FA5}">
                      <a16:colId xmlns:a16="http://schemas.microsoft.com/office/drawing/2014/main" val="20000"/>
                    </a:ext>
                  </a:extLst>
                </a:gridCol>
                <a:gridCol w="1426843">
                  <a:extLst>
                    <a:ext uri="{9D8B030D-6E8A-4147-A177-3AD203B41FA5}">
                      <a16:colId xmlns:a16="http://schemas.microsoft.com/office/drawing/2014/main" val="20001"/>
                    </a:ext>
                  </a:extLst>
                </a:gridCol>
                <a:gridCol w="1607617">
                  <a:extLst>
                    <a:ext uri="{9D8B030D-6E8A-4147-A177-3AD203B41FA5}">
                      <a16:colId xmlns:a16="http://schemas.microsoft.com/office/drawing/2014/main" val="20002"/>
                    </a:ext>
                  </a:extLst>
                </a:gridCol>
                <a:gridCol w="1793112">
                  <a:extLst>
                    <a:ext uri="{9D8B030D-6E8A-4147-A177-3AD203B41FA5}">
                      <a16:colId xmlns:a16="http://schemas.microsoft.com/office/drawing/2014/main" val="20003"/>
                    </a:ext>
                  </a:extLst>
                </a:gridCol>
                <a:gridCol w="1624814">
                  <a:extLst>
                    <a:ext uri="{9D8B030D-6E8A-4147-A177-3AD203B41FA5}">
                      <a16:colId xmlns:a16="http://schemas.microsoft.com/office/drawing/2014/main" val="2740040687"/>
                    </a:ext>
                  </a:extLst>
                </a:gridCol>
                <a:gridCol w="1624814">
                  <a:extLst>
                    <a:ext uri="{9D8B030D-6E8A-4147-A177-3AD203B41FA5}">
                      <a16:colId xmlns:a16="http://schemas.microsoft.com/office/drawing/2014/main" val="90164347"/>
                    </a:ext>
                  </a:extLst>
                </a:gridCol>
              </a:tblGrid>
              <a:tr h="539200">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Sr.no</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Paper Title (ref)</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Author’s Name(s)</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Advantages</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Research Gap</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860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Modeling of Reptile Search Algorithm With Deep Learning Approach for Copy Move Image Forgery Detection [2023]</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342900" indent="-342900" algn="just">
                        <a:buAutoNum type="arabicPeriod"/>
                      </a:pPr>
                      <a:r>
                        <a:rPr lang="en-IN" sz="1000" dirty="0">
                          <a:latin typeface="Times New Roman" panose="02020603050405020304" pitchFamily="18" charset="0"/>
                          <a:cs typeface="Times New Roman" panose="02020603050405020304" pitchFamily="18" charset="0"/>
                        </a:rPr>
                        <a:t>Mashael </a:t>
                      </a:r>
                      <a:r>
                        <a:rPr lang="en-IN" sz="1000" dirty="0" err="1">
                          <a:latin typeface="Times New Roman" panose="02020603050405020304" pitchFamily="18" charset="0"/>
                          <a:cs typeface="Times New Roman" panose="02020603050405020304" pitchFamily="18" charset="0"/>
                        </a:rPr>
                        <a:t>Maashi</a:t>
                      </a:r>
                      <a:endParaRPr lang="en-IN" sz="1000" dirty="0">
                        <a:latin typeface="Times New Roman" panose="02020603050405020304" pitchFamily="18" charset="0"/>
                        <a:cs typeface="Times New Roman" panose="02020603050405020304" pitchFamily="18" charset="0"/>
                      </a:endParaRPr>
                    </a:p>
                    <a:p>
                      <a:pPr marL="342900" indent="-342900" algn="just">
                        <a:buAutoNum type="arabicPeriod"/>
                      </a:pPr>
                      <a:r>
                        <a:rPr lang="en-IN" sz="1000" dirty="0" err="1">
                          <a:latin typeface="Times New Roman" panose="02020603050405020304" pitchFamily="18" charset="0"/>
                          <a:cs typeface="Times New Roman" panose="02020603050405020304" pitchFamily="18" charset="0"/>
                        </a:rPr>
                        <a:t>Hayam</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Alamro</a:t>
                      </a:r>
                      <a:endParaRPr lang="en-IN" sz="1000" dirty="0">
                        <a:latin typeface="Times New Roman" panose="02020603050405020304" pitchFamily="18" charset="0"/>
                        <a:cs typeface="Times New Roman" panose="02020603050405020304" pitchFamily="18" charset="0"/>
                      </a:endParaRPr>
                    </a:p>
                    <a:p>
                      <a:pPr marL="342900" indent="-342900" algn="just">
                        <a:buAutoNum type="arabicPeriod"/>
                      </a:pPr>
                      <a:r>
                        <a:rPr lang="en-IN" sz="1000" dirty="0">
                          <a:latin typeface="Times New Roman" panose="02020603050405020304" pitchFamily="18" charset="0"/>
                          <a:cs typeface="Times New Roman" panose="02020603050405020304" pitchFamily="18" charset="0"/>
                        </a:rPr>
                        <a:t>Heba Mohsen</a:t>
                      </a:r>
                    </a:p>
                    <a:p>
                      <a:pPr marL="342900" indent="-342900" algn="just">
                        <a:buAutoNum type="arabicPeriod"/>
                      </a:pPr>
                      <a:r>
                        <a:rPr lang="en-IN" sz="1000" dirty="0" err="1">
                          <a:latin typeface="Times New Roman" panose="02020603050405020304" pitchFamily="18" charset="0"/>
                          <a:cs typeface="Times New Roman" panose="02020603050405020304" pitchFamily="18" charset="0"/>
                        </a:rPr>
                        <a:t>Noha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Negm</a:t>
                      </a:r>
                      <a:r>
                        <a:rPr lang="en-IN" sz="1000" dirty="0">
                          <a:latin typeface="Times New Roman" panose="02020603050405020304" pitchFamily="18" charset="0"/>
                          <a:cs typeface="Times New Roman" panose="02020603050405020304" pitchFamily="18" charset="0"/>
                        </a:rPr>
                        <a:t> </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indent="0" algn="just">
                        <a:buNone/>
                      </a:pPr>
                      <a:r>
                        <a:rPr lang="en-US" sz="1000" dirty="0">
                          <a:latin typeface="Times New Roman" panose="02020603050405020304" pitchFamily="18" charset="0"/>
                          <a:cs typeface="Times New Roman" panose="02020603050405020304" pitchFamily="18" charset="0"/>
                        </a:rPr>
                        <a:t>RSADTL-CMFD uses </a:t>
                      </a:r>
                      <a:r>
                        <a:rPr lang="en-US" sz="1000" dirty="0" err="1">
                          <a:latin typeface="Times New Roman" panose="02020603050405020304" pitchFamily="18" charset="0"/>
                          <a:cs typeface="Times New Roman" panose="02020603050405020304" pitchFamily="18" charset="0"/>
                        </a:rPr>
                        <a:t>NASNet</a:t>
                      </a:r>
                      <a:r>
                        <a:rPr lang="en-US" sz="1000" dirty="0">
                          <a:latin typeface="Times New Roman" panose="02020603050405020304" pitchFamily="18" charset="0"/>
                          <a:cs typeface="Times New Roman" panose="02020603050405020304" pitchFamily="18" charset="0"/>
                        </a:rPr>
                        <a:t>, RSA, and </a:t>
                      </a:r>
                      <a:r>
                        <a:rPr lang="en-US" sz="1000" dirty="0" err="1">
                          <a:latin typeface="Times New Roman" panose="02020603050405020304" pitchFamily="18" charset="0"/>
                          <a:cs typeface="Times New Roman" panose="02020603050405020304" pitchFamily="18" charset="0"/>
                        </a:rPr>
                        <a:t>XGBoost</a:t>
                      </a:r>
                      <a:r>
                        <a:rPr lang="en-US" sz="1000" dirty="0">
                          <a:latin typeface="Times New Roman" panose="02020603050405020304" pitchFamily="18" charset="0"/>
                          <a:cs typeface="Times New Roman" panose="02020603050405020304" pitchFamily="18" charset="0"/>
                        </a:rPr>
                        <a:t> for CM region detection, showing improved results. Future work involves hybrid DL methods.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80975" indent="-180975" algn="just">
                        <a:buAutoNum type="arabicPeriod"/>
                      </a:pPr>
                      <a:r>
                        <a:rPr lang="en-US" sz="1000" dirty="0">
                          <a:latin typeface="Times New Roman" panose="02020603050405020304" pitchFamily="18" charset="0"/>
                          <a:cs typeface="Times New Roman" panose="02020603050405020304" pitchFamily="18" charset="0"/>
                        </a:rPr>
                        <a:t>High Accuracy</a:t>
                      </a:r>
                    </a:p>
                    <a:p>
                      <a:pPr marL="180975" indent="-180975" algn="just">
                        <a:buAutoNum type="arabicPeriod"/>
                      </a:pPr>
                      <a:r>
                        <a:rPr lang="en-US" sz="1000" dirty="0">
                          <a:latin typeface="Times New Roman" panose="02020603050405020304" pitchFamily="18" charset="0"/>
                          <a:cs typeface="Times New Roman" panose="02020603050405020304" pitchFamily="18" charset="0"/>
                        </a:rPr>
                        <a:t>Efficient Feature Extraction</a:t>
                      </a:r>
                    </a:p>
                    <a:p>
                      <a:pPr marL="180975" indent="-180975" algn="just">
                        <a:buAutoNum type="arabicPeriod"/>
                      </a:pPr>
                      <a:r>
                        <a:rPr lang="en-US" sz="1000" dirty="0">
                          <a:latin typeface="Times New Roman" panose="02020603050405020304" pitchFamily="18" charset="0"/>
                          <a:cs typeface="Times New Roman" panose="02020603050405020304" pitchFamily="18" charset="0"/>
                        </a:rPr>
                        <a:t>Optimized Hyperparameters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Complexity</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Resource Intensive</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Dependency on pre-trained models</a:t>
                      </a:r>
                    </a:p>
                    <a:p>
                      <a:pPr marL="228600" indent="-228600" algn="just">
                        <a:buAutoNum type="arabicPeriod"/>
                      </a:pP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12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2</a:t>
                      </a:r>
                      <a:endParaRPr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algn="just"/>
                      <a:r>
                        <a:rPr lang="en-US" sz="1000" dirty="0">
                          <a:latin typeface="Times New Roman" panose="02020603050405020304" pitchFamily="18" charset="0"/>
                          <a:cs typeface="Times New Roman" panose="02020603050405020304" pitchFamily="18" charset="0"/>
                        </a:rPr>
                        <a:t>A Survey on Image Forgery Detection Using Different Techniques [2020]</a:t>
                      </a: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de-DE" sz="1000" dirty="0">
                          <a:latin typeface="Times New Roman" panose="02020603050405020304" pitchFamily="18" charset="0"/>
                          <a:cs typeface="Times New Roman" panose="02020603050405020304" pitchFamily="18" charset="0"/>
                        </a:rPr>
                        <a:t>Akram Hatem Saber</a:t>
                      </a:r>
                    </a:p>
                    <a:p>
                      <a:pPr marL="228600" indent="-228600" algn="just">
                        <a:buAutoNum type="arabicPeriod"/>
                      </a:pPr>
                      <a:r>
                        <a:rPr lang="de-DE" sz="1000" dirty="0">
                          <a:latin typeface="Times New Roman" panose="02020603050405020304" pitchFamily="18" charset="0"/>
                          <a:cs typeface="Times New Roman" panose="02020603050405020304" pitchFamily="18" charset="0"/>
                        </a:rPr>
                        <a:t>Mohd Ayyub Khan</a:t>
                      </a:r>
                    </a:p>
                    <a:p>
                      <a:pPr marL="228600" indent="-228600" algn="just">
                        <a:buAutoNum type="arabicPeriod"/>
                      </a:pPr>
                      <a:r>
                        <a:rPr lang="de-DE" sz="1000" dirty="0">
                          <a:latin typeface="Times New Roman" panose="02020603050405020304" pitchFamily="18" charset="0"/>
                          <a:cs typeface="Times New Roman" panose="02020603050405020304" pitchFamily="18" charset="0"/>
                        </a:rPr>
                        <a:t>Basim Galeb Mejbel</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algn="just"/>
                      <a:r>
                        <a:rPr lang="en-US" sz="1000" dirty="0">
                          <a:latin typeface="Times New Roman" panose="02020603050405020304" pitchFamily="18" charset="0"/>
                          <a:cs typeface="Times New Roman" panose="02020603050405020304" pitchFamily="18" charset="0"/>
                        </a:rPr>
                        <a:t>The survey highlighted the need for robust, efficient detection methods, noting trade-offs in complexity, accuracy, and robustness among techniques.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High accuracy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High visual quality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Superior tamper detection</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Increased detection accuracy</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High complexity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High false positives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Heavy compression</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Poor robustness</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12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Deep Learning-Based Digital Image Forgery Detection System [2022]</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Emad </a:t>
                      </a:r>
                      <a:r>
                        <a:rPr lang="en-IN" sz="1000" dirty="0" err="1">
                          <a:latin typeface="Times New Roman" panose="02020603050405020304" pitchFamily="18" charset="0"/>
                          <a:cs typeface="Times New Roman" panose="02020603050405020304" pitchFamily="18" charset="0"/>
                        </a:rPr>
                        <a:t>Ul</a:t>
                      </a:r>
                      <a:r>
                        <a:rPr lang="en-IN" sz="1000" dirty="0">
                          <a:latin typeface="Times New Roman" panose="02020603050405020304" pitchFamily="18" charset="0"/>
                          <a:cs typeface="Times New Roman" panose="02020603050405020304" pitchFamily="18" charset="0"/>
                        </a:rPr>
                        <a:t> Haq Qazi</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Tanveer Zia</a:t>
                      </a:r>
                    </a:p>
                    <a:p>
                      <a:pPr marL="228600" indent="-228600" algn="just">
                        <a:buAutoNum type="arabicPeriod"/>
                      </a:pPr>
                      <a:r>
                        <a:rPr lang="en-IN" sz="1000" dirty="0" err="1">
                          <a:latin typeface="Times New Roman" panose="02020603050405020304" pitchFamily="18" charset="0"/>
                          <a:cs typeface="Times New Roman" panose="02020603050405020304" pitchFamily="18" charset="0"/>
                        </a:rPr>
                        <a:t>Abdulrazaq</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Almorjan</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indent="0" algn="just">
                        <a:buNone/>
                      </a:pPr>
                      <a:r>
                        <a:rPr lang="en-US" sz="1000" dirty="0">
                          <a:latin typeface="Times New Roman" panose="02020603050405020304" pitchFamily="18" charset="0"/>
                          <a:cs typeface="Times New Roman" panose="02020603050405020304" pitchFamily="18" charset="0"/>
                        </a:rPr>
                        <a:t>Deep learning approach using ResNet50v2 and YOLO CNN achieved 99.30% accuracy on CASIA datasets for image forgery detection.</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High Accuracy</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Transfer Learning</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State-of-the-art Methods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Dependency on Large Database.</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Computationally Intensive</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Specificity to Splicing</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527029817"/>
                  </a:ext>
                </a:extLst>
              </a:tr>
              <a:tr h="3612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a:t>
                      </a:r>
                      <a:endParaRPr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Image Region Forgery Detection: A Deep Learning Approach [2016]</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Ying Zhang</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Jonathan Goh</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Lei </a:t>
                      </a:r>
                      <a:r>
                        <a:rPr lang="en-US" sz="1000" dirty="0" err="1">
                          <a:latin typeface="Times New Roman" panose="02020603050405020304" pitchFamily="18" charset="0"/>
                          <a:cs typeface="Times New Roman" panose="02020603050405020304" pitchFamily="18" charset="0"/>
                        </a:rPr>
                        <a:t>Lei</a:t>
                      </a:r>
                      <a:r>
                        <a:rPr lang="en-US" sz="1000" dirty="0">
                          <a:latin typeface="Times New Roman" panose="02020603050405020304" pitchFamily="18" charset="0"/>
                          <a:cs typeface="Times New Roman" panose="02020603050405020304" pitchFamily="18" charset="0"/>
                        </a:rPr>
                        <a:t> Win</a:t>
                      </a:r>
                    </a:p>
                    <a:p>
                      <a:pPr marL="228600" indent="-228600" algn="just">
                        <a:buAutoNum type="arabicPeriod"/>
                      </a:pPr>
                      <a:r>
                        <a:rPr lang="en-US" sz="1000" dirty="0" err="1">
                          <a:latin typeface="Times New Roman" panose="02020603050405020304" pitchFamily="18" charset="0"/>
                          <a:cs typeface="Times New Roman" panose="02020603050405020304" pitchFamily="18" charset="0"/>
                        </a:rPr>
                        <a:t>Vrizlynn</a:t>
                      </a:r>
                      <a:r>
                        <a:rPr lang="en-US" sz="1000" dirty="0">
                          <a:latin typeface="Times New Roman" panose="02020603050405020304" pitchFamily="18" charset="0"/>
                          <a:cs typeface="Times New Roman" panose="02020603050405020304" pitchFamily="18" charset="0"/>
                        </a:rPr>
                        <a:t> Thing</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indent="0" algn="just">
                        <a:buNone/>
                      </a:pPr>
                      <a:r>
                        <a:rPr lang="en-US" sz="1000" dirty="0">
                          <a:latin typeface="Times New Roman" panose="02020603050405020304" pitchFamily="18" charset="0"/>
                          <a:cs typeface="Times New Roman" panose="02020603050405020304" pitchFamily="18" charset="0"/>
                        </a:rPr>
                        <a:t>Deep learning approach achieved 91.09% accuracy in detecting tampered images; future work involves DCT input and exploring new architectures.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Format Independence</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High Accuracy</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Contextual Information</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US" sz="1000" dirty="0">
                          <a:latin typeface="Times New Roman" panose="02020603050405020304" pitchFamily="18" charset="0"/>
                          <a:cs typeface="Times New Roman" panose="02020603050405020304" pitchFamily="18" charset="0"/>
                        </a:rPr>
                        <a:t>Training Complexity</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Imbalanced Data</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Limited to Patch Level Analysis.</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95546014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Literature Review</a:t>
            </a:r>
            <a:endParaRPr lang="en-IN" altLang="en-US" b="1" dirty="0"/>
          </a:p>
        </p:txBody>
      </p:sp>
      <p:sp>
        <p:nvSpPr>
          <p:cNvPr id="6" name="Rectangle 5">
            <a:extLst>
              <a:ext uri="{FF2B5EF4-FFF2-40B4-BE49-F238E27FC236}">
                <a16:creationId xmlns:a16="http://schemas.microsoft.com/office/drawing/2014/main" id="{F382B4AC-DDEE-E30D-9067-2B4A574B2E03}"/>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8</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graphicFrame>
        <p:nvGraphicFramePr>
          <p:cNvPr id="7" name="Google Shape;134;p23"/>
          <p:cNvGraphicFramePr/>
          <p:nvPr>
            <p:extLst>
              <p:ext uri="{D42A27DB-BD31-4B8C-83A1-F6EECF244321}">
                <p14:modId xmlns:p14="http://schemas.microsoft.com/office/powerpoint/2010/main" val="3795561845"/>
              </p:ext>
            </p:extLst>
          </p:nvPr>
        </p:nvGraphicFramePr>
        <p:xfrm>
          <a:off x="152400" y="959754"/>
          <a:ext cx="8839200" cy="5324400"/>
        </p:xfrm>
        <a:graphic>
          <a:graphicData uri="http://schemas.openxmlformats.org/drawingml/2006/table">
            <a:tbl>
              <a:tblPr firstRow="1" bandRow="1">
                <a:noFill/>
              </a:tblPr>
              <a:tblGrid>
                <a:gridCol w="640295">
                  <a:extLst>
                    <a:ext uri="{9D8B030D-6E8A-4147-A177-3AD203B41FA5}">
                      <a16:colId xmlns:a16="http://schemas.microsoft.com/office/drawing/2014/main" val="20000"/>
                    </a:ext>
                  </a:extLst>
                </a:gridCol>
                <a:gridCol w="1448343">
                  <a:extLst>
                    <a:ext uri="{9D8B030D-6E8A-4147-A177-3AD203B41FA5}">
                      <a16:colId xmlns:a16="http://schemas.microsoft.com/office/drawing/2014/main" val="20001"/>
                    </a:ext>
                  </a:extLst>
                </a:gridCol>
                <a:gridCol w="1631840">
                  <a:extLst>
                    <a:ext uri="{9D8B030D-6E8A-4147-A177-3AD203B41FA5}">
                      <a16:colId xmlns:a16="http://schemas.microsoft.com/office/drawing/2014/main" val="20002"/>
                    </a:ext>
                  </a:extLst>
                </a:gridCol>
                <a:gridCol w="1820130">
                  <a:extLst>
                    <a:ext uri="{9D8B030D-6E8A-4147-A177-3AD203B41FA5}">
                      <a16:colId xmlns:a16="http://schemas.microsoft.com/office/drawing/2014/main" val="20003"/>
                    </a:ext>
                  </a:extLst>
                </a:gridCol>
                <a:gridCol w="1649296">
                  <a:extLst>
                    <a:ext uri="{9D8B030D-6E8A-4147-A177-3AD203B41FA5}">
                      <a16:colId xmlns:a16="http://schemas.microsoft.com/office/drawing/2014/main" val="2740040687"/>
                    </a:ext>
                  </a:extLst>
                </a:gridCol>
                <a:gridCol w="1649296">
                  <a:extLst>
                    <a:ext uri="{9D8B030D-6E8A-4147-A177-3AD203B41FA5}">
                      <a16:colId xmlns:a16="http://schemas.microsoft.com/office/drawing/2014/main" val="90164347"/>
                    </a:ext>
                  </a:extLst>
                </a:gridCol>
              </a:tblGrid>
              <a:tr h="539200">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Sr.no</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Paper Title (ref)</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Author’s Name(s)</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Advantages</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Research Gap</a:t>
                      </a:r>
                      <a:endParaRPr sz="14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860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5</a:t>
                      </a: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Image Forgery Detection [2009]</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342900" indent="-342900" algn="just">
                        <a:buAutoNum type="arabicPeriod"/>
                      </a:pPr>
                      <a:r>
                        <a:rPr lang="en-US" sz="1000" dirty="0">
                          <a:latin typeface="Times New Roman" panose="02020603050405020304" pitchFamily="18" charset="0"/>
                          <a:cs typeface="Times New Roman" panose="02020603050405020304" pitchFamily="18" charset="0"/>
                        </a:rPr>
                        <a:t>Hany Farid</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indent="0" algn="just">
                        <a:buNone/>
                      </a:pPr>
                      <a:r>
                        <a:rPr lang="en-US" sz="1000" dirty="0">
                          <a:latin typeface="Times New Roman" panose="02020603050405020304" pitchFamily="18" charset="0"/>
                          <a:cs typeface="Times New Roman" panose="02020603050405020304" pitchFamily="18" charset="0"/>
                        </a:rPr>
                        <a:t>The paper surveys various image forgery detection techniques, categorizing them into pixel-based, format-based, camera-based, physically-based, and geometry-based methods.</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80975" indent="-180975" algn="just">
                        <a:buAutoNum type="arabicPeriod"/>
                      </a:pPr>
                      <a:r>
                        <a:rPr lang="en-IN" sz="1000" dirty="0">
                          <a:latin typeface="Times New Roman" panose="02020603050405020304" pitchFamily="18" charset="0"/>
                          <a:cs typeface="Times New Roman" panose="02020603050405020304" pitchFamily="18" charset="0"/>
                        </a:rPr>
                        <a:t>Comprehensive Categorization</a:t>
                      </a:r>
                    </a:p>
                    <a:p>
                      <a:pPr marL="180975" indent="-180975" algn="just">
                        <a:buAutoNum type="arabicPeriod"/>
                      </a:pPr>
                      <a:r>
                        <a:rPr lang="en-IN" sz="1000" dirty="0">
                          <a:latin typeface="Times New Roman" panose="02020603050405020304" pitchFamily="18" charset="0"/>
                          <a:cs typeface="Times New Roman" panose="02020603050405020304" pitchFamily="18" charset="0"/>
                        </a:rPr>
                        <a:t>Application to Different Scenarios</a:t>
                      </a:r>
                    </a:p>
                    <a:p>
                      <a:pPr marL="180975" indent="-180975" algn="just">
                        <a:buAutoNum type="arabicPeriod"/>
                      </a:pPr>
                      <a:r>
                        <a:rPr lang="en-IN" sz="1000" dirty="0">
                          <a:latin typeface="Times New Roman" panose="02020603050405020304" pitchFamily="18" charset="0"/>
                          <a:cs typeface="Times New Roman" panose="02020603050405020304" pitchFamily="18" charset="0"/>
                        </a:rPr>
                        <a:t>Advancement in Forensics Tools</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Evolving Manipulation Techniques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Forensic Tool Efficacy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Lack of Standardization</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1267">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6</a:t>
                      </a: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algn="just"/>
                      <a:r>
                        <a:rPr lang="en-US" sz="1000" dirty="0">
                          <a:latin typeface="Times New Roman" panose="02020603050405020304" pitchFamily="18" charset="0"/>
                          <a:cs typeface="Times New Roman" panose="02020603050405020304" pitchFamily="18" charset="0"/>
                        </a:rPr>
                        <a:t>An Analysis of Image Forgery Detection Techniques [2019]</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err="1">
                          <a:latin typeface="Times New Roman" panose="02020603050405020304" pitchFamily="18" charset="0"/>
                          <a:cs typeface="Times New Roman" panose="02020603050405020304" pitchFamily="18" charset="0"/>
                        </a:rPr>
                        <a:t>Chandandeep</a:t>
                      </a:r>
                      <a:r>
                        <a:rPr lang="en-IN" sz="1000" dirty="0">
                          <a:latin typeface="Times New Roman" panose="02020603050405020304" pitchFamily="18" charset="0"/>
                          <a:cs typeface="Times New Roman" panose="02020603050405020304" pitchFamily="18" charset="0"/>
                        </a:rPr>
                        <a:t> Kaur</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Navdeep Kanwal</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algn="just"/>
                      <a:r>
                        <a:rPr lang="en-US" sz="1000" dirty="0">
                          <a:latin typeface="Times New Roman" panose="02020603050405020304" pitchFamily="18" charset="0"/>
                          <a:cs typeface="Times New Roman" panose="02020603050405020304" pitchFamily="18" charset="0"/>
                        </a:rPr>
                        <a:t>The paper reviews passive forgery detection methods and highlights the challenges of differentiating forgery types. It emphasizes the need for effective solutions due to the ease of digital manipulation.</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Comprehensive Review</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Dataset Coverage</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Identification of Forgery Types</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Human Intervention</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Specificity of Methods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Distinguishing Malicious vs. Innocent Retouching</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Potential of AI</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43222">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7</a:t>
                      </a: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The Effect of Error Level Analysis on Image Forgery Detection Using Deep Learning [2019]</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err="1">
                          <a:latin typeface="Times New Roman" panose="02020603050405020304" pitchFamily="18" charset="0"/>
                          <a:cs typeface="Times New Roman" panose="02020603050405020304" pitchFamily="18" charset="0"/>
                        </a:rPr>
                        <a:t>Wina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Permana</a:t>
                      </a:r>
                      <a:r>
                        <a:rPr lang="en-IN" sz="1000" dirty="0">
                          <a:latin typeface="Times New Roman" panose="02020603050405020304" pitchFamily="18" charset="0"/>
                          <a:cs typeface="Times New Roman" panose="02020603050405020304" pitchFamily="18" charset="0"/>
                        </a:rPr>
                        <a:t> Sari</a:t>
                      </a:r>
                    </a:p>
                    <a:p>
                      <a:pPr marL="228600" indent="-228600" algn="just">
                        <a:buAutoNum type="arabicPeriod"/>
                      </a:pPr>
                      <a:r>
                        <a:rPr lang="en-IN" sz="1000" dirty="0" err="1">
                          <a:latin typeface="Times New Roman" panose="02020603050405020304" pitchFamily="18" charset="0"/>
                          <a:cs typeface="Times New Roman" panose="02020603050405020304" pitchFamily="18" charset="0"/>
                        </a:rPr>
                        <a:t>Hisyam</a:t>
                      </a:r>
                      <a:r>
                        <a:rPr lang="en-IN" sz="1000" dirty="0">
                          <a:latin typeface="Times New Roman" panose="02020603050405020304" pitchFamily="18" charset="0"/>
                          <a:cs typeface="Times New Roman" panose="02020603050405020304" pitchFamily="18" charset="0"/>
                        </a:rPr>
                        <a:t> Fahmi</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indent="0" algn="just">
                        <a:buNone/>
                      </a:pPr>
                      <a:r>
                        <a:rPr lang="en-US" sz="1000" dirty="0">
                          <a:latin typeface="Times New Roman" panose="02020603050405020304" pitchFamily="18" charset="0"/>
                          <a:cs typeface="Times New Roman" panose="02020603050405020304" pitchFamily="18" charset="0"/>
                        </a:rPr>
                        <a:t>The paper finds that using Error Level Analysis (ELA) as a preprocessing step can enhance deep learning-based forgery detection but is dependent on dataset quality and model. </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Combines Traditional and Modern Techniques</a:t>
                      </a:r>
                    </a:p>
                    <a:p>
                      <a:pPr marL="228600" indent="-228600" algn="just">
                        <a:buAutoNum type="arabicPeriod"/>
                      </a:pPr>
                      <a:r>
                        <a:rPr lang="en-US" sz="1000" dirty="0">
                          <a:latin typeface="Times New Roman" panose="02020603050405020304" pitchFamily="18" charset="0"/>
                          <a:cs typeface="Times New Roman" panose="02020603050405020304" pitchFamily="18" charset="0"/>
                        </a:rPr>
                        <a:t>Improved Detection of Subtle Forgeries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Potential for Automation</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Dataset Quality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Model Optimization</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ELA Limitation in Complex Forgeries</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527029817"/>
                  </a:ext>
                </a:extLst>
              </a:tr>
              <a:tr h="0">
                <a:tc>
                  <a:txBody>
                    <a:bodyPr/>
                    <a:lstStyle/>
                    <a:p>
                      <a:pPr marL="0" marR="0" lvl="0" indent="0" algn="ctr" rtl="0">
                        <a:spcBef>
                          <a:spcPts val="0"/>
                        </a:spcBef>
                        <a:spcAft>
                          <a:spcPts val="0"/>
                        </a:spcAft>
                        <a:buNone/>
                      </a:pPr>
                      <a:r>
                        <a:rPr lang="en-US" sz="1000" b="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8</a:t>
                      </a:r>
                    </a:p>
                  </a:txBody>
                  <a:tcPr marL="91450" marR="91450" marT="45700" marB="457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Detecting Image Forgery over Social Media Using U-NET with Grasshopper Optimization [2023]</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err="1">
                          <a:latin typeface="Times New Roman" panose="02020603050405020304" pitchFamily="18" charset="0"/>
                          <a:cs typeface="Times New Roman" panose="02020603050405020304" pitchFamily="18" charset="0"/>
                        </a:rPr>
                        <a:t>Niousha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Ghannad</a:t>
                      </a:r>
                      <a:endParaRPr lang="en-IN" sz="1000" dirty="0">
                        <a:latin typeface="Times New Roman" panose="02020603050405020304" pitchFamily="18" charset="0"/>
                        <a:cs typeface="Times New Roman" panose="02020603050405020304" pitchFamily="18" charset="0"/>
                      </a:endParaRPr>
                    </a:p>
                    <a:p>
                      <a:pPr marL="228600" indent="-228600" algn="just">
                        <a:buAutoNum type="arabicPeriod"/>
                      </a:pPr>
                      <a:r>
                        <a:rPr lang="en-IN" sz="1000" dirty="0" err="1">
                          <a:latin typeface="Times New Roman" panose="02020603050405020304" pitchFamily="18" charset="0"/>
                          <a:cs typeface="Times New Roman" panose="02020603050405020304" pitchFamily="18" charset="0"/>
                        </a:rPr>
                        <a:t>Kalpdrum</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Passi</a:t>
                      </a:r>
                      <a:endParaRPr lang="en-IN"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r>
                        <a:rPr lang="en-IN" sz="1000" dirty="0">
                          <a:latin typeface="Times New Roman" panose="02020603050405020304" pitchFamily="18" charset="0"/>
                          <a:cs typeface="Times New Roman" panose="02020603050405020304" pitchFamily="18" charset="0"/>
                        </a:rPr>
                        <a:t>The paper presents an enhanced U-Net optimized with Grasshopper Optimization Algorithm (GOA) for better image forgery detection on social media, showing improved accuracy on the CASIA dataset.</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Improved Accuracy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Real-Time Usability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Versatility</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Enhanced Model Architecture</a:t>
                      </a: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228600" indent="-228600" algn="just">
                        <a:buAutoNum type="arabicPeriod"/>
                      </a:pPr>
                      <a:r>
                        <a:rPr lang="en-IN" sz="1000" dirty="0">
                          <a:latin typeface="Times New Roman" panose="02020603050405020304" pitchFamily="18" charset="0"/>
                          <a:cs typeface="Times New Roman" panose="02020603050405020304" pitchFamily="18" charset="0"/>
                        </a:rPr>
                        <a:t>Generalization Across Datasets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Handling Complex Forgeries</a:t>
                      </a:r>
                    </a:p>
                    <a:p>
                      <a:pPr marL="228600" indent="-228600" algn="just">
                        <a:buAutoNum type="arabicPeriod"/>
                      </a:pPr>
                      <a:r>
                        <a:rPr lang="en-IN" sz="1000" dirty="0">
                          <a:latin typeface="Times New Roman" panose="02020603050405020304" pitchFamily="18" charset="0"/>
                          <a:cs typeface="Times New Roman" panose="02020603050405020304" pitchFamily="18" charset="0"/>
                        </a:rPr>
                        <a:t>Resource Efficiency</a:t>
                      </a:r>
                      <a:endParaRPr lang="en-US" sz="1000" dirty="0">
                        <a:latin typeface="Times New Roman" panose="02020603050405020304" pitchFamily="18" charset="0"/>
                        <a:cs typeface="Times New Roman" panose="02020603050405020304" pitchFamily="18" charset="0"/>
                      </a:endParaRPr>
                    </a:p>
                  </a:txBody>
                  <a:tcPr marL="91450" marR="91450" marT="45700" marB="45700"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955460147"/>
                  </a:ext>
                </a:extLst>
              </a:tr>
            </a:tbl>
          </a:graphicData>
        </a:graphic>
      </p:graphicFrame>
    </p:spTree>
    <p:extLst>
      <p:ext uri="{BB962C8B-B14F-4D97-AF65-F5344CB8AC3E}">
        <p14:creationId xmlns:p14="http://schemas.microsoft.com/office/powerpoint/2010/main" val="307752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724400"/>
          </a:xfrm>
        </p:spPr>
        <p:txBody>
          <a:bodyPr/>
          <a:lstStyle/>
          <a:p>
            <a:pPr marL="0" lvl="1" indent="0" algn="just">
              <a:lnSpc>
                <a:spcPct val="150000"/>
              </a:lnSpc>
              <a:buNone/>
            </a:pPr>
            <a:r>
              <a:rPr lang="en-US" sz="1500" dirty="0">
                <a:latin typeface="Times New Roman" panose="02020603050405020304" pitchFamily="18" charset="0"/>
                <a:cs typeface="Times New Roman" panose="02020603050405020304" pitchFamily="18" charset="0"/>
              </a:rPr>
              <a:t>While existing methods for image forgery detection have made progress, they often fall short in several key areas. Traditional techniques are primarily manual, making them time-consuming and error-prone, and lack the ability to handle large-scale, real-time analysis of digital images. Current automated systems struggle to detect more advanced manipulations, such as deepfakes and subtle alterations, and their accuracy decreases significantly when dealing with diverse types of forgeries. Additionally, many existing solutions are not sufficiently scalable to meet the demands of high-volume image content across various platforms. There is also limited research on integrating multiple detection techniques to provide a unified, reliable integrity score that can guide decision-making more effectively. Addressing these gaps will require innovative approaches that utilize machine learning models to improve accuracy, scalability, and efficiency in real-world applications.</a:t>
            </a:r>
          </a:p>
        </p:txBody>
      </p:sp>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kumimoji="0" lang="en-IN" altLang="en-US" b="1" i="0" u="none" strike="noStrike" kern="0" cap="none" spc="0" normalizeH="0" baseline="0" dirty="0">
                <a:solidFill>
                  <a:schemeClr val="tx1"/>
                </a:solidFill>
                <a:latin typeface="Times New Roman" panose="02020603050405020304" pitchFamily="18" charset="0"/>
                <a:ea typeface="+mn-ea"/>
                <a:cs typeface="Times New Roman" panose="02020603050405020304" pitchFamily="18" charset="0"/>
                <a:sym typeface="+mn-ea"/>
              </a:rPr>
              <a:t>Research Gap</a:t>
            </a:r>
            <a:endPar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2924</Words>
  <Application>Microsoft Office PowerPoint</Application>
  <PresentationFormat>Letter Paper (8.5x11 in)</PresentationFormat>
  <Paragraphs>248</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Times New Roman</vt:lpstr>
      <vt:lpstr>Wingdings</vt:lpstr>
      <vt:lpstr>Theme1</vt:lpstr>
      <vt:lpstr>Image Forgery Detection using Deep Learning</vt:lpstr>
      <vt:lpstr>Contents</vt:lpstr>
      <vt:lpstr>Abstract</vt:lpstr>
      <vt:lpstr>Introduction</vt:lpstr>
      <vt:lpstr>Introduction</vt:lpstr>
      <vt:lpstr>Introduction</vt:lpstr>
      <vt:lpstr>Literature Review</vt:lpstr>
      <vt:lpstr>Literature Review</vt:lpstr>
      <vt:lpstr>Research Gap</vt:lpstr>
      <vt:lpstr>Problem Statement</vt:lpstr>
      <vt:lpstr>Methodology</vt:lpstr>
      <vt:lpstr>System Architecture</vt:lpstr>
      <vt:lpstr>System Architecture</vt:lpstr>
      <vt:lpstr>Technology Stack</vt:lpstr>
      <vt:lpstr>Implementation</vt:lpstr>
      <vt:lpstr>Implementation</vt:lpstr>
      <vt:lpstr>Implementation</vt:lpstr>
      <vt:lpstr>Implementation</vt:lpstr>
      <vt:lpstr>Implementation</vt:lpstr>
      <vt:lpstr>Implementation</vt:lpstr>
      <vt:lpstr>Implementation</vt:lpstr>
      <vt:lpstr>Conclusion</vt:lpstr>
      <vt:lpstr>References</vt:lpstr>
      <vt:lpstr>References</vt:lpstr>
      <vt:lpstr>Thank You !!!</vt:lpstr>
      <vt:lpstr>Q &amp; A</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Yash Kamble</cp:lastModifiedBy>
  <cp:revision>333</cp:revision>
  <dcterms:created xsi:type="dcterms:W3CDTF">2009-10-13T20:39:54Z</dcterms:created>
  <dcterms:modified xsi:type="dcterms:W3CDTF">2025-04-24T14:12:28Z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FC0CC7DF1BCE4E4B8241BC32BB672CEF</vt:lpwstr>
  </property>
  <property fmtid="{D5CDD505-2E9C-101B-9397-08002B2CF9AE}" pid="3" name="KSOProductBuildVer">
    <vt:lpwstr>1033-11.2.0.10323</vt:lpwstr>
  </property>
</Properties>
</file>