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9604950" cy="20162838"/>
  <p:notesSz cx="7099300" cy="10234613"/>
  <p:defaultTextStyle>
    <a:defPPr>
      <a:defRPr lang="ru-RU"/>
    </a:defPPr>
    <a:lvl1pPr marL="0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07642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15284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22926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30568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538210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245852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1953494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661136" algn="l" defTabSz="341528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2" autoAdjust="0"/>
  </p:normalViewPr>
  <p:slideViewPr>
    <p:cSldViewPr>
      <p:cViewPr>
        <p:scale>
          <a:sx n="25" d="100"/>
          <a:sy n="25" d="100"/>
        </p:scale>
        <p:origin x="-828" y="-276"/>
      </p:cViewPr>
      <p:guideLst>
        <p:guide orient="horz" pos="6351"/>
        <p:guide pos="12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0371" y="6263550"/>
            <a:ext cx="33664208" cy="432194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743" y="11425608"/>
            <a:ext cx="27723465" cy="51527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0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1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2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30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3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4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53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61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9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8713589" y="807450"/>
            <a:ext cx="8911114" cy="1720375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80247" y="807450"/>
            <a:ext cx="26073259" cy="1720375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2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8518" y="12956492"/>
            <a:ext cx="33664208" cy="4004564"/>
          </a:xfrm>
        </p:spPr>
        <p:txBody>
          <a:bodyPr anchor="t"/>
          <a:lstStyle>
            <a:lvl1pPr algn="l">
              <a:defRPr sz="14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28518" y="8545873"/>
            <a:ext cx="33664208" cy="4410619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0764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1528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2292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83056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5382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24585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95349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66113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0248" y="4704664"/>
            <a:ext cx="17492186" cy="13306541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132516" y="4704664"/>
            <a:ext cx="17492186" cy="13306541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2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0248" y="4513303"/>
            <a:ext cx="17499064" cy="188093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642" indent="0">
              <a:buNone/>
              <a:defRPr sz="7500" b="1"/>
            </a:lvl2pPr>
            <a:lvl3pPr marL="3415284" indent="0">
              <a:buNone/>
              <a:defRPr sz="6700" b="1"/>
            </a:lvl3pPr>
            <a:lvl4pPr marL="5122926" indent="0">
              <a:buNone/>
              <a:defRPr sz="6000" b="1"/>
            </a:lvl4pPr>
            <a:lvl5pPr marL="6830568" indent="0">
              <a:buNone/>
              <a:defRPr sz="6000" b="1"/>
            </a:lvl5pPr>
            <a:lvl6pPr marL="8538210" indent="0">
              <a:buNone/>
              <a:defRPr sz="6000" b="1"/>
            </a:lvl6pPr>
            <a:lvl7pPr marL="10245852" indent="0">
              <a:buNone/>
              <a:defRPr sz="6000" b="1"/>
            </a:lvl7pPr>
            <a:lvl8pPr marL="11953494" indent="0">
              <a:buNone/>
              <a:defRPr sz="6000" b="1"/>
            </a:lvl8pPr>
            <a:lvl9pPr marL="13661136" indent="0">
              <a:buNone/>
              <a:defRPr sz="6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80248" y="6394233"/>
            <a:ext cx="17499064" cy="11616970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0118767" y="4513303"/>
            <a:ext cx="17505938" cy="188093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642" indent="0">
              <a:buNone/>
              <a:defRPr sz="7500" b="1"/>
            </a:lvl2pPr>
            <a:lvl3pPr marL="3415284" indent="0">
              <a:buNone/>
              <a:defRPr sz="6700" b="1"/>
            </a:lvl3pPr>
            <a:lvl4pPr marL="5122926" indent="0">
              <a:buNone/>
              <a:defRPr sz="6000" b="1"/>
            </a:lvl4pPr>
            <a:lvl5pPr marL="6830568" indent="0">
              <a:buNone/>
              <a:defRPr sz="6000" b="1"/>
            </a:lvl5pPr>
            <a:lvl6pPr marL="8538210" indent="0">
              <a:buNone/>
              <a:defRPr sz="6000" b="1"/>
            </a:lvl6pPr>
            <a:lvl7pPr marL="10245852" indent="0">
              <a:buNone/>
              <a:defRPr sz="6000" b="1"/>
            </a:lvl7pPr>
            <a:lvl8pPr marL="11953494" indent="0">
              <a:buNone/>
              <a:defRPr sz="6000" b="1"/>
            </a:lvl8pPr>
            <a:lvl9pPr marL="13661136" indent="0">
              <a:buNone/>
              <a:defRPr sz="6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118767" y="6394233"/>
            <a:ext cx="17505938" cy="11616970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4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6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0250" y="802780"/>
            <a:ext cx="13029756" cy="3416481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84435" y="802781"/>
            <a:ext cx="22140267" cy="17208424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80250" y="4219262"/>
            <a:ext cx="13029756" cy="13791943"/>
          </a:xfrm>
        </p:spPr>
        <p:txBody>
          <a:bodyPr/>
          <a:lstStyle>
            <a:lvl1pPr marL="0" indent="0">
              <a:buNone/>
              <a:defRPr sz="5200"/>
            </a:lvl1pPr>
            <a:lvl2pPr marL="1707642" indent="0">
              <a:buNone/>
              <a:defRPr sz="4500"/>
            </a:lvl2pPr>
            <a:lvl3pPr marL="3415284" indent="0">
              <a:buNone/>
              <a:defRPr sz="3700"/>
            </a:lvl3pPr>
            <a:lvl4pPr marL="5122926" indent="0">
              <a:buNone/>
              <a:defRPr sz="3400"/>
            </a:lvl4pPr>
            <a:lvl5pPr marL="6830568" indent="0">
              <a:buNone/>
              <a:defRPr sz="3400"/>
            </a:lvl5pPr>
            <a:lvl6pPr marL="8538210" indent="0">
              <a:buNone/>
              <a:defRPr sz="3400"/>
            </a:lvl6pPr>
            <a:lvl7pPr marL="10245852" indent="0">
              <a:buNone/>
              <a:defRPr sz="3400"/>
            </a:lvl7pPr>
            <a:lvl8pPr marL="11953494" indent="0">
              <a:buNone/>
              <a:defRPr sz="3400"/>
            </a:lvl8pPr>
            <a:lvl9pPr marL="13661136" indent="0">
              <a:buNone/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2847" y="14113987"/>
            <a:ext cx="23762970" cy="1666236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62847" y="1801587"/>
            <a:ext cx="23762970" cy="12097703"/>
          </a:xfrm>
        </p:spPr>
        <p:txBody>
          <a:bodyPr/>
          <a:lstStyle>
            <a:lvl1pPr marL="0" indent="0">
              <a:buNone/>
              <a:defRPr sz="12000"/>
            </a:lvl1pPr>
            <a:lvl2pPr marL="1707642" indent="0">
              <a:buNone/>
              <a:defRPr sz="10500"/>
            </a:lvl2pPr>
            <a:lvl3pPr marL="3415284" indent="0">
              <a:buNone/>
              <a:defRPr sz="9000"/>
            </a:lvl3pPr>
            <a:lvl4pPr marL="5122926" indent="0">
              <a:buNone/>
              <a:defRPr sz="7500"/>
            </a:lvl4pPr>
            <a:lvl5pPr marL="6830568" indent="0">
              <a:buNone/>
              <a:defRPr sz="7500"/>
            </a:lvl5pPr>
            <a:lvl6pPr marL="8538210" indent="0">
              <a:buNone/>
              <a:defRPr sz="7500"/>
            </a:lvl6pPr>
            <a:lvl7pPr marL="10245852" indent="0">
              <a:buNone/>
              <a:defRPr sz="7500"/>
            </a:lvl7pPr>
            <a:lvl8pPr marL="11953494" indent="0">
              <a:buNone/>
              <a:defRPr sz="7500"/>
            </a:lvl8pPr>
            <a:lvl9pPr marL="13661136" indent="0">
              <a:buNone/>
              <a:defRPr sz="7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62847" y="15780222"/>
            <a:ext cx="23762970" cy="2366332"/>
          </a:xfrm>
        </p:spPr>
        <p:txBody>
          <a:bodyPr/>
          <a:lstStyle>
            <a:lvl1pPr marL="0" indent="0">
              <a:buNone/>
              <a:defRPr sz="5200"/>
            </a:lvl1pPr>
            <a:lvl2pPr marL="1707642" indent="0">
              <a:buNone/>
              <a:defRPr sz="4500"/>
            </a:lvl2pPr>
            <a:lvl3pPr marL="3415284" indent="0">
              <a:buNone/>
              <a:defRPr sz="3700"/>
            </a:lvl3pPr>
            <a:lvl4pPr marL="5122926" indent="0">
              <a:buNone/>
              <a:defRPr sz="3400"/>
            </a:lvl4pPr>
            <a:lvl5pPr marL="6830568" indent="0">
              <a:buNone/>
              <a:defRPr sz="3400"/>
            </a:lvl5pPr>
            <a:lvl6pPr marL="8538210" indent="0">
              <a:buNone/>
              <a:defRPr sz="3400"/>
            </a:lvl6pPr>
            <a:lvl7pPr marL="10245852" indent="0">
              <a:buNone/>
              <a:defRPr sz="3400"/>
            </a:lvl7pPr>
            <a:lvl8pPr marL="11953494" indent="0">
              <a:buNone/>
              <a:defRPr sz="3400"/>
            </a:lvl8pPr>
            <a:lvl9pPr marL="13661136" indent="0">
              <a:buNone/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0248" y="807448"/>
            <a:ext cx="35644455" cy="3360473"/>
          </a:xfrm>
          <a:prstGeom prst="rect">
            <a:avLst/>
          </a:prstGeom>
        </p:spPr>
        <p:txBody>
          <a:bodyPr vert="horz" lIns="341528" tIns="170764" rIns="341528" bIns="170764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0248" y="4704664"/>
            <a:ext cx="35644455" cy="13306541"/>
          </a:xfrm>
          <a:prstGeom prst="rect">
            <a:avLst/>
          </a:prstGeom>
        </p:spPr>
        <p:txBody>
          <a:bodyPr vert="horz" lIns="341528" tIns="170764" rIns="341528" bIns="17076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980248" y="18687965"/>
            <a:ext cx="9241155" cy="1073484"/>
          </a:xfrm>
          <a:prstGeom prst="rect">
            <a:avLst/>
          </a:prstGeom>
        </p:spPr>
        <p:txBody>
          <a:bodyPr vert="horz" lIns="341528" tIns="170764" rIns="341528" bIns="170764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987E-EEFD-4CAA-A14A-9EEF3A647A77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531691" y="18687965"/>
            <a:ext cx="12541568" cy="1073484"/>
          </a:xfrm>
          <a:prstGeom prst="rect">
            <a:avLst/>
          </a:prstGeom>
        </p:spPr>
        <p:txBody>
          <a:bodyPr vert="horz" lIns="341528" tIns="170764" rIns="341528" bIns="170764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8383548" y="18687965"/>
            <a:ext cx="9241155" cy="1073484"/>
          </a:xfrm>
          <a:prstGeom prst="rect">
            <a:avLst/>
          </a:prstGeom>
        </p:spPr>
        <p:txBody>
          <a:bodyPr vert="horz" lIns="341528" tIns="170764" rIns="341528" bIns="170764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3F1D-5A6C-4273-B794-8D19030A2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15284" rtl="0" eaLnBrk="1" latinLnBrk="0" hangingPunct="1">
        <a:spcBef>
          <a:spcPct val="0"/>
        </a:spcBef>
        <a:buNone/>
        <a:defRPr sz="1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732" indent="-1280732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74918" indent="-1067276" algn="l" defTabSz="34152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69105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6747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4389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392031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099673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7315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514957" indent="-853821" algn="l" defTabSz="3415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07642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15284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2926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0568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538210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45852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3494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661136" algn="l" defTabSz="3415284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585451" y="216323"/>
            <a:ext cx="9145016" cy="5256584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Automatic formation </a:t>
            </a:r>
            <a:r>
              <a:rPr lang="en-US" dirty="0">
                <a:solidFill>
                  <a:schemeClr val="tx1"/>
                </a:solidFill>
              </a:rPr>
              <a:t>of fuzzy production </a:t>
            </a:r>
            <a:r>
              <a:rPr lang="en-US" dirty="0" smtClean="0">
                <a:solidFill>
                  <a:schemeClr val="tx1"/>
                </a:solidFill>
              </a:rPr>
              <a:t>rules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the basis of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training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sample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AutoShape 2" descr="https://imgur.com/orZWHl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imgur.com/orZWHly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imgur.com/orZWHly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imgur.com/orZWHly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9826" y="8848153"/>
            <a:ext cx="4392488" cy="1737322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00475" y="3456683"/>
            <a:ext cx="4032448" cy="2133366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</a:t>
            </a:r>
            <a:r>
              <a:rPr lang="en-US" dirty="0" smtClean="0">
                <a:solidFill>
                  <a:schemeClr val="tx1"/>
                </a:solidFill>
              </a:rPr>
              <a:t>sample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28467" y="13825835"/>
            <a:ext cx="4104456" cy="2016224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</a:t>
            </a:r>
            <a:r>
              <a:rPr lang="en-US" dirty="0" smtClean="0">
                <a:solidFill>
                  <a:schemeClr val="tx1"/>
                </a:solidFill>
              </a:rPr>
              <a:t>samples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0" idx="2"/>
            <a:endCxn id="13" idx="0"/>
          </p:cNvCxnSpPr>
          <p:nvPr/>
        </p:nvCxnSpPr>
        <p:spPr>
          <a:xfrm>
            <a:off x="2536070" y="10585475"/>
            <a:ext cx="1244625" cy="3240360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  <a:endCxn id="12" idx="2"/>
          </p:cNvCxnSpPr>
          <p:nvPr/>
        </p:nvCxnSpPr>
        <p:spPr>
          <a:xfrm flipV="1">
            <a:off x="2536070" y="5590049"/>
            <a:ext cx="1280629" cy="3258104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3"/>
            <a:endCxn id="4" idx="1"/>
          </p:cNvCxnSpPr>
          <p:nvPr/>
        </p:nvCxnSpPr>
        <p:spPr>
          <a:xfrm flipV="1">
            <a:off x="5832923" y="2844615"/>
            <a:ext cx="4752528" cy="1678751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10585451" y="7777163"/>
            <a:ext cx="9145016" cy="2264481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Checking the </a:t>
            </a:r>
            <a:r>
              <a:rPr lang="en-US" dirty="0" smtClean="0">
                <a:solidFill>
                  <a:schemeClr val="tx1"/>
                </a:solidFill>
              </a:rPr>
              <a:t>knowledge </a:t>
            </a:r>
            <a:r>
              <a:rPr lang="en-US" dirty="0">
                <a:solidFill>
                  <a:schemeClr val="tx1"/>
                </a:solidFill>
              </a:rPr>
              <a:t>base for correctness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4" idx="2"/>
            <a:endCxn id="26" idx="0"/>
          </p:cNvCxnSpPr>
          <p:nvPr/>
        </p:nvCxnSpPr>
        <p:spPr>
          <a:xfrm>
            <a:off x="15157959" y="5472907"/>
            <a:ext cx="0" cy="2304256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10585451" y="14041859"/>
            <a:ext cx="9145016" cy="5256584"/>
          </a:xfrm>
          <a:prstGeom prst="round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Checking the correctness of the rule base for </a:t>
            </a:r>
            <a:r>
              <a:rPr lang="en-US" dirty="0" smtClean="0">
                <a:solidFill>
                  <a:schemeClr val="tx1"/>
                </a:solidFill>
              </a:rPr>
              <a:t>solv­ing </a:t>
            </a:r>
            <a:r>
              <a:rPr lang="en-US" dirty="0">
                <a:solidFill>
                  <a:schemeClr val="tx1"/>
                </a:solidFill>
              </a:rPr>
              <a:t>the classification problem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13" idx="3"/>
            <a:endCxn id="31" idx="1"/>
          </p:cNvCxnSpPr>
          <p:nvPr/>
        </p:nvCxnSpPr>
        <p:spPr>
          <a:xfrm>
            <a:off x="5832923" y="14833947"/>
            <a:ext cx="4752528" cy="1836204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31" idx="0"/>
          </p:cNvCxnSpPr>
          <p:nvPr/>
        </p:nvCxnSpPr>
        <p:spPr>
          <a:xfrm>
            <a:off x="15157959" y="10041644"/>
            <a:ext cx="0" cy="4000215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5" t="36896" r="32547" b="35162"/>
          <a:stretch/>
        </p:blipFill>
        <p:spPr bwMode="auto">
          <a:xfrm>
            <a:off x="22682795" y="241291"/>
            <a:ext cx="7515226" cy="434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2" t="36674" r="46840" b="29000"/>
          <a:stretch/>
        </p:blipFill>
        <p:spPr bwMode="auto">
          <a:xfrm>
            <a:off x="29729631" y="116570"/>
            <a:ext cx="3066232" cy="46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22917010" y="4633779"/>
            <a:ext cx="1023889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dirty="0"/>
              <a:t>A </a:t>
            </a:r>
            <a:r>
              <a:rPr lang="en-US" sz="5000" dirty="0" smtClean="0"/>
              <a:t>- the </a:t>
            </a:r>
            <a:r>
              <a:rPr lang="en-US" sz="5000" dirty="0"/>
              <a:t>matrix of </a:t>
            </a:r>
            <a:r>
              <a:rPr lang="en-US" sz="5000" dirty="0" smtClean="0"/>
              <a:t>Antecedents, </a:t>
            </a:r>
          </a:p>
          <a:p>
            <a:pPr algn="ctr"/>
            <a:r>
              <a:rPr lang="en-US" sz="5000" dirty="0" smtClean="0"/>
              <a:t>B </a:t>
            </a:r>
            <a:r>
              <a:rPr lang="en-US" sz="5000" dirty="0"/>
              <a:t>– the column vector of </a:t>
            </a:r>
            <a:r>
              <a:rPr lang="en-US" sz="5000" dirty="0" smtClean="0"/>
              <a:t>Consequents.</a:t>
            </a:r>
            <a:endParaRPr lang="ru-RU" sz="5000" dirty="0"/>
          </a:p>
        </p:txBody>
      </p:sp>
      <p:cxnSp>
        <p:nvCxnSpPr>
          <p:cNvPr id="45" name="Прямая со стрелкой 44"/>
          <p:cNvCxnSpPr>
            <a:stCxn id="4" idx="3"/>
            <a:endCxn id="60" idx="1"/>
          </p:cNvCxnSpPr>
          <p:nvPr/>
        </p:nvCxnSpPr>
        <p:spPr>
          <a:xfrm>
            <a:off x="19730467" y="2844615"/>
            <a:ext cx="1983418" cy="346168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3003179" y="6625035"/>
            <a:ext cx="79211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Hoare triple</a:t>
            </a:r>
            <a:r>
              <a:rPr lang="en-US" sz="5000" dirty="0" smtClean="0"/>
              <a:t>: {</a:t>
            </a:r>
            <a:r>
              <a:rPr lang="en-US" sz="5000" dirty="0"/>
              <a:t>Q}⋅S⋅{R}</a:t>
            </a:r>
            <a:endParaRPr lang="ru-RU" sz="5000" dirty="0"/>
          </a:p>
        </p:txBody>
      </p:sp>
      <p:sp>
        <p:nvSpPr>
          <p:cNvPr id="60" name="Левая фигурная скобка 59"/>
          <p:cNvSpPr/>
          <p:nvPr/>
        </p:nvSpPr>
        <p:spPr>
          <a:xfrm>
            <a:off x="21713885" y="116570"/>
            <a:ext cx="968910" cy="614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Левая фигурная скобка 66"/>
          <p:cNvSpPr/>
          <p:nvPr/>
        </p:nvSpPr>
        <p:spPr>
          <a:xfrm>
            <a:off x="21713885" y="6697043"/>
            <a:ext cx="968910" cy="43152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stCxn id="26" idx="3"/>
            <a:endCxn id="67" idx="1"/>
          </p:cNvCxnSpPr>
          <p:nvPr/>
        </p:nvCxnSpPr>
        <p:spPr>
          <a:xfrm flipV="1">
            <a:off x="19730467" y="8854668"/>
            <a:ext cx="1983418" cy="54736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Левая фигурная скобка 71"/>
          <p:cNvSpPr/>
          <p:nvPr/>
        </p:nvSpPr>
        <p:spPr>
          <a:xfrm>
            <a:off x="21713885" y="11408710"/>
            <a:ext cx="968910" cy="8640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31" idx="3"/>
            <a:endCxn id="72" idx="1"/>
          </p:cNvCxnSpPr>
          <p:nvPr/>
        </p:nvCxnSpPr>
        <p:spPr>
          <a:xfrm flipV="1">
            <a:off x="19730467" y="15729190"/>
            <a:ext cx="1983418" cy="940961"/>
          </a:xfrm>
          <a:prstGeom prst="straightConnector1">
            <a:avLst/>
          </a:prstGeom>
          <a:ln w="12382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356" y="12457683"/>
            <a:ext cx="8715235" cy="66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23" y="12241659"/>
            <a:ext cx="8455078" cy="66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25045838" y="18985294"/>
            <a:ext cx="145591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dirty="0" smtClean="0"/>
              <a:t>before training 	                after training</a:t>
            </a:r>
            <a:endParaRPr lang="ru-RU" sz="4500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22970827" y="11521579"/>
            <a:ext cx="12544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Contradiction matrices – 250/94 (training/test):</a:t>
            </a:r>
          </a:p>
        </p:txBody>
      </p:sp>
      <p:pic>
        <p:nvPicPr>
          <p:cNvPr id="1036" name="Picture 12" descr="https://imgur.com/orZWHl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55" y="8492012"/>
            <a:ext cx="4068452" cy="24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Прямоугольник 87"/>
          <p:cNvSpPr/>
          <p:nvPr/>
        </p:nvSpPr>
        <p:spPr>
          <a:xfrm>
            <a:off x="32907931" y="17354227"/>
            <a:ext cx="720080" cy="576064"/>
          </a:xfrm>
          <a:prstGeom prst="rect">
            <a:avLst/>
          </a:prstGeom>
          <a:solidFill>
            <a:srgbClr val="43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57873" r="62318" b="26304"/>
          <a:stretch/>
        </p:blipFill>
        <p:spPr bwMode="auto">
          <a:xfrm>
            <a:off x="23034136" y="7345115"/>
            <a:ext cx="2723467" cy="11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t="39550" r="22294" b="36032"/>
          <a:stretch/>
        </p:blipFill>
        <p:spPr bwMode="auto">
          <a:xfrm>
            <a:off x="23042835" y="8209211"/>
            <a:ext cx="7247634" cy="15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38460" r="21045" b="38333"/>
          <a:stretch/>
        </p:blipFill>
        <p:spPr bwMode="auto">
          <a:xfrm>
            <a:off x="23034136" y="9649371"/>
            <a:ext cx="8048699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3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KnightDanila</dc:creator>
  <cp:lastModifiedBy>KnightDanila</cp:lastModifiedBy>
  <cp:revision>16</cp:revision>
  <cp:lastPrinted>2022-12-26T21:16:19Z</cp:lastPrinted>
  <dcterms:created xsi:type="dcterms:W3CDTF">2022-12-26T20:02:05Z</dcterms:created>
  <dcterms:modified xsi:type="dcterms:W3CDTF">2022-12-26T21:29:53Z</dcterms:modified>
</cp:coreProperties>
</file>