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4D40C9-9324-44CB-B448-BF02950DAA5F}">
  <a:tblStyle styleId="{524D40C9-9324-44CB-B448-BF02950DAA5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fde3d553b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fde3d553b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fde3d553b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fde3d553b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fde3d553b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fde3d553b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de3d553bf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fde3d553bf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45454a08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245454a08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fde3d553b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fde3d553b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245454a08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245454a08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245454a08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245454a08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fde3d553b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fde3d553b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fde3d553b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fde3d553b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45454a0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45454a0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fde3d553bf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fde3d553b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45454a0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45454a0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45454a08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45454a08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45454a08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45454a08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45454a08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45454a08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de3d553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fde3d553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de3d553b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fde3d553b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de3d553b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de3d553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 Pointers Workshop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185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Petrushin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450" y="2707525"/>
            <a:ext cx="2765102" cy="75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45025"/>
            <a:ext cx="558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Advanced Pointer Concepts</a:t>
            </a:r>
            <a:endParaRPr b="1"/>
          </a:p>
        </p:txBody>
      </p:sp>
      <p:graphicFrame>
        <p:nvGraphicFramePr>
          <p:cNvPr id="149" name="Google Shape;149;p22"/>
          <p:cNvGraphicFramePr/>
          <p:nvPr/>
        </p:nvGraphicFramePr>
        <p:xfrm>
          <a:off x="6706473" y="136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{524D40C9-9324-44CB-B448-BF02950DAA5F}</a:tableStyleId>
              </a:tblPr>
              <a:tblGrid>
                <a:gridCol w="952500"/>
                <a:gridCol w="952500"/>
              </a:tblGrid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0x0000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0x0004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0x0008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0x000C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0xFFF0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0xFFF4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0xFFF8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0xFFFC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311700" y="1152475"/>
            <a:ext cx="495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1)	</a:t>
            </a:r>
            <a:r>
              <a:rPr b="1" lang="en"/>
              <a:t>Pointer to Pointers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Dereferencing  double-pointers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printf(“%d”, x);		</a:t>
            </a:r>
            <a:r>
              <a:rPr lang="en">
                <a:solidFill>
                  <a:srgbClr val="6AA84F"/>
                </a:solidFill>
              </a:rPr>
              <a:t>// prints “5”</a:t>
            </a:r>
            <a:endParaRPr>
              <a:solidFill>
                <a:srgbClr val="6AA84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printf(“%d”, *y);		</a:t>
            </a:r>
            <a:r>
              <a:rPr lang="en">
                <a:solidFill>
                  <a:srgbClr val="6AA84F"/>
                </a:solidFill>
              </a:rPr>
              <a:t>// prints “5”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printf(“%d”, **z);		</a:t>
            </a:r>
            <a:r>
              <a:rPr lang="en">
                <a:solidFill>
                  <a:srgbClr val="6AA84F"/>
                </a:solidFill>
              </a:rPr>
              <a:t>// prints “5”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printf(“%p”, z);		</a:t>
            </a:r>
            <a:r>
              <a:rPr lang="en">
                <a:solidFill>
                  <a:srgbClr val="6AA84F"/>
                </a:solidFill>
              </a:rPr>
              <a:t>// prints “0x000C”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printf(“%p”, &amp;y);		</a:t>
            </a:r>
            <a:r>
              <a:rPr lang="en">
                <a:solidFill>
                  <a:srgbClr val="6AA84F"/>
                </a:solidFill>
              </a:rPr>
              <a:t>// prints “0x000C”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>
              <a:solidFill>
                <a:srgbClr val="6AA84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printf(“%p”, y);		</a:t>
            </a:r>
            <a:r>
              <a:rPr lang="en">
                <a:solidFill>
                  <a:srgbClr val="6AA84F"/>
                </a:solidFill>
              </a:rPr>
              <a:t>// prints “0x0004”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printf(“%p”, &amp;x);		</a:t>
            </a:r>
            <a:r>
              <a:rPr lang="en">
                <a:solidFill>
                  <a:srgbClr val="6AA84F"/>
                </a:solidFill>
              </a:rPr>
              <a:t>// prints “0x0004”</a:t>
            </a:r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7180473" y="893338"/>
            <a:ext cx="9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7736375" y="2040513"/>
            <a:ext cx="9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0x0004</a:t>
            </a:r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7736375" y="3557538"/>
            <a:ext cx="9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0x000C</a:t>
            </a: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7991300" y="152562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55" name="Google Shape;155;p22"/>
          <p:cNvSpPr txBox="1"/>
          <p:nvPr/>
        </p:nvSpPr>
        <p:spPr>
          <a:xfrm>
            <a:off x="6431375" y="152562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56" name="Google Shape;156;p22"/>
          <p:cNvSpPr txBox="1"/>
          <p:nvPr/>
        </p:nvSpPr>
        <p:spPr>
          <a:xfrm>
            <a:off x="6431375" y="204052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57" name="Google Shape;157;p22"/>
          <p:cNvSpPr txBox="1"/>
          <p:nvPr/>
        </p:nvSpPr>
        <p:spPr>
          <a:xfrm>
            <a:off x="6431375" y="3557550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311700" y="445025"/>
            <a:ext cx="558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Advanced Pointer Concepts</a:t>
            </a:r>
            <a:endParaRPr b="1"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311700" y="1152475"/>
            <a:ext cx="6383700" cy="37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2)	Pointer Arithmetic</a:t>
            </a:r>
            <a:endParaRPr sz="16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 = x + 2;	</a:t>
            </a:r>
            <a:r>
              <a:rPr lang="en">
                <a:solidFill>
                  <a:srgbClr val="6AA84F"/>
                </a:solidFill>
              </a:rPr>
              <a:t>// Regular int arithmetic, x is now “7”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 = y + 1;	</a:t>
            </a:r>
            <a:r>
              <a:rPr lang="en">
                <a:solidFill>
                  <a:srgbClr val="6AA84F"/>
                </a:solidFill>
              </a:rPr>
              <a:t>// Pointer arithmetic, y is now “0x0008”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big is increment (or decrement)? Depends on what it’s pointing to!</a:t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4 bytes - int		</a:t>
            </a:r>
            <a:r>
              <a:rPr lang="en" sz="1700">
                <a:solidFill>
                  <a:srgbClr val="6AA84F"/>
                </a:solidFill>
              </a:rPr>
              <a:t>// y++; makes y equal to “0x0008”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8 bytes - double	</a:t>
            </a:r>
            <a:r>
              <a:rPr lang="en" sz="1700">
                <a:solidFill>
                  <a:srgbClr val="6AA84F"/>
                </a:solidFill>
              </a:rPr>
              <a:t>// y++; makes y equal to “0x000C”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1 bytes - char		</a:t>
            </a:r>
            <a:r>
              <a:rPr lang="en" sz="1700">
                <a:solidFill>
                  <a:srgbClr val="6AA84F"/>
                </a:solidFill>
              </a:rPr>
              <a:t>// y++; makes y equal to “0x0009”</a:t>
            </a:r>
            <a:endParaRPr sz="1700">
              <a:solidFill>
                <a:srgbClr val="6AA84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Depends on a machine too (32bit vs 64bit etc…)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4" name="Google Shape;164;p23"/>
          <p:cNvGraphicFramePr/>
          <p:nvPr/>
        </p:nvGraphicFramePr>
        <p:xfrm>
          <a:off x="7011273" y="136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{524D40C9-9324-44CB-B448-BF02950DAA5F}</a:tableStyleId>
              </a:tblPr>
              <a:tblGrid>
                <a:gridCol w="952500"/>
                <a:gridCol w="952500"/>
              </a:tblGrid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0x0000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0x0004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0x0008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0x000C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0x0010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0xFFF0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0xFFF4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0xFFF8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0xFFFC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5" name="Google Shape;165;p23"/>
          <p:cNvSpPr txBox="1"/>
          <p:nvPr/>
        </p:nvSpPr>
        <p:spPr>
          <a:xfrm>
            <a:off x="7485273" y="893338"/>
            <a:ext cx="9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166" name="Google Shape;166;p23"/>
          <p:cNvSpPr txBox="1"/>
          <p:nvPr/>
        </p:nvSpPr>
        <p:spPr>
          <a:xfrm>
            <a:off x="8041175" y="2040513"/>
            <a:ext cx="9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0x0004</a:t>
            </a:r>
            <a:endParaRPr/>
          </a:p>
        </p:txBody>
      </p:sp>
      <p:sp>
        <p:nvSpPr>
          <p:cNvPr id="167" name="Google Shape;167;p23"/>
          <p:cNvSpPr txBox="1"/>
          <p:nvPr/>
        </p:nvSpPr>
        <p:spPr>
          <a:xfrm>
            <a:off x="8296100" y="152562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68" name="Google Shape;168;p23"/>
          <p:cNvSpPr txBox="1"/>
          <p:nvPr/>
        </p:nvSpPr>
        <p:spPr>
          <a:xfrm>
            <a:off x="6736175" y="152562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69" name="Google Shape;169;p23"/>
          <p:cNvSpPr txBox="1"/>
          <p:nvPr/>
        </p:nvSpPr>
        <p:spPr>
          <a:xfrm>
            <a:off x="6736175" y="204052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311700" y="445025"/>
            <a:ext cx="558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Advanced Pointer Concepts</a:t>
            </a:r>
            <a:endParaRPr b="1"/>
          </a:p>
        </p:txBody>
      </p:sp>
      <p:graphicFrame>
        <p:nvGraphicFramePr>
          <p:cNvPr id="175" name="Google Shape;175;p24"/>
          <p:cNvGraphicFramePr/>
          <p:nvPr/>
        </p:nvGraphicFramePr>
        <p:xfrm>
          <a:off x="6858873" y="136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{524D40C9-9324-44CB-B448-BF02950DAA5F}</a:tableStyleId>
              </a:tblPr>
              <a:tblGrid>
                <a:gridCol w="952500"/>
                <a:gridCol w="952500"/>
              </a:tblGrid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0x0000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0x0004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0x0008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0x000C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0xFFF0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0xFFF4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0xFFF8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0xFFFC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311700" y="1152475"/>
            <a:ext cx="5776500" cy="3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r>
              <a:rPr b="1" lang="en"/>
              <a:t>)	Arrays and Pointers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Array</a:t>
            </a:r>
            <a:r>
              <a:rPr lang="en"/>
              <a:t> - variables of same type continuously stored in a single block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 arr[3] = {0, 1, 2};		</a:t>
            </a:r>
            <a:r>
              <a:rPr lang="en">
                <a:solidFill>
                  <a:srgbClr val="6AA84F"/>
                </a:solidFill>
              </a:rPr>
              <a:t>// Initializing array of size 3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Array variables name is actually a </a:t>
            </a:r>
            <a:r>
              <a:rPr lang="en" u="sng"/>
              <a:t>pointer </a:t>
            </a:r>
            <a:r>
              <a:rPr lang="en"/>
              <a:t>to it’s </a:t>
            </a:r>
            <a:r>
              <a:rPr lang="en" u="sng"/>
              <a:t>first element</a:t>
            </a:r>
            <a:r>
              <a:rPr lang="en"/>
              <a:t>! Just remember this…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rr == &amp;arr[0]		</a:t>
            </a:r>
            <a:r>
              <a:rPr lang="en">
                <a:solidFill>
                  <a:srgbClr val="6AA84F"/>
                </a:solidFill>
              </a:rPr>
              <a:t>// Just </a:t>
            </a:r>
            <a:r>
              <a:rPr lang="en">
                <a:solidFill>
                  <a:srgbClr val="6AA84F"/>
                </a:solidFill>
              </a:rPr>
              <a:t>remember</a:t>
            </a:r>
            <a:r>
              <a:rPr lang="en">
                <a:solidFill>
                  <a:srgbClr val="6AA84F"/>
                </a:solidFill>
              </a:rPr>
              <a:t> this…</a:t>
            </a:r>
            <a:endParaRPr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				</a:t>
            </a:r>
            <a:r>
              <a:rPr lang="en">
                <a:solidFill>
                  <a:srgbClr val="6AA84F"/>
                </a:solidFill>
              </a:rPr>
              <a:t>// This is a pointer to arr[0]</a:t>
            </a:r>
            <a:endParaRPr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arr+1 			</a:t>
            </a:r>
            <a:r>
              <a:rPr lang="en">
                <a:solidFill>
                  <a:srgbClr val="6AA84F"/>
                </a:solidFill>
              </a:rPr>
              <a:t>// This is a pointer to arr[1]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arr+2 			</a:t>
            </a:r>
            <a:r>
              <a:rPr lang="en">
                <a:solidFill>
                  <a:srgbClr val="6AA84F"/>
                </a:solidFill>
              </a:rPr>
              <a:t>// This is a pointer to arr[2]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7332873" y="893338"/>
            <a:ext cx="9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178" name="Google Shape;178;p24"/>
          <p:cNvSpPr txBox="1"/>
          <p:nvPr/>
        </p:nvSpPr>
        <p:spPr>
          <a:xfrm>
            <a:off x="8143700" y="152562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79" name="Google Shape;179;p24"/>
          <p:cNvSpPr txBox="1"/>
          <p:nvPr/>
        </p:nvSpPr>
        <p:spPr>
          <a:xfrm>
            <a:off x="6308100" y="1525625"/>
            <a:ext cx="69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arr[0]</a:t>
            </a:r>
            <a:endParaRPr/>
          </a:p>
        </p:txBody>
      </p:sp>
      <p:sp>
        <p:nvSpPr>
          <p:cNvPr id="180" name="Google Shape;180;p24"/>
          <p:cNvSpPr txBox="1"/>
          <p:nvPr/>
        </p:nvSpPr>
        <p:spPr>
          <a:xfrm>
            <a:off x="8143700" y="177547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8143700" y="202537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2" name="Google Shape;182;p24"/>
          <p:cNvSpPr txBox="1"/>
          <p:nvPr/>
        </p:nvSpPr>
        <p:spPr>
          <a:xfrm>
            <a:off x="6308100" y="1775475"/>
            <a:ext cx="69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arr[1]</a:t>
            </a:r>
            <a:endParaRPr/>
          </a:p>
        </p:txBody>
      </p:sp>
      <p:sp>
        <p:nvSpPr>
          <p:cNvPr id="183" name="Google Shape;183;p24"/>
          <p:cNvSpPr txBox="1"/>
          <p:nvPr/>
        </p:nvSpPr>
        <p:spPr>
          <a:xfrm>
            <a:off x="6315598" y="2025375"/>
            <a:ext cx="69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arr[2]</a:t>
            </a:r>
            <a:endParaRPr/>
          </a:p>
        </p:txBody>
      </p:sp>
      <p:pic>
        <p:nvPicPr>
          <p:cNvPr id="184" name="Google Shape;1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0742" y="1462075"/>
            <a:ext cx="2984124" cy="107220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4"/>
          <p:cNvSpPr txBox="1"/>
          <p:nvPr/>
        </p:nvSpPr>
        <p:spPr>
          <a:xfrm>
            <a:off x="6375575" y="1263550"/>
            <a:ext cx="4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arr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7910200" y="1286050"/>
            <a:ext cx="7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311700" y="445025"/>
            <a:ext cx="558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Advanced Pointer Concepts</a:t>
            </a:r>
            <a:endParaRPr b="1"/>
          </a:p>
        </p:txBody>
      </p:sp>
      <p:graphicFrame>
        <p:nvGraphicFramePr>
          <p:cNvPr id="192" name="Google Shape;192;p25"/>
          <p:cNvGraphicFramePr/>
          <p:nvPr/>
        </p:nvGraphicFramePr>
        <p:xfrm>
          <a:off x="6858873" y="136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{524D40C9-9324-44CB-B448-BF02950DAA5F}</a:tableStyleId>
              </a:tblPr>
              <a:tblGrid>
                <a:gridCol w="952500"/>
                <a:gridCol w="952500"/>
              </a:tblGrid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0x0000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0x0004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0x0008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0x000C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0xFFF0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0xFFF4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0xFFF8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0xFFFC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311700" y="1152475"/>
            <a:ext cx="577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3)	Arrays and Pointers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Accessing array elements through pointer arithmetic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*(arr)		</a:t>
            </a:r>
            <a:r>
              <a:rPr lang="en">
                <a:solidFill>
                  <a:srgbClr val="6AA84F"/>
                </a:solidFill>
              </a:rPr>
              <a:t>// “0”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*(arr+1)		</a:t>
            </a:r>
            <a:r>
              <a:rPr lang="en">
                <a:solidFill>
                  <a:srgbClr val="6AA84F"/>
                </a:solidFill>
              </a:rPr>
              <a:t>// “1”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*(arr+2)		</a:t>
            </a:r>
            <a:r>
              <a:rPr lang="en">
                <a:solidFill>
                  <a:srgbClr val="6AA84F"/>
                </a:solidFill>
              </a:rPr>
              <a:t>// “2</a:t>
            </a:r>
            <a:r>
              <a:rPr lang="en">
                <a:solidFill>
                  <a:srgbClr val="6AA84F"/>
                </a:solidFill>
              </a:rPr>
              <a:t>”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 equivalent to: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arr[0]		</a:t>
            </a:r>
            <a:r>
              <a:rPr lang="en">
                <a:solidFill>
                  <a:srgbClr val="6AA84F"/>
                </a:solidFill>
              </a:rPr>
              <a:t>// “0”</a:t>
            </a:r>
            <a:endParaRPr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arr[1] 		</a:t>
            </a:r>
            <a:r>
              <a:rPr lang="en">
                <a:solidFill>
                  <a:srgbClr val="6AA84F"/>
                </a:solidFill>
              </a:rPr>
              <a:t>// “1”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arr[2] 		</a:t>
            </a:r>
            <a:r>
              <a:rPr lang="en">
                <a:solidFill>
                  <a:srgbClr val="6AA84F"/>
                </a:solidFill>
              </a:rPr>
              <a:t>// “2”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7332873" y="893338"/>
            <a:ext cx="9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195" name="Google Shape;195;p25"/>
          <p:cNvSpPr txBox="1"/>
          <p:nvPr/>
        </p:nvSpPr>
        <p:spPr>
          <a:xfrm>
            <a:off x="8143700" y="152562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96" name="Google Shape;196;p25"/>
          <p:cNvSpPr txBox="1"/>
          <p:nvPr/>
        </p:nvSpPr>
        <p:spPr>
          <a:xfrm>
            <a:off x="6308100" y="1525625"/>
            <a:ext cx="69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arr[0]</a:t>
            </a:r>
            <a:endParaRPr/>
          </a:p>
        </p:txBody>
      </p:sp>
      <p:sp>
        <p:nvSpPr>
          <p:cNvPr id="197" name="Google Shape;197;p25"/>
          <p:cNvSpPr txBox="1"/>
          <p:nvPr/>
        </p:nvSpPr>
        <p:spPr>
          <a:xfrm>
            <a:off x="8143700" y="177547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8" name="Google Shape;198;p25"/>
          <p:cNvSpPr txBox="1"/>
          <p:nvPr/>
        </p:nvSpPr>
        <p:spPr>
          <a:xfrm>
            <a:off x="8143700" y="202537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99" name="Google Shape;199;p25"/>
          <p:cNvSpPr txBox="1"/>
          <p:nvPr/>
        </p:nvSpPr>
        <p:spPr>
          <a:xfrm>
            <a:off x="6308100" y="1775475"/>
            <a:ext cx="69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arr[1]</a:t>
            </a:r>
            <a:endParaRPr/>
          </a:p>
        </p:txBody>
      </p:sp>
      <p:sp>
        <p:nvSpPr>
          <p:cNvPr id="200" name="Google Shape;200;p25"/>
          <p:cNvSpPr txBox="1"/>
          <p:nvPr/>
        </p:nvSpPr>
        <p:spPr>
          <a:xfrm>
            <a:off x="6315598" y="2025375"/>
            <a:ext cx="69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arr[2]</a:t>
            </a:r>
            <a:endParaRPr/>
          </a:p>
        </p:txBody>
      </p:sp>
      <p:pic>
        <p:nvPicPr>
          <p:cNvPr id="201" name="Google Shape;2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0742" y="1462075"/>
            <a:ext cx="2984124" cy="107220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5"/>
          <p:cNvSpPr txBox="1"/>
          <p:nvPr/>
        </p:nvSpPr>
        <p:spPr>
          <a:xfrm>
            <a:off x="6375575" y="1263550"/>
            <a:ext cx="4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arr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7910200" y="1286050"/>
            <a:ext cx="7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Why C pointers are Important?</a:t>
            </a:r>
            <a:endParaRPr b="1"/>
          </a:p>
        </p:txBody>
      </p:sp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311700" y="1152475"/>
            <a:ext cx="8520600" cy="11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r>
              <a:rPr b="1" lang="en"/>
              <a:t>) Pointers allow us to manipulate (change) variable values from any scope (function) of the program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210" name="Google Shape;2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525" y="2373926"/>
            <a:ext cx="3054124" cy="2417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6700" y="2373925"/>
            <a:ext cx="3054125" cy="241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1515100" y="1881925"/>
            <a:ext cx="19179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Pass By Value</a:t>
            </a:r>
            <a:endParaRPr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5313650" y="1881925"/>
            <a:ext cx="23235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Pass By Reference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311700" y="445025"/>
            <a:ext cx="507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Why C pointers are Important?</a:t>
            </a:r>
            <a:endParaRPr b="1"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311700" y="1152475"/>
            <a:ext cx="4884300" cy="11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1) What are we passing in both scenarios?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220" name="Google Shape;220;p27"/>
          <p:cNvPicPr preferRelativeResize="0"/>
          <p:nvPr/>
        </p:nvPicPr>
        <p:blipFill rotWithShape="1">
          <a:blip r:embed="rId3">
            <a:alphaModFix/>
          </a:blip>
          <a:srcRect b="0" l="0" r="26297" t="79651"/>
          <a:stretch/>
        </p:blipFill>
        <p:spPr>
          <a:xfrm>
            <a:off x="250725" y="3626575"/>
            <a:ext cx="4390707" cy="95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7"/>
          <p:cNvPicPr preferRelativeResize="0"/>
          <p:nvPr/>
        </p:nvPicPr>
        <p:blipFill rotWithShape="1">
          <a:blip r:embed="rId4">
            <a:alphaModFix/>
          </a:blip>
          <a:srcRect b="12433" l="0" r="25350" t="65239"/>
          <a:stretch/>
        </p:blipFill>
        <p:spPr>
          <a:xfrm>
            <a:off x="403125" y="2117875"/>
            <a:ext cx="4053075" cy="959724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1543700" y="1693200"/>
            <a:ext cx="19179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Pass By Value</a:t>
            </a:r>
            <a:endParaRPr/>
          </a:p>
        </p:txBody>
      </p:sp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1352175" y="3219900"/>
            <a:ext cx="23235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Pass By Reference</a:t>
            </a:r>
            <a:endParaRPr/>
          </a:p>
        </p:txBody>
      </p:sp>
      <p:graphicFrame>
        <p:nvGraphicFramePr>
          <p:cNvPr id="224" name="Google Shape;224;p27"/>
          <p:cNvGraphicFramePr/>
          <p:nvPr/>
        </p:nvGraphicFramePr>
        <p:xfrm>
          <a:off x="6713446" y="136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{524D40C9-9324-44CB-B448-BF02950DAA5F}</a:tableStyleId>
              </a:tblPr>
              <a:tblGrid>
                <a:gridCol w="952500"/>
                <a:gridCol w="952500"/>
              </a:tblGrid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0x0000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0x0004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0x0008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0x000C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0xFFF0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0xFFF4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0xFFF8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0xFFFC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5" name="Google Shape;225;p27"/>
          <p:cNvSpPr txBox="1"/>
          <p:nvPr/>
        </p:nvSpPr>
        <p:spPr>
          <a:xfrm>
            <a:off x="7187446" y="893338"/>
            <a:ext cx="9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226" name="Google Shape;226;p27"/>
          <p:cNvSpPr txBox="1"/>
          <p:nvPr/>
        </p:nvSpPr>
        <p:spPr>
          <a:xfrm>
            <a:off x="7991300" y="152562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27" name="Google Shape;227;p27"/>
          <p:cNvSpPr txBox="1"/>
          <p:nvPr/>
        </p:nvSpPr>
        <p:spPr>
          <a:xfrm>
            <a:off x="6472902" y="152562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28" name="Google Shape;228;p27"/>
          <p:cNvSpPr txBox="1"/>
          <p:nvPr/>
        </p:nvSpPr>
        <p:spPr>
          <a:xfrm>
            <a:off x="6355850" y="3529975"/>
            <a:ext cx="4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</a:t>
            </a:r>
            <a:endParaRPr/>
          </a:p>
        </p:txBody>
      </p:sp>
      <p:sp>
        <p:nvSpPr>
          <p:cNvPr id="229" name="Google Shape;229;p27"/>
          <p:cNvSpPr txBox="1"/>
          <p:nvPr/>
        </p:nvSpPr>
        <p:spPr>
          <a:xfrm>
            <a:off x="6476911" y="202292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230" name="Google Shape;230;p27"/>
          <p:cNvSpPr txBox="1"/>
          <p:nvPr/>
        </p:nvSpPr>
        <p:spPr>
          <a:xfrm>
            <a:off x="7764075" y="2022925"/>
            <a:ext cx="7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0x0004</a:t>
            </a:r>
            <a:endParaRPr/>
          </a:p>
        </p:txBody>
      </p:sp>
      <p:sp>
        <p:nvSpPr>
          <p:cNvPr id="231" name="Google Shape;231;p27"/>
          <p:cNvSpPr txBox="1"/>
          <p:nvPr/>
        </p:nvSpPr>
        <p:spPr>
          <a:xfrm>
            <a:off x="7911950" y="3529975"/>
            <a:ext cx="4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pic>
        <p:nvPicPr>
          <p:cNvPr id="232" name="Google Shape;23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4300" y="1363525"/>
            <a:ext cx="2913300" cy="132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9325" y="3058952"/>
            <a:ext cx="2913300" cy="132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7"/>
          <p:cNvSpPr txBox="1"/>
          <p:nvPr/>
        </p:nvSpPr>
        <p:spPr>
          <a:xfrm>
            <a:off x="6178850" y="1214775"/>
            <a:ext cx="78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main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5625650" y="2910250"/>
            <a:ext cx="12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doubleValue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Why C pointers are Important?</a:t>
            </a:r>
            <a:endParaRPr b="1"/>
          </a:p>
        </p:txBody>
      </p:sp>
      <p:sp>
        <p:nvSpPr>
          <p:cNvPr id="241" name="Google Shape;241;p28"/>
          <p:cNvSpPr txBox="1"/>
          <p:nvPr>
            <p:ph idx="1" type="body"/>
          </p:nvPr>
        </p:nvSpPr>
        <p:spPr>
          <a:xfrm>
            <a:off x="311700" y="1152475"/>
            <a:ext cx="86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2) Memory </a:t>
            </a:r>
            <a:r>
              <a:rPr b="1" lang="en" u="sng"/>
              <a:t>allocation/reservation</a:t>
            </a:r>
            <a:r>
              <a:rPr b="1" lang="en"/>
              <a:t>! Computer doesn’t know how much memory your arrays and structures need. Sometimes even you don’t know it!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a way to request </a:t>
            </a:r>
            <a:r>
              <a:rPr lang="en" u="sng"/>
              <a:t>X</a:t>
            </a:r>
            <a:r>
              <a:rPr lang="en"/>
              <a:t> amount of memory from computer, at the time we learn what our </a:t>
            </a:r>
            <a:r>
              <a:rPr lang="en" u="sng"/>
              <a:t>X</a:t>
            </a:r>
            <a:r>
              <a:rPr lang="en"/>
              <a:t> is (at a </a:t>
            </a:r>
            <a:r>
              <a:rPr lang="en" u="sng"/>
              <a:t>dynamic</a:t>
            </a:r>
            <a:r>
              <a:rPr lang="en"/>
              <a:t> time).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tool (function) that helps with it. It is called </a:t>
            </a:r>
            <a:r>
              <a:rPr lang="en" u="sng"/>
              <a:t>malloc</a:t>
            </a:r>
            <a:r>
              <a:rPr lang="en"/>
              <a:t> (memory allocate)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Malloc makes a call to Operating System (OS)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OS </a:t>
            </a:r>
            <a:r>
              <a:rPr lang="en"/>
              <a:t>decides</a:t>
            </a:r>
            <a:r>
              <a:rPr lang="en"/>
              <a:t> which “chunk” of memory to “reserve” for our program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OS tells us which exact “chunk” it reserved for us by returning us a </a:t>
            </a:r>
            <a:r>
              <a:rPr b="1" lang="en" u="sng"/>
              <a:t>pointer</a:t>
            </a:r>
            <a:r>
              <a:rPr lang="en"/>
              <a:t> to that “chunk”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we are done using that memory “chunk”, we must </a:t>
            </a:r>
            <a:r>
              <a:rPr b="1" lang="en" u="sng"/>
              <a:t>free</a:t>
            </a:r>
            <a:r>
              <a:rPr lang="en"/>
              <a:t> that “chunk” otherwise we will  eventually run out of the usable memory (memory leak)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311700" y="1152475"/>
            <a:ext cx="86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2) Memory </a:t>
            </a:r>
            <a:r>
              <a:rPr b="1" lang="en" u="sng"/>
              <a:t>allocation/reservation</a:t>
            </a:r>
            <a:r>
              <a:rPr b="1" lang="en"/>
              <a:t>! (and then </a:t>
            </a:r>
            <a:r>
              <a:rPr b="1" lang="en" u="sng"/>
              <a:t>releasing/free-ing</a:t>
            </a:r>
            <a:r>
              <a:rPr b="1" lang="en"/>
              <a:t>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int* arr = (int *) malloc(23 * sizeof(int) ); </a:t>
            </a:r>
            <a:r>
              <a:rPr lang="en">
                <a:solidFill>
                  <a:srgbClr val="6AA84F"/>
                </a:solidFill>
              </a:rPr>
              <a:t>// allocates enough memory for an integer </a:t>
            </a:r>
            <a:r>
              <a:rPr lang="en">
                <a:solidFill>
                  <a:srgbClr val="6AA84F"/>
                </a:solidFill>
              </a:rPr>
              <a:t>array</a:t>
            </a:r>
            <a:r>
              <a:rPr lang="en">
                <a:solidFill>
                  <a:srgbClr val="6AA84F"/>
                </a:solidFill>
              </a:rPr>
              <a:t> of size 23 elements</a:t>
            </a:r>
            <a:endParaRPr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free(arr); 	</a:t>
            </a:r>
            <a:r>
              <a:rPr lang="en">
                <a:solidFill>
                  <a:srgbClr val="6AA84F"/>
                </a:solidFill>
              </a:rPr>
              <a:t>// frees the memory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Match every </a:t>
            </a:r>
            <a:r>
              <a:rPr lang="en" u="sng"/>
              <a:t>malloc</a:t>
            </a:r>
            <a:r>
              <a:rPr lang="en"/>
              <a:t> with a </a:t>
            </a:r>
            <a:r>
              <a:rPr lang="en" u="sng"/>
              <a:t>free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Always!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forget </a:t>
            </a:r>
            <a:r>
              <a:rPr lang="en">
                <a:solidFill>
                  <a:srgbClr val="A64D79"/>
                </a:solidFill>
              </a:rPr>
              <a:t>#include</a:t>
            </a:r>
            <a:r>
              <a:rPr lang="en"/>
              <a:t> </a:t>
            </a:r>
            <a:r>
              <a:rPr lang="en">
                <a:solidFill>
                  <a:srgbClr val="E69138"/>
                </a:solidFill>
              </a:rPr>
              <a:t>&lt;stdlib.h&gt;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47" name="Google Shape;24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Why C pointers are Important?</a:t>
            </a:r>
            <a:endParaRPr b="1"/>
          </a:p>
        </p:txBody>
      </p:sp>
      <p:pic>
        <p:nvPicPr>
          <p:cNvPr id="248" name="Google Shape;2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208375"/>
            <a:ext cx="3990226" cy="269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311700" y="1152475"/>
            <a:ext cx="7321200" cy="3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r>
              <a:rPr b="1" lang="en"/>
              <a:t>) Working with Structures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Elements of the structure can be pointers (can be allocated dynamically)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Structures as a whole can be pointers and can be dynamically allocated with malloc!</a:t>
            </a:r>
            <a:endParaRPr sz="1400">
              <a:solidFill>
                <a:srgbClr val="6AA84F"/>
              </a:solidFill>
            </a:endParaRPr>
          </a:p>
        </p:txBody>
      </p:sp>
      <p:sp>
        <p:nvSpPr>
          <p:cNvPr id="254" name="Google Shape;254;p30"/>
          <p:cNvSpPr txBox="1"/>
          <p:nvPr>
            <p:ph type="title"/>
          </p:nvPr>
        </p:nvSpPr>
        <p:spPr>
          <a:xfrm>
            <a:off x="311700" y="445025"/>
            <a:ext cx="558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Why C pointers are Important?</a:t>
            </a:r>
            <a:endParaRPr/>
          </a:p>
        </p:txBody>
      </p:sp>
      <p:pic>
        <p:nvPicPr>
          <p:cNvPr id="255" name="Google Shape;2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037" y="2091201"/>
            <a:ext cx="2491438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7088" y="2088002"/>
            <a:ext cx="389572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200" y="3648625"/>
            <a:ext cx="428625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0950" y="3648625"/>
            <a:ext cx="4307711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title"/>
          </p:nvPr>
        </p:nvSpPr>
        <p:spPr>
          <a:xfrm>
            <a:off x="311700" y="445025"/>
            <a:ext cx="558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Why C pointers are Important?</a:t>
            </a:r>
            <a:endParaRPr/>
          </a:p>
        </p:txBody>
      </p:sp>
      <p:sp>
        <p:nvSpPr>
          <p:cNvPr id="264" name="Google Shape;264;p31"/>
          <p:cNvSpPr txBox="1"/>
          <p:nvPr>
            <p:ph idx="1" type="body"/>
          </p:nvPr>
        </p:nvSpPr>
        <p:spPr>
          <a:xfrm>
            <a:off x="311700" y="1152475"/>
            <a:ext cx="7321200" cy="3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3) Working with Structures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Accessing structure array elements: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users[1].id			</a:t>
            </a:r>
            <a:r>
              <a:rPr lang="en">
                <a:solidFill>
                  <a:srgbClr val="6AA84F"/>
                </a:solidFill>
              </a:rPr>
              <a:t>// result is “1”</a:t>
            </a:r>
            <a:endParaRPr>
              <a:solidFill>
                <a:srgbClr val="6AA84F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(*(users+1)).id		</a:t>
            </a:r>
            <a:r>
              <a:rPr lang="en">
                <a:solidFill>
                  <a:srgbClr val="6AA84F"/>
                </a:solidFill>
              </a:rPr>
              <a:t>// result is “1”</a:t>
            </a:r>
            <a:endParaRPr>
              <a:solidFill>
                <a:srgbClr val="6AA84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-&gt; (arrow) notation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(users+1)-&gt;id		</a:t>
            </a:r>
            <a:r>
              <a:rPr lang="en">
                <a:solidFill>
                  <a:srgbClr val="6AA84F"/>
                </a:solidFill>
              </a:rPr>
              <a:t>// result is “1”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-&gt; notation does 2 things in 1: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dereference the pointer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. (dot) to access the field of the structure (id in our case)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C pointer rules &amp; syntax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advanced pointer concepts (array, structure, pointers to pointers)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why C pointers are important (use cases for pointers)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over example problems</a:t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Objectives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311700" y="1152475"/>
            <a:ext cx="86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Board work (in IDE) solving pointer problems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270" name="Google Shape;27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 Problems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599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1) Getting </a:t>
            </a:r>
            <a:r>
              <a:rPr b="1" lang="en" u="sng"/>
              <a:t>address</a:t>
            </a:r>
            <a:r>
              <a:rPr b="1" lang="en"/>
              <a:t> of a </a:t>
            </a:r>
            <a:r>
              <a:rPr b="1" lang="en" u="sng"/>
              <a:t>variable</a:t>
            </a:r>
            <a:endParaRPr b="1"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&amp;(variable_name) 	</a:t>
            </a:r>
            <a:r>
              <a:rPr lang="en">
                <a:solidFill>
                  <a:srgbClr val="6AA84F"/>
                </a:solidFill>
              </a:rPr>
              <a:t>// notation to get </a:t>
            </a:r>
            <a:r>
              <a:rPr lang="en" u="sng">
                <a:solidFill>
                  <a:srgbClr val="6AA84F"/>
                </a:solidFill>
              </a:rPr>
              <a:t>address</a:t>
            </a:r>
            <a:r>
              <a:rPr lang="en">
                <a:solidFill>
                  <a:srgbClr val="6AA84F"/>
                </a:solidFill>
              </a:rPr>
              <a:t> of variable</a:t>
            </a:r>
            <a:endParaRPr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</a:t>
            </a:r>
            <a:r>
              <a:rPr lang="en"/>
              <a:t>nt a = 5;			&amp;a 		</a:t>
            </a:r>
            <a:r>
              <a:rPr lang="en">
                <a:solidFill>
                  <a:srgbClr val="6AA84F"/>
                </a:solidFill>
              </a:rPr>
              <a:t>// address of integer a</a:t>
            </a:r>
            <a:endParaRPr>
              <a:solidFill>
                <a:srgbClr val="6AA84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</a:t>
            </a:r>
            <a:r>
              <a:rPr lang="en"/>
              <a:t>ouble b = 0.2;		&amp;(b) 		</a:t>
            </a:r>
            <a:r>
              <a:rPr lang="en">
                <a:solidFill>
                  <a:srgbClr val="6AA84F"/>
                </a:solidFill>
              </a:rPr>
              <a:t>// address of double b</a:t>
            </a:r>
            <a:endParaRPr>
              <a:solidFill>
                <a:srgbClr val="6AA84F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printf(“%p”, &amp;a);		</a:t>
            </a:r>
            <a:r>
              <a:rPr lang="en">
                <a:solidFill>
                  <a:srgbClr val="6AA84F"/>
                </a:solidFill>
              </a:rPr>
              <a:t>// %p short for pointer (hex format)</a:t>
            </a:r>
            <a:endParaRPr>
              <a:solidFill>
                <a:srgbClr val="6AA84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printf(“%d”, &amp;(a));	</a:t>
            </a:r>
            <a:r>
              <a:rPr lang="en">
                <a:solidFill>
                  <a:srgbClr val="6AA84F"/>
                </a:solidFill>
              </a:rPr>
              <a:t>// %d prints address in decimal format</a:t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575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 Pointer Rules</a:t>
            </a:r>
            <a:endParaRPr b="1"/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6942046" y="136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{524D40C9-9324-44CB-B448-BF02950DAA5F}</a:tableStyleId>
              </a:tblPr>
              <a:tblGrid>
                <a:gridCol w="952500"/>
                <a:gridCol w="952500"/>
              </a:tblGrid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0x0000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0x0004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0x0008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0x000C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0x0010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0xFFF0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0xFFF4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0xFFF8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0xFFFC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0" name="Google Shape;70;p15"/>
          <p:cNvSpPr txBox="1"/>
          <p:nvPr/>
        </p:nvSpPr>
        <p:spPr>
          <a:xfrm>
            <a:off x="7416046" y="893338"/>
            <a:ext cx="9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8219900" y="152562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6632800" y="152562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8171275" y="2030400"/>
            <a:ext cx="6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6632800" y="2179048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5502" y="1995500"/>
            <a:ext cx="2369350" cy="75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582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 Pointer Rules</a:t>
            </a:r>
            <a:endParaRPr b="1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6076500" cy="3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2) </a:t>
            </a:r>
            <a:r>
              <a:rPr b="1" lang="en" u="sng"/>
              <a:t>Dereference</a:t>
            </a:r>
            <a:r>
              <a:rPr b="1" lang="en"/>
              <a:t> - going from </a:t>
            </a:r>
            <a:r>
              <a:rPr b="1" lang="en" u="sng"/>
              <a:t>address</a:t>
            </a:r>
            <a:r>
              <a:rPr b="1" lang="en"/>
              <a:t> to </a:t>
            </a:r>
            <a:r>
              <a:rPr b="1" lang="en" u="sng"/>
              <a:t>variable</a:t>
            </a:r>
            <a:r>
              <a:rPr b="1" lang="en"/>
              <a:t> (content of that address)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*(&amp;(variable_name))	</a:t>
            </a:r>
            <a:r>
              <a:rPr lang="en">
                <a:solidFill>
                  <a:srgbClr val="6AA84F"/>
                </a:solidFill>
              </a:rPr>
              <a:t>// notation to </a:t>
            </a:r>
            <a:r>
              <a:rPr lang="en" u="sng">
                <a:solidFill>
                  <a:srgbClr val="6AA84F"/>
                </a:solidFill>
              </a:rPr>
              <a:t>dereference</a:t>
            </a:r>
            <a:r>
              <a:rPr lang="en">
                <a:solidFill>
                  <a:srgbClr val="6AA84F"/>
                </a:solidFill>
              </a:rPr>
              <a:t> the address of variable</a:t>
            </a:r>
            <a:endParaRPr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*(&amp;a) 		</a:t>
            </a:r>
            <a:r>
              <a:rPr lang="en">
                <a:solidFill>
                  <a:srgbClr val="6AA84F"/>
                </a:solidFill>
              </a:rPr>
              <a:t>// </a:t>
            </a:r>
            <a:r>
              <a:rPr lang="en" u="sng">
                <a:solidFill>
                  <a:srgbClr val="6AA84F"/>
                </a:solidFill>
              </a:rPr>
              <a:t>Dereferencing</a:t>
            </a:r>
            <a:r>
              <a:rPr lang="en">
                <a:solidFill>
                  <a:srgbClr val="6AA84F"/>
                </a:solidFill>
              </a:rPr>
              <a:t> the address of a</a:t>
            </a:r>
            <a:endParaRPr>
              <a:solidFill>
                <a:srgbClr val="6AA84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*(&amp;b) 		</a:t>
            </a:r>
            <a:r>
              <a:rPr lang="en">
                <a:solidFill>
                  <a:srgbClr val="6AA84F"/>
                </a:solidFill>
              </a:rPr>
              <a:t>// </a:t>
            </a:r>
            <a:r>
              <a:rPr lang="en" u="sng">
                <a:solidFill>
                  <a:srgbClr val="6AA84F"/>
                </a:solidFill>
              </a:rPr>
              <a:t>Dereferencing</a:t>
            </a:r>
            <a:r>
              <a:rPr lang="en">
                <a:solidFill>
                  <a:srgbClr val="6AA84F"/>
                </a:solidFill>
              </a:rPr>
              <a:t> the address of b</a:t>
            </a:r>
            <a:endParaRPr>
              <a:solidFill>
                <a:srgbClr val="6AA84F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printf(“%d”, *(&amp;a) );		</a:t>
            </a:r>
            <a:r>
              <a:rPr lang="en">
                <a:solidFill>
                  <a:srgbClr val="6AA84F"/>
                </a:solidFill>
              </a:rPr>
              <a:t>// prints value of a (5)</a:t>
            </a:r>
            <a:endParaRPr>
              <a:solidFill>
                <a:srgbClr val="6AA84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printf(“%f”, *(&amp;b) );		</a:t>
            </a:r>
            <a:r>
              <a:rPr lang="en">
                <a:solidFill>
                  <a:srgbClr val="6AA84F"/>
                </a:solidFill>
              </a:rPr>
              <a:t>// prints value of b (0.2)</a:t>
            </a:r>
            <a:endParaRPr>
              <a:solidFill>
                <a:srgbClr val="6AA84F"/>
              </a:solidFill>
            </a:endParaRPr>
          </a:p>
        </p:txBody>
      </p:sp>
      <p:graphicFrame>
        <p:nvGraphicFramePr>
          <p:cNvPr id="82" name="Google Shape;82;p16"/>
          <p:cNvGraphicFramePr/>
          <p:nvPr/>
        </p:nvGraphicFramePr>
        <p:xfrm>
          <a:off x="6942046" y="136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{524D40C9-9324-44CB-B448-BF02950DAA5F}</a:tableStyleId>
              </a:tblPr>
              <a:tblGrid>
                <a:gridCol w="952500"/>
                <a:gridCol w="952500"/>
              </a:tblGrid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0x0000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0x0004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0x0008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0x000C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0xFFF0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0xFFF4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0xFFF8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0xFFFC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3" name="Google Shape;83;p16"/>
          <p:cNvSpPr txBox="1"/>
          <p:nvPr/>
        </p:nvSpPr>
        <p:spPr>
          <a:xfrm>
            <a:off x="7416046" y="893338"/>
            <a:ext cx="9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8219900" y="152562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6632800" y="152562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8171275" y="2030400"/>
            <a:ext cx="6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6632800" y="2182800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56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 Pointer Rules</a:t>
            </a:r>
            <a:endParaRPr b="1"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5896500" cy="3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r>
              <a:rPr b="1" lang="en"/>
              <a:t>) Pointer type (another C data type, just like int, double, char, etc…)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data_type* variable_name;			</a:t>
            </a:r>
            <a:r>
              <a:rPr lang="en">
                <a:solidFill>
                  <a:srgbClr val="6AA84F"/>
                </a:solidFill>
              </a:rPr>
              <a:t>// notation to define a pointer variable</a:t>
            </a:r>
            <a:endParaRPr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int* x;			</a:t>
            </a:r>
            <a:r>
              <a:rPr lang="en">
                <a:solidFill>
                  <a:srgbClr val="6AA84F"/>
                </a:solidFill>
              </a:rPr>
              <a:t>// </a:t>
            </a:r>
            <a:r>
              <a:rPr lang="en">
                <a:solidFill>
                  <a:srgbClr val="6AA84F"/>
                </a:solidFill>
              </a:rPr>
              <a:t>Integer </a:t>
            </a:r>
            <a:r>
              <a:rPr lang="en" u="sng">
                <a:solidFill>
                  <a:srgbClr val="6AA84F"/>
                </a:solidFill>
              </a:rPr>
              <a:t>pointer</a:t>
            </a:r>
            <a:r>
              <a:rPr lang="en">
                <a:solidFill>
                  <a:srgbClr val="6AA84F"/>
                </a:solidFill>
              </a:rPr>
              <a:t> x</a:t>
            </a:r>
            <a:endParaRPr>
              <a:solidFill>
                <a:srgbClr val="6AA84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double* y;		</a:t>
            </a:r>
            <a:r>
              <a:rPr lang="en">
                <a:solidFill>
                  <a:srgbClr val="6AA84F"/>
                </a:solidFill>
              </a:rPr>
              <a:t>// </a:t>
            </a:r>
            <a:r>
              <a:rPr lang="en">
                <a:solidFill>
                  <a:srgbClr val="6AA84F"/>
                </a:solidFill>
              </a:rPr>
              <a:t>Double </a:t>
            </a:r>
            <a:r>
              <a:rPr lang="en" u="sng">
                <a:solidFill>
                  <a:srgbClr val="6AA84F"/>
                </a:solidFill>
              </a:rPr>
              <a:t>pointer</a:t>
            </a:r>
            <a:r>
              <a:rPr lang="en">
                <a:solidFill>
                  <a:srgbClr val="6AA84F"/>
                </a:solidFill>
              </a:rPr>
              <a:t> y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4" name="Google Shape;94;p17"/>
          <p:cNvGraphicFramePr/>
          <p:nvPr/>
        </p:nvGraphicFramePr>
        <p:xfrm>
          <a:off x="6942046" y="136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{524D40C9-9324-44CB-B448-BF02950DAA5F}</a:tableStyleId>
              </a:tblPr>
              <a:tblGrid>
                <a:gridCol w="952500"/>
                <a:gridCol w="952500"/>
              </a:tblGrid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0x0000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0x0004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0x0008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0x000C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0xFFF0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0xFFF4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0xFFF8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0xFFFC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5" name="Google Shape;95;p17"/>
          <p:cNvSpPr txBox="1"/>
          <p:nvPr/>
        </p:nvSpPr>
        <p:spPr>
          <a:xfrm>
            <a:off x="7416046" y="893338"/>
            <a:ext cx="9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8219900" y="152562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6632800" y="152562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8171275" y="2030400"/>
            <a:ext cx="6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</a:t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6632800" y="2182800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6666950" y="352997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6666950" y="403477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 Pointer Rules</a:t>
            </a:r>
            <a:endParaRPr b="1"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152475"/>
            <a:ext cx="606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4) </a:t>
            </a:r>
            <a:r>
              <a:rPr b="1" lang="en"/>
              <a:t>Pointer type == Address of a variable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Pointer type exists to </a:t>
            </a:r>
            <a:r>
              <a:rPr lang="en" u="sng"/>
              <a:t>store</a:t>
            </a:r>
            <a:r>
              <a:rPr lang="en"/>
              <a:t> the address of the variable (just like integer type exists to </a:t>
            </a:r>
            <a:r>
              <a:rPr lang="en" u="sng"/>
              <a:t>store</a:t>
            </a:r>
            <a:r>
              <a:rPr lang="en"/>
              <a:t> integers)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int a = 5;			</a:t>
            </a:r>
            <a:r>
              <a:rPr lang="en">
                <a:solidFill>
                  <a:srgbClr val="6AA84F"/>
                </a:solidFill>
              </a:rPr>
              <a:t>// integer a</a:t>
            </a:r>
            <a:endParaRPr>
              <a:solidFill>
                <a:srgbClr val="6AA84F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int* x;				</a:t>
            </a:r>
            <a:r>
              <a:rPr lang="en">
                <a:solidFill>
                  <a:srgbClr val="6AA84F"/>
                </a:solidFill>
              </a:rPr>
              <a:t>// integer pointer x</a:t>
            </a:r>
            <a:endParaRPr>
              <a:solidFill>
                <a:srgbClr val="6AA84F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x = &amp;a;			</a:t>
            </a:r>
            <a:r>
              <a:rPr lang="en">
                <a:solidFill>
                  <a:srgbClr val="6AA84F"/>
                </a:solidFill>
              </a:rPr>
              <a:t>// integer pointer x stores address of integer a\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print(“%d”, *x);		</a:t>
            </a:r>
            <a:r>
              <a:rPr lang="en">
                <a:solidFill>
                  <a:srgbClr val="6AA84F"/>
                </a:solidFill>
              </a:rPr>
              <a:t>// prints “5”</a:t>
            </a:r>
            <a:endParaRPr>
              <a:solidFill>
                <a:srgbClr val="6AA84F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165" lvl="1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double b = 0.2;		</a:t>
            </a:r>
            <a:r>
              <a:rPr lang="en">
                <a:solidFill>
                  <a:srgbClr val="6AA84F"/>
                </a:solidFill>
              </a:rPr>
              <a:t>// double b</a:t>
            </a:r>
            <a:endParaRPr>
              <a:solidFill>
                <a:srgbClr val="6AA84F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double* y;			</a:t>
            </a:r>
            <a:r>
              <a:rPr lang="en">
                <a:solidFill>
                  <a:srgbClr val="6AA84F"/>
                </a:solidFill>
              </a:rPr>
              <a:t>// double pointer y</a:t>
            </a:r>
            <a:endParaRPr>
              <a:solidFill>
                <a:srgbClr val="6AA84F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y = &amp;b;			</a:t>
            </a:r>
            <a:r>
              <a:rPr lang="en">
                <a:solidFill>
                  <a:srgbClr val="6AA84F"/>
                </a:solidFill>
              </a:rPr>
              <a:t>// double pointer y stores address of double b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print(“%f”, *y);		</a:t>
            </a:r>
            <a:r>
              <a:rPr lang="en">
                <a:solidFill>
                  <a:srgbClr val="6AA84F"/>
                </a:solidFill>
              </a:rPr>
              <a:t>// prints “0.2”</a:t>
            </a:r>
            <a:endParaRPr/>
          </a:p>
        </p:txBody>
      </p:sp>
      <p:graphicFrame>
        <p:nvGraphicFramePr>
          <p:cNvPr id="108" name="Google Shape;108;p18"/>
          <p:cNvGraphicFramePr/>
          <p:nvPr/>
        </p:nvGraphicFramePr>
        <p:xfrm>
          <a:off x="6942046" y="136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{524D40C9-9324-44CB-B448-BF02950DAA5F}</a:tableStyleId>
              </a:tblPr>
              <a:tblGrid>
                <a:gridCol w="952500"/>
                <a:gridCol w="952500"/>
              </a:tblGrid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0x0000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0x0004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0x0008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0x000C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0xFFF0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0xFFF4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0xFFF8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0xFFFC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9" name="Google Shape;109;p18"/>
          <p:cNvSpPr txBox="1"/>
          <p:nvPr/>
        </p:nvSpPr>
        <p:spPr>
          <a:xfrm>
            <a:off x="7416046" y="893338"/>
            <a:ext cx="9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8219900" y="152562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6632800" y="152562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8171275" y="2030400"/>
            <a:ext cx="6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</a:t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6632800" y="2182800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6666950" y="352997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6666950" y="404227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7995775" y="3559975"/>
            <a:ext cx="78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0x0004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7995775" y="4072275"/>
            <a:ext cx="8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 Pointer Rules</a:t>
            </a:r>
            <a:endParaRPr b="1"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152475"/>
            <a:ext cx="8520600" cy="37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Many meanings of * (star)</a:t>
            </a:r>
            <a:endParaRPr b="1"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Multiplication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</a:t>
            </a:r>
            <a:r>
              <a:rPr lang="en"/>
              <a:t>nt x = 2 * 3;		</a:t>
            </a:r>
            <a:r>
              <a:rPr lang="en">
                <a:solidFill>
                  <a:srgbClr val="6AA84F"/>
                </a:solidFill>
              </a:rPr>
              <a:t>// x is assigned to 6 (2*3)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Pointer data type indication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</a:t>
            </a:r>
            <a:r>
              <a:rPr lang="en"/>
              <a:t>nt* y;			</a:t>
            </a:r>
            <a:r>
              <a:rPr lang="en">
                <a:solidFill>
                  <a:srgbClr val="6AA84F"/>
                </a:solidFill>
              </a:rPr>
              <a:t>// we use * to replace word “pointer” in “integer pointer”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float* z;		</a:t>
            </a:r>
            <a:r>
              <a:rPr lang="en">
                <a:solidFill>
                  <a:srgbClr val="6AA84F"/>
                </a:solidFill>
              </a:rPr>
              <a:t>// we use * to replace word “pointer” in “float pointer”</a:t>
            </a:r>
            <a:endParaRPr>
              <a:solidFill>
                <a:srgbClr val="6AA84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Dereferencing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y</a:t>
            </a:r>
            <a:r>
              <a:rPr lang="en"/>
              <a:t> = &amp;x;		</a:t>
            </a:r>
            <a:r>
              <a:rPr lang="en">
                <a:solidFill>
                  <a:srgbClr val="6AA84F"/>
                </a:solidFill>
              </a:rPr>
              <a:t>// pointer y is assigned to address of x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*(y);			</a:t>
            </a:r>
            <a:r>
              <a:rPr lang="en">
                <a:solidFill>
                  <a:srgbClr val="6AA84F"/>
                </a:solidFill>
              </a:rPr>
              <a:t>// dereferencing pointer y, gives you “6”</a:t>
            </a:r>
            <a:endParaRPr u="sng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*(&amp;x);			</a:t>
            </a:r>
            <a:r>
              <a:rPr lang="en">
                <a:solidFill>
                  <a:srgbClr val="6AA84F"/>
                </a:solidFill>
              </a:rPr>
              <a:t>// </a:t>
            </a:r>
            <a:r>
              <a:rPr lang="en">
                <a:solidFill>
                  <a:srgbClr val="6AA84F"/>
                </a:solidFill>
              </a:rPr>
              <a:t>dereferencing the address of x, gives you </a:t>
            </a:r>
            <a:r>
              <a:rPr lang="en" u="sng">
                <a:solidFill>
                  <a:srgbClr val="6AA84F"/>
                </a:solidFill>
              </a:rPr>
              <a:t>“6”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152475"/>
            <a:ext cx="8520600" cy="35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Declaration vs. Initialization of Pointers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nt x = 5;		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nt* a;			</a:t>
            </a:r>
            <a:r>
              <a:rPr lang="en">
                <a:solidFill>
                  <a:srgbClr val="6AA84F"/>
                </a:solidFill>
              </a:rPr>
              <a:t>// Declaration of pointer 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 = &amp;x;			</a:t>
            </a:r>
            <a:r>
              <a:rPr lang="en">
                <a:solidFill>
                  <a:srgbClr val="6AA84F"/>
                </a:solidFill>
              </a:rPr>
              <a:t>// Assigning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</a:t>
            </a:r>
            <a:r>
              <a:rPr lang="en"/>
              <a:t>nt x = 5;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int* a = &amp;x;		</a:t>
            </a:r>
            <a:r>
              <a:rPr lang="en">
                <a:solidFill>
                  <a:srgbClr val="6AA84F"/>
                </a:solidFill>
              </a:rPr>
              <a:t>// Initialization of pointer 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They both do the same thing. Both are valid.</a:t>
            </a:r>
            <a:endParaRPr/>
          </a:p>
        </p:txBody>
      </p:sp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 Pointer Rules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45025"/>
            <a:ext cx="597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Advanced Pointer Concepts</a:t>
            </a:r>
            <a:endParaRPr b="1"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152475"/>
            <a:ext cx="6099000" cy="3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1)	</a:t>
            </a:r>
            <a:r>
              <a:rPr b="1" lang="en"/>
              <a:t>Pointer to Pointers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Before, we looked at Pointers to </a:t>
            </a:r>
            <a:r>
              <a:rPr lang="en" u="sng"/>
              <a:t>Variables</a:t>
            </a:r>
            <a:r>
              <a:rPr lang="en"/>
              <a:t>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Now, we’re looking at Pointers to </a:t>
            </a:r>
            <a:r>
              <a:rPr lang="en" u="sng"/>
              <a:t>Pointers</a:t>
            </a:r>
            <a:r>
              <a:rPr lang="en"/>
              <a:t> … (</a:t>
            </a:r>
            <a:r>
              <a:rPr lang="en" u="sng"/>
              <a:t>Double-Pointer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</a:t>
            </a:r>
            <a:r>
              <a:rPr lang="en"/>
              <a:t>nt x;			</a:t>
            </a:r>
            <a:r>
              <a:rPr lang="en">
                <a:solidFill>
                  <a:srgbClr val="6AA84F"/>
                </a:solidFill>
              </a:rPr>
              <a:t>// declaring an integer x</a:t>
            </a:r>
            <a:endParaRPr>
              <a:solidFill>
                <a:srgbClr val="6AA84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</a:t>
            </a:r>
            <a:r>
              <a:rPr lang="en"/>
              <a:t> = 5;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</a:t>
            </a:r>
            <a:r>
              <a:rPr lang="en"/>
              <a:t>nt* y;			</a:t>
            </a:r>
            <a:r>
              <a:rPr lang="en">
                <a:solidFill>
                  <a:srgbClr val="6AA84F"/>
                </a:solidFill>
              </a:rPr>
              <a:t>// declaring a pointer to </a:t>
            </a:r>
            <a:r>
              <a:rPr lang="en" u="sng">
                <a:solidFill>
                  <a:srgbClr val="6AA84F"/>
                </a:solidFill>
              </a:rPr>
              <a:t>integer</a:t>
            </a:r>
            <a:endParaRPr u="sng">
              <a:solidFill>
                <a:srgbClr val="6AA84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 = &amp;x;		</a:t>
            </a:r>
            <a:r>
              <a:rPr lang="en">
                <a:solidFill>
                  <a:srgbClr val="6AA84F"/>
                </a:solidFill>
              </a:rPr>
              <a:t>// assigning it to address of </a:t>
            </a:r>
            <a:r>
              <a:rPr lang="en" u="sng">
                <a:solidFill>
                  <a:srgbClr val="6AA84F"/>
                </a:solidFill>
              </a:rPr>
              <a:t>integer</a:t>
            </a:r>
            <a:endParaRPr u="sng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int** z;		</a:t>
            </a:r>
            <a:r>
              <a:rPr lang="en">
                <a:solidFill>
                  <a:srgbClr val="6AA84F"/>
                </a:solidFill>
              </a:rPr>
              <a:t>// declaring a pointer to </a:t>
            </a:r>
            <a:r>
              <a:rPr lang="en" u="sng">
                <a:solidFill>
                  <a:srgbClr val="6AA84F"/>
                </a:solidFill>
              </a:rPr>
              <a:t>a pointer to integer</a:t>
            </a:r>
            <a:endParaRPr u="sng">
              <a:solidFill>
                <a:srgbClr val="6AA84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</a:t>
            </a:r>
            <a:r>
              <a:rPr lang="en"/>
              <a:t> = &amp;y;		</a:t>
            </a:r>
            <a:r>
              <a:rPr lang="en">
                <a:solidFill>
                  <a:srgbClr val="6AA84F"/>
                </a:solidFill>
              </a:rPr>
              <a:t>// assigning it to address of </a:t>
            </a:r>
            <a:r>
              <a:rPr lang="en" u="sng">
                <a:solidFill>
                  <a:srgbClr val="6AA84F"/>
                </a:solidFill>
              </a:rPr>
              <a:t>…</a:t>
            </a:r>
            <a:endParaRPr u="sng">
              <a:solidFill>
                <a:srgbClr val="6AA84F"/>
              </a:solidFill>
            </a:endParaRPr>
          </a:p>
        </p:txBody>
      </p:sp>
      <p:graphicFrame>
        <p:nvGraphicFramePr>
          <p:cNvPr id="136" name="Google Shape;136;p21"/>
          <p:cNvGraphicFramePr/>
          <p:nvPr/>
        </p:nvGraphicFramePr>
        <p:xfrm>
          <a:off x="6706473" y="136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{524D40C9-9324-44CB-B448-BF02950DAA5F}</a:tableStyleId>
              </a:tblPr>
              <a:tblGrid>
                <a:gridCol w="952500"/>
                <a:gridCol w="952500"/>
              </a:tblGrid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0x0000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0x0004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0x0008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0x000C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0xFFF0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0xFFF4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0xFFF8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0xFFFC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7" name="Google Shape;137;p21"/>
          <p:cNvSpPr txBox="1"/>
          <p:nvPr/>
        </p:nvSpPr>
        <p:spPr>
          <a:xfrm>
            <a:off x="7180473" y="893338"/>
            <a:ext cx="9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7736375" y="2040513"/>
            <a:ext cx="9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0x0004</a:t>
            </a: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7736375" y="3557538"/>
            <a:ext cx="9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0x000C</a:t>
            </a:r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7991300" y="152562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6431375" y="152562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6431375" y="204052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6431375" y="3557550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