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Fira Code"/>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FiraCode-regular.fntdata"/><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font" Target="fonts/FiraCode-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0be5320c9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0be5320c9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28600" lvl="0" marL="457200" rtl="0" algn="l">
              <a:lnSpc>
                <a:spcPct val="115000"/>
              </a:lnSpc>
              <a:spcBef>
                <a:spcPts val="0"/>
              </a:spcBef>
              <a:spcAft>
                <a:spcPts val="0"/>
              </a:spcAft>
              <a:buClr>
                <a:schemeClr val="dk1"/>
              </a:buClr>
              <a:buSzPts val="1200"/>
              <a:buNone/>
            </a:pPr>
            <a:r>
              <a:rPr lang="en" sz="1200">
                <a:solidFill>
                  <a:schemeClr val="dk1"/>
                </a:solidFill>
              </a:rPr>
              <a:t>Lootcode is a fantasy themed DSA practice platform that makes learning DSA more engaging. Each concept is separated into regions, each with their own distinct lore to uncover, enemies to battle, and problems to solve. Be prepared for some CS puns and travel to the world of Algorion, and save the inhabitants of the land from a mysterious plague…</a:t>
            </a:r>
            <a:endParaRPr sz="12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0be5320c93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0be5320c93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Resources: A curated collection of learning materials to help prepare for technical interviews, including recommended coding platforms (LeetCode, HackerRank), books (Cracking the Coding Interview, Elements of Programming Interviews), online courses, and practice websites. This also includes guidelines for creating a study plan and tracking progress.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be5320c9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be5320c9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be5320c9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be5320c9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Methodology: Understanding how to approach coding problems is crucial for technical interviews. This involves the UMPIRE method (Understand, Match, Plan, Implement, Review, Evaluate) which helps break down complex problems into manageable steps. It emphasizes the importance of clarifying requirements, identifying patterns, and planning your solution before diving into coding.</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be5320c9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be5320c9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Datastructures and Algorithms: These are the fundamental building blocks used to solve technical problems efficiently. Key data structures include arrays, linked lists, trees, graphs, stacks, queues, and hash tables. Essential algorithms cover sorting (like merge sort, quicksort), searching (binary search, depth-first search, breadth-first search), and various techniques like two-pointers, sliding window, and dynamic programming.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be5320c93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be5320c93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Common Datastructures and Algorithms: These are the fundamental building blocks used to solve technical problems efficiently. Key data structures include arrays, linked lists, trees, graphs, stacks, queues, and hash tables. Essential algorithms cover sorting (like merge sort, quicksort), searching (binary search, depth-first search, breadth-first search), and various techniques like two-pointers, sliding window, and dynamic programming.</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be5320c93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be5320c93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Examples: Real-world coding problems demonstrate how to apply these concepts in practice. This includes walkthrough solutions for common interview questions, explaining thought processes, identifying patterns, and showing how to optimize solutions. These examples help illustrate different problem-solving approaches and common pitfalls to avoid.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be5320c93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be5320c93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be5320c93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be5320c93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Technical Interviews: This covers what to expect during software engineering interviews, including their typical structure (introduction, technical questions, system design, behavioral questions), common company-specific patterns, and how to communicate effectively while coding. It also addresses strategies for handling pressure, asking clarifying questions, and presenting your thought process clearly.</a:t>
            </a:r>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0be5320c9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0be5320c9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1pPr>
            <a:lvl2pPr lvl="1">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2pPr>
            <a:lvl3pPr lvl="2">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3pPr>
            <a:lvl4pPr lvl="3">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4pPr>
            <a:lvl5pPr lvl="4">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5pPr>
            <a:lvl6pPr lvl="5">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6pPr>
            <a:lvl7pPr lvl="6">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7pPr>
            <a:lvl8pPr lvl="7">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8pPr>
            <a:lvl9pPr lvl="8">
              <a:spcBef>
                <a:spcPts val="0"/>
              </a:spcBef>
              <a:spcAft>
                <a:spcPts val="0"/>
              </a:spcAft>
              <a:buClr>
                <a:schemeClr val="dk1"/>
              </a:buClr>
              <a:buSzPts val="2800"/>
              <a:buFont typeface="Fira Code"/>
              <a:buNone/>
              <a:defRPr sz="2800">
                <a:solidFill>
                  <a:schemeClr val="dk1"/>
                </a:solidFill>
                <a:latin typeface="Fira Code"/>
                <a:ea typeface="Fira Code"/>
                <a:cs typeface="Fira Code"/>
                <a:sym typeface="Fira Code"/>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Fira Code"/>
              <a:buChar char="●"/>
              <a:defRPr sz="1800">
                <a:solidFill>
                  <a:schemeClr val="lt2"/>
                </a:solidFill>
                <a:latin typeface="Fira Code"/>
                <a:ea typeface="Fira Code"/>
                <a:cs typeface="Fira Code"/>
                <a:sym typeface="Fira Code"/>
              </a:defRPr>
            </a:lvl1pPr>
            <a:lvl2pPr indent="-317500" lvl="1" marL="9144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2pPr>
            <a:lvl3pPr indent="-317500" lvl="2" marL="13716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3pPr>
            <a:lvl4pPr indent="-317500" lvl="3" marL="18288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4pPr>
            <a:lvl5pPr indent="-317500" lvl="4" marL="22860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5pPr>
            <a:lvl6pPr indent="-317500" lvl="5" marL="27432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6pPr>
            <a:lvl7pPr indent="-317500" lvl="6" marL="32004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7pPr>
            <a:lvl8pPr indent="-317500" lvl="7" marL="36576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8pPr>
            <a:lvl9pPr indent="-317500" lvl="8" marL="4114800">
              <a:lnSpc>
                <a:spcPct val="115000"/>
              </a:lnSpc>
              <a:spcBef>
                <a:spcPts val="0"/>
              </a:spcBef>
              <a:spcAft>
                <a:spcPts val="0"/>
              </a:spcAft>
              <a:buClr>
                <a:schemeClr val="lt2"/>
              </a:buClr>
              <a:buSzPts val="1400"/>
              <a:buFont typeface="Fira Code"/>
              <a:buChar char="■"/>
              <a:defRPr>
                <a:solidFill>
                  <a:schemeClr val="lt2"/>
                </a:solidFill>
                <a:latin typeface="Fira Code"/>
                <a:ea typeface="Fira Code"/>
                <a:cs typeface="Fira Code"/>
                <a:sym typeface="Fira Code"/>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Fira Code"/>
                <a:ea typeface="Fira Code"/>
                <a:cs typeface="Fira Code"/>
                <a:sym typeface="Fira Code"/>
              </a:defRPr>
            </a:lvl1pPr>
            <a:lvl2pPr lvl="1" algn="r">
              <a:buNone/>
              <a:defRPr sz="1000">
                <a:solidFill>
                  <a:schemeClr val="lt2"/>
                </a:solidFill>
                <a:latin typeface="Fira Code"/>
                <a:ea typeface="Fira Code"/>
                <a:cs typeface="Fira Code"/>
                <a:sym typeface="Fira Code"/>
              </a:defRPr>
            </a:lvl2pPr>
            <a:lvl3pPr lvl="2" algn="r">
              <a:buNone/>
              <a:defRPr sz="1000">
                <a:solidFill>
                  <a:schemeClr val="lt2"/>
                </a:solidFill>
                <a:latin typeface="Fira Code"/>
                <a:ea typeface="Fira Code"/>
                <a:cs typeface="Fira Code"/>
                <a:sym typeface="Fira Code"/>
              </a:defRPr>
            </a:lvl3pPr>
            <a:lvl4pPr lvl="3" algn="r">
              <a:buNone/>
              <a:defRPr sz="1000">
                <a:solidFill>
                  <a:schemeClr val="lt2"/>
                </a:solidFill>
                <a:latin typeface="Fira Code"/>
                <a:ea typeface="Fira Code"/>
                <a:cs typeface="Fira Code"/>
                <a:sym typeface="Fira Code"/>
              </a:defRPr>
            </a:lvl4pPr>
            <a:lvl5pPr lvl="4" algn="r">
              <a:buNone/>
              <a:defRPr sz="1000">
                <a:solidFill>
                  <a:schemeClr val="lt2"/>
                </a:solidFill>
                <a:latin typeface="Fira Code"/>
                <a:ea typeface="Fira Code"/>
                <a:cs typeface="Fira Code"/>
                <a:sym typeface="Fira Code"/>
              </a:defRPr>
            </a:lvl5pPr>
            <a:lvl6pPr lvl="5" algn="r">
              <a:buNone/>
              <a:defRPr sz="1000">
                <a:solidFill>
                  <a:schemeClr val="lt2"/>
                </a:solidFill>
                <a:latin typeface="Fira Code"/>
                <a:ea typeface="Fira Code"/>
                <a:cs typeface="Fira Code"/>
                <a:sym typeface="Fira Code"/>
              </a:defRPr>
            </a:lvl6pPr>
            <a:lvl7pPr lvl="6" algn="r">
              <a:buNone/>
              <a:defRPr sz="1000">
                <a:solidFill>
                  <a:schemeClr val="lt2"/>
                </a:solidFill>
                <a:latin typeface="Fira Code"/>
                <a:ea typeface="Fira Code"/>
                <a:cs typeface="Fira Code"/>
                <a:sym typeface="Fira Code"/>
              </a:defRPr>
            </a:lvl7pPr>
            <a:lvl8pPr lvl="7" algn="r">
              <a:buNone/>
              <a:defRPr sz="1000">
                <a:solidFill>
                  <a:schemeClr val="lt2"/>
                </a:solidFill>
                <a:latin typeface="Fira Code"/>
                <a:ea typeface="Fira Code"/>
                <a:cs typeface="Fira Code"/>
                <a:sym typeface="Fira Code"/>
              </a:defRPr>
            </a:lvl8pPr>
            <a:lvl9pPr lvl="8" algn="r">
              <a:buNone/>
              <a:defRPr sz="1000">
                <a:solidFill>
                  <a:schemeClr val="lt2"/>
                </a:solidFill>
                <a:latin typeface="Fira Code"/>
                <a:ea typeface="Fira Code"/>
                <a:cs typeface="Fira Code"/>
                <a:sym typeface="Fira Cod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hyperlink" Target="https://www.lootcode.dev/"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 to Leetcode</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Daniel Palma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ph type="title"/>
          </p:nvPr>
        </p:nvSpPr>
        <p:spPr>
          <a:xfrm>
            <a:off x="490250" y="450150"/>
            <a:ext cx="84879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4100" u="sng">
                <a:solidFill>
                  <a:schemeClr val="hlink"/>
                </a:solidFill>
                <a:hlinkClick r:id="rId3"/>
              </a:rPr>
              <a:t>https://www.lootcode.dev/</a:t>
            </a:r>
            <a:endParaRPr sz="4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Resources !!!!</a:t>
            </a:r>
            <a:endParaRPr/>
          </a:p>
        </p:txBody>
      </p:sp>
      <p:sp>
        <p:nvSpPr>
          <p:cNvPr id="117" name="Google Shape;117;p23"/>
          <p:cNvSpPr txBox="1"/>
          <p:nvPr>
            <p:ph idx="1" type="body"/>
          </p:nvPr>
        </p:nvSpPr>
        <p:spPr>
          <a:xfrm>
            <a:off x="311700" y="1152475"/>
            <a:ext cx="4441500" cy="3416400"/>
          </a:xfrm>
          <a:prstGeom prst="rect">
            <a:avLst/>
          </a:prstGeom>
          <a:effectLst>
            <a:reflection blurRad="0" dir="5400000" dist="38100" endA="0" fadeDir="5400012" kx="0" rotWithShape="0" algn="bl" stPos="0" sy="-100000" ky="0"/>
          </a:effectLst>
        </p:spPr>
        <p:txBody>
          <a:bodyPr anchorCtr="0" anchor="t" bIns="91425" lIns="91425" spcFirstLastPara="1" rIns="91425" wrap="square" tIns="91425">
            <a:normAutofit/>
          </a:bodyPr>
          <a:lstStyle/>
          <a:p>
            <a:pPr indent="-298450" lvl="0" marL="457200" rtl="0" algn="l">
              <a:spcBef>
                <a:spcPts val="0"/>
              </a:spcBef>
              <a:spcAft>
                <a:spcPts val="0"/>
              </a:spcAft>
              <a:buClr>
                <a:schemeClr val="dk1"/>
              </a:buClr>
              <a:buSzPts val="1100"/>
              <a:buFont typeface="Arial"/>
              <a:buChar char="●"/>
            </a:pPr>
            <a:r>
              <a:rPr lang="en">
                <a:solidFill>
                  <a:schemeClr val="dk1"/>
                </a:solidFill>
              </a:rPr>
              <a:t>Online Platforms</a:t>
            </a:r>
            <a:endParaRPr>
              <a:solidFill>
                <a:schemeClr val="dk1"/>
              </a:solidFill>
            </a:endParaRPr>
          </a:p>
          <a:p>
            <a:pPr indent="-298450" lvl="1" marL="914400" rtl="0" algn="l">
              <a:spcBef>
                <a:spcPts val="0"/>
              </a:spcBef>
              <a:spcAft>
                <a:spcPts val="0"/>
              </a:spcAft>
              <a:buClr>
                <a:schemeClr val="dk1"/>
              </a:buClr>
              <a:buSzPts val="1100"/>
              <a:buFont typeface="Arial"/>
              <a:buChar char="○"/>
            </a:pPr>
            <a:r>
              <a:rPr lang="en">
                <a:solidFill>
                  <a:schemeClr val="dk1"/>
                </a:solidFill>
              </a:rPr>
              <a:t>LeetCode</a:t>
            </a:r>
            <a:endParaRPr>
              <a:solidFill>
                <a:schemeClr val="dk1"/>
              </a:solidFill>
            </a:endParaRPr>
          </a:p>
          <a:p>
            <a:pPr indent="-298450" lvl="1" marL="914400" rtl="0" algn="l">
              <a:spcBef>
                <a:spcPts val="0"/>
              </a:spcBef>
              <a:spcAft>
                <a:spcPts val="0"/>
              </a:spcAft>
              <a:buClr>
                <a:schemeClr val="dk1"/>
              </a:buClr>
              <a:buSzPts val="1100"/>
              <a:buFont typeface="Arial"/>
              <a:buChar char="○"/>
            </a:pPr>
            <a:r>
              <a:rPr lang="en">
                <a:solidFill>
                  <a:schemeClr val="dk1"/>
                </a:solidFill>
              </a:rPr>
              <a:t>HackerRank</a:t>
            </a:r>
            <a:endParaRPr>
              <a:solidFill>
                <a:schemeClr val="dk1"/>
              </a:solidFill>
            </a:endParaRPr>
          </a:p>
          <a:p>
            <a:pPr indent="-298450" lvl="1" marL="914400" rtl="0" algn="l">
              <a:spcBef>
                <a:spcPts val="0"/>
              </a:spcBef>
              <a:spcAft>
                <a:spcPts val="0"/>
              </a:spcAft>
              <a:buClr>
                <a:schemeClr val="dk1"/>
              </a:buClr>
              <a:buSzPts val="1100"/>
              <a:buFont typeface="Arial"/>
              <a:buChar char="○"/>
            </a:pPr>
            <a:r>
              <a:rPr lang="en">
                <a:solidFill>
                  <a:schemeClr val="dk1"/>
                </a:solidFill>
              </a:rPr>
              <a:t>CodeSignal</a:t>
            </a:r>
            <a:endParaRPr>
              <a:solidFill>
                <a:schemeClr val="dk1"/>
              </a:solidFill>
            </a:endParaRPr>
          </a:p>
          <a:p>
            <a:pPr indent="-298450" lvl="0" marL="457200" rtl="0" algn="l">
              <a:spcBef>
                <a:spcPts val="0"/>
              </a:spcBef>
              <a:spcAft>
                <a:spcPts val="0"/>
              </a:spcAft>
              <a:buClr>
                <a:schemeClr val="dk1"/>
              </a:buClr>
              <a:buSzPts val="1100"/>
              <a:buFont typeface="Arial"/>
              <a:buChar char="●"/>
            </a:pPr>
            <a:r>
              <a:rPr lang="en">
                <a:solidFill>
                  <a:schemeClr val="dk1"/>
                </a:solidFill>
              </a:rPr>
              <a:t>Books</a:t>
            </a:r>
            <a:endParaRPr>
              <a:solidFill>
                <a:schemeClr val="dk1"/>
              </a:solidFill>
            </a:endParaRPr>
          </a:p>
          <a:p>
            <a:pPr indent="-298450" lvl="1" marL="914400" rtl="0" algn="l">
              <a:spcBef>
                <a:spcPts val="0"/>
              </a:spcBef>
              <a:spcAft>
                <a:spcPts val="0"/>
              </a:spcAft>
              <a:buClr>
                <a:schemeClr val="dk1"/>
              </a:buClr>
              <a:buSzPts val="1100"/>
              <a:buFont typeface="Arial"/>
              <a:buChar char="○"/>
            </a:pPr>
            <a:r>
              <a:rPr lang="en">
                <a:solidFill>
                  <a:schemeClr val="dk1"/>
                </a:solidFill>
              </a:rPr>
              <a:t>"Cracking the Coding Interview"</a:t>
            </a:r>
            <a:endParaRPr>
              <a:solidFill>
                <a:schemeClr val="dk1"/>
              </a:solidFill>
            </a:endParaRPr>
          </a:p>
          <a:p>
            <a:pPr indent="-298450" lvl="1" marL="914400" rtl="0" algn="l">
              <a:spcBef>
                <a:spcPts val="0"/>
              </a:spcBef>
              <a:spcAft>
                <a:spcPts val="0"/>
              </a:spcAft>
              <a:buClr>
                <a:schemeClr val="dk1"/>
              </a:buClr>
              <a:buSzPts val="1100"/>
              <a:buFont typeface="Arial"/>
              <a:buChar char="○"/>
            </a:pPr>
            <a:r>
              <a:rPr lang="en">
                <a:solidFill>
                  <a:schemeClr val="dk1"/>
                </a:solidFill>
              </a:rPr>
              <a:t>"Elements of Programming Interviews"</a:t>
            </a:r>
            <a:endParaRPr>
              <a:solidFill>
                <a:schemeClr val="dk1"/>
              </a:solidFill>
            </a:endParaRPr>
          </a:p>
          <a:p>
            <a:pPr indent="-298450" lvl="1" marL="914400" rtl="0" algn="l">
              <a:spcBef>
                <a:spcPts val="0"/>
              </a:spcBef>
              <a:spcAft>
                <a:spcPts val="0"/>
              </a:spcAft>
              <a:buClr>
                <a:schemeClr val="dk1"/>
              </a:buClr>
              <a:buSzPts val="1100"/>
              <a:buFont typeface="Arial"/>
              <a:buChar char="○"/>
            </a:pPr>
            <a:r>
              <a:rPr lang="en">
                <a:solidFill>
                  <a:schemeClr val="dk1"/>
                </a:solidFill>
              </a:rPr>
              <a:t>"Algorithm Design Manual"</a:t>
            </a:r>
            <a:endParaRPr>
              <a:solidFill>
                <a:schemeClr val="dk1"/>
              </a:solidFill>
            </a:endParaRPr>
          </a:p>
          <a:p>
            <a:pPr indent="0" lvl="0" marL="0" rtl="0" algn="l">
              <a:spcBef>
                <a:spcPts val="1200"/>
              </a:spcBef>
              <a:spcAft>
                <a:spcPts val="1200"/>
              </a:spcAft>
              <a:buNone/>
            </a:pPr>
            <a:r>
              <a:t/>
            </a:r>
            <a:endParaRPr/>
          </a:p>
        </p:txBody>
      </p:sp>
      <p:sp>
        <p:nvSpPr>
          <p:cNvPr id="118" name="Google Shape;118;p23"/>
          <p:cNvSpPr txBox="1"/>
          <p:nvPr/>
        </p:nvSpPr>
        <p:spPr>
          <a:xfrm>
            <a:off x="4535000" y="1217000"/>
            <a:ext cx="4441500" cy="32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1"/>
                </a:solidFill>
                <a:latin typeface="Fira Code"/>
                <a:ea typeface="Fira Code"/>
                <a:cs typeface="Fira Code"/>
                <a:sym typeface="Fira Code"/>
              </a:rPr>
              <a:t>Study Materials</a:t>
            </a:r>
            <a:endParaRPr sz="1800">
              <a:solidFill>
                <a:schemeClr val="dk1"/>
              </a:solidFill>
              <a:latin typeface="Fira Code"/>
              <a:ea typeface="Fira Code"/>
              <a:cs typeface="Fira Code"/>
              <a:sym typeface="Fira Code"/>
            </a:endParaRPr>
          </a:p>
          <a:p>
            <a:pPr indent="-298450" lvl="0" marL="457200" rtl="0" algn="l">
              <a:lnSpc>
                <a:spcPct val="115000"/>
              </a:lnSpc>
              <a:spcBef>
                <a:spcPts val="1200"/>
              </a:spcBef>
              <a:spcAft>
                <a:spcPts val="0"/>
              </a:spcAft>
              <a:buClr>
                <a:schemeClr val="dk1"/>
              </a:buClr>
              <a:buSzPts val="1100"/>
              <a:buChar char="●"/>
            </a:pPr>
            <a:r>
              <a:rPr lang="en" sz="1800">
                <a:solidFill>
                  <a:schemeClr val="dk1"/>
                </a:solidFill>
                <a:latin typeface="Fira Code"/>
                <a:ea typeface="Fira Code"/>
                <a:cs typeface="Fira Code"/>
                <a:sym typeface="Fira Code"/>
              </a:rPr>
              <a:t>YouTube tutorials</a:t>
            </a:r>
            <a:endParaRPr sz="1800">
              <a:solidFill>
                <a:schemeClr val="dk1"/>
              </a:solidFill>
              <a:latin typeface="Fira Code"/>
              <a:ea typeface="Fira Code"/>
              <a:cs typeface="Fira Code"/>
              <a:sym typeface="Fira Code"/>
            </a:endParaRPr>
          </a:p>
          <a:p>
            <a:pPr indent="-298450" lvl="0" marL="457200" rtl="0" algn="l">
              <a:lnSpc>
                <a:spcPct val="115000"/>
              </a:lnSpc>
              <a:spcBef>
                <a:spcPts val="0"/>
              </a:spcBef>
              <a:spcAft>
                <a:spcPts val="0"/>
              </a:spcAft>
              <a:buClr>
                <a:schemeClr val="dk1"/>
              </a:buClr>
              <a:buSzPts val="1100"/>
              <a:buChar char="●"/>
            </a:pPr>
            <a:r>
              <a:rPr lang="en" sz="1800">
                <a:solidFill>
                  <a:schemeClr val="dk1"/>
                </a:solidFill>
                <a:latin typeface="Fira Code"/>
                <a:ea typeface="Fira Code"/>
                <a:cs typeface="Fira Code"/>
                <a:sym typeface="Fira Code"/>
              </a:rPr>
              <a:t>Company-specific prep guides</a:t>
            </a:r>
            <a:endParaRPr sz="1800">
              <a:solidFill>
                <a:schemeClr val="dk1"/>
              </a:solidFill>
              <a:latin typeface="Fira Code"/>
              <a:ea typeface="Fira Code"/>
              <a:cs typeface="Fira Code"/>
              <a:sym typeface="Fira Code"/>
            </a:endParaRPr>
          </a:p>
          <a:p>
            <a:pPr indent="-298450" lvl="0" marL="457200" rtl="0" algn="l">
              <a:lnSpc>
                <a:spcPct val="115000"/>
              </a:lnSpc>
              <a:spcBef>
                <a:spcPts val="0"/>
              </a:spcBef>
              <a:spcAft>
                <a:spcPts val="0"/>
              </a:spcAft>
              <a:buClr>
                <a:schemeClr val="dk1"/>
              </a:buClr>
              <a:buSzPts val="1100"/>
              <a:buChar char="●"/>
            </a:pPr>
            <a:r>
              <a:rPr lang="en" sz="1800">
                <a:solidFill>
                  <a:schemeClr val="dk1"/>
                </a:solidFill>
                <a:latin typeface="Fira Code"/>
                <a:ea typeface="Fira Code"/>
                <a:cs typeface="Fira Code"/>
                <a:sym typeface="Fira Code"/>
              </a:rPr>
              <a:t>Mock interview websites</a:t>
            </a:r>
            <a:endParaRPr sz="1800">
              <a:solidFill>
                <a:schemeClr val="dk1"/>
              </a:solidFill>
              <a:latin typeface="Fira Code"/>
              <a:ea typeface="Fira Code"/>
              <a:cs typeface="Fira Code"/>
              <a:sym typeface="Fira Code"/>
            </a:endParaRPr>
          </a:p>
          <a:p>
            <a:pPr indent="0" lvl="0" marL="0" rtl="0" algn="l">
              <a:lnSpc>
                <a:spcPct val="115000"/>
              </a:lnSpc>
              <a:spcBef>
                <a:spcPts val="1200"/>
              </a:spcBef>
              <a:spcAft>
                <a:spcPts val="0"/>
              </a:spcAft>
              <a:buNone/>
            </a:pPr>
            <a:r>
              <a:rPr lang="en" sz="1800">
                <a:solidFill>
                  <a:schemeClr val="dk1"/>
                </a:solidFill>
                <a:latin typeface="Fira Code"/>
                <a:ea typeface="Fira Code"/>
                <a:cs typeface="Fira Code"/>
                <a:sym typeface="Fira Code"/>
              </a:rPr>
              <a:t>Practice Tools</a:t>
            </a:r>
            <a:endParaRPr sz="1800">
              <a:solidFill>
                <a:schemeClr val="dk1"/>
              </a:solidFill>
              <a:latin typeface="Fira Code"/>
              <a:ea typeface="Fira Code"/>
              <a:cs typeface="Fira Code"/>
              <a:sym typeface="Fira Code"/>
            </a:endParaRPr>
          </a:p>
          <a:p>
            <a:pPr indent="-298450" lvl="0" marL="457200" rtl="0" algn="l">
              <a:lnSpc>
                <a:spcPct val="115000"/>
              </a:lnSpc>
              <a:spcBef>
                <a:spcPts val="1200"/>
              </a:spcBef>
              <a:spcAft>
                <a:spcPts val="0"/>
              </a:spcAft>
              <a:buClr>
                <a:schemeClr val="dk1"/>
              </a:buClr>
              <a:buSzPts val="1100"/>
              <a:buChar char="●"/>
            </a:pPr>
            <a:r>
              <a:rPr lang="en" sz="1800">
                <a:solidFill>
                  <a:schemeClr val="dk1"/>
                </a:solidFill>
                <a:latin typeface="Fira Code"/>
                <a:ea typeface="Fira Code"/>
                <a:cs typeface="Fira Code"/>
                <a:sym typeface="Fira Code"/>
              </a:rPr>
              <a:t>Online IDEs</a:t>
            </a:r>
            <a:endParaRPr sz="1800">
              <a:solidFill>
                <a:schemeClr val="dk1"/>
              </a:solidFill>
              <a:latin typeface="Fira Code"/>
              <a:ea typeface="Fira Code"/>
              <a:cs typeface="Fira Code"/>
              <a:sym typeface="Fira Code"/>
            </a:endParaRPr>
          </a:p>
          <a:p>
            <a:pPr indent="-298450" lvl="0" marL="457200" rtl="0" algn="l">
              <a:lnSpc>
                <a:spcPct val="115000"/>
              </a:lnSpc>
              <a:spcBef>
                <a:spcPts val="0"/>
              </a:spcBef>
              <a:spcAft>
                <a:spcPts val="0"/>
              </a:spcAft>
              <a:buClr>
                <a:schemeClr val="dk1"/>
              </a:buClr>
              <a:buSzPts val="1100"/>
              <a:buChar char="●"/>
            </a:pPr>
            <a:r>
              <a:rPr lang="en" sz="1800">
                <a:solidFill>
                  <a:schemeClr val="dk1"/>
                </a:solidFill>
                <a:latin typeface="Fira Code"/>
                <a:ea typeface="Fira Code"/>
                <a:cs typeface="Fira Code"/>
                <a:sym typeface="Fira Code"/>
              </a:rPr>
              <a:t>Whiteboarding tools</a:t>
            </a:r>
            <a:endParaRPr sz="1800">
              <a:solidFill>
                <a:schemeClr val="dk1"/>
              </a:solidFill>
              <a:latin typeface="Fira Code"/>
              <a:ea typeface="Fira Code"/>
              <a:cs typeface="Fira Code"/>
              <a:sym typeface="Fira Code"/>
            </a:endParaRPr>
          </a:p>
          <a:p>
            <a:pPr indent="-298450" lvl="0" marL="457200" rtl="0" algn="l">
              <a:lnSpc>
                <a:spcPct val="115000"/>
              </a:lnSpc>
              <a:spcBef>
                <a:spcPts val="0"/>
              </a:spcBef>
              <a:spcAft>
                <a:spcPts val="0"/>
              </a:spcAft>
              <a:buClr>
                <a:schemeClr val="dk1"/>
              </a:buClr>
              <a:buSzPts val="1100"/>
              <a:buChar char="●"/>
            </a:pPr>
            <a:r>
              <a:rPr lang="en" sz="1800">
                <a:solidFill>
                  <a:schemeClr val="dk1"/>
                </a:solidFill>
                <a:latin typeface="Fira Code"/>
                <a:ea typeface="Fira Code"/>
                <a:cs typeface="Fira Code"/>
                <a:sym typeface="Fira Code"/>
              </a:rPr>
              <a:t>Time management apps</a:t>
            </a:r>
            <a:endParaRPr sz="1800">
              <a:solidFill>
                <a:schemeClr val="dk1"/>
              </a:solidFill>
              <a:latin typeface="Fira Code"/>
              <a:ea typeface="Fira Code"/>
              <a:cs typeface="Fira Code"/>
              <a:sym typeface="Fira Code"/>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a:p>
            <a:pPr indent="0" lvl="0" marL="0" rtl="0" algn="l">
              <a:spcBef>
                <a:spcPts val="0"/>
              </a:spcBef>
              <a:spcAft>
                <a:spcPts val="0"/>
              </a:spcAft>
              <a:buNone/>
            </a:pPr>
            <a:r>
              <a:rPr lang="en"/>
              <a:t>	</a:t>
            </a:r>
            <a:endParaRPr/>
          </a:p>
        </p:txBody>
      </p:sp>
      <p:sp>
        <p:nvSpPr>
          <p:cNvPr id="61" name="Google Shape;61;p14"/>
          <p:cNvSpPr txBox="1"/>
          <p:nvPr>
            <p:ph idx="1" type="body"/>
          </p:nvPr>
        </p:nvSpPr>
        <p:spPr>
          <a:xfrm>
            <a:off x="311700" y="1135375"/>
            <a:ext cx="8520600" cy="34164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The Methodology</a:t>
            </a:r>
            <a:endParaRPr/>
          </a:p>
          <a:p>
            <a:pPr indent="-342900" lvl="0" marL="457200" rtl="0" algn="l">
              <a:spcBef>
                <a:spcPts val="0"/>
              </a:spcBef>
              <a:spcAft>
                <a:spcPts val="0"/>
              </a:spcAft>
              <a:buSzPts val="1800"/>
              <a:buChar char="●"/>
            </a:pPr>
            <a:r>
              <a:rPr lang="en"/>
              <a:t>Common Datastructures and Algorithms</a:t>
            </a:r>
            <a:endParaRPr/>
          </a:p>
          <a:p>
            <a:pPr indent="-342900" lvl="0" marL="457200" rtl="0" algn="l">
              <a:spcBef>
                <a:spcPts val="0"/>
              </a:spcBef>
              <a:spcAft>
                <a:spcPts val="0"/>
              </a:spcAft>
              <a:buSzPts val="1800"/>
              <a:buChar char="●"/>
            </a:pPr>
            <a:r>
              <a:rPr lang="en"/>
              <a:t>Lootcode</a:t>
            </a:r>
            <a:endParaRPr/>
          </a:p>
          <a:p>
            <a:pPr indent="-342900" lvl="0" marL="457200" rtl="0" algn="l">
              <a:spcBef>
                <a:spcPts val="0"/>
              </a:spcBef>
              <a:spcAft>
                <a:spcPts val="0"/>
              </a:spcAft>
              <a:buSzPts val="1800"/>
              <a:buChar char="●"/>
            </a:pPr>
            <a:r>
              <a:rPr lang="en"/>
              <a:t>Examples</a:t>
            </a:r>
            <a:endParaRPr/>
          </a:p>
          <a:p>
            <a:pPr indent="-342900" lvl="0" marL="457200" rtl="0" algn="l">
              <a:spcBef>
                <a:spcPts val="0"/>
              </a:spcBef>
              <a:spcAft>
                <a:spcPts val="0"/>
              </a:spcAft>
              <a:buSzPts val="1800"/>
              <a:buChar char="●"/>
            </a:pPr>
            <a:r>
              <a:rPr lang="en"/>
              <a:t>Technical Interviews</a:t>
            </a:r>
            <a:endParaRPr/>
          </a:p>
          <a:p>
            <a:pPr indent="-342900" lvl="0" marL="457200" rtl="0" algn="l">
              <a:spcBef>
                <a:spcPts val="0"/>
              </a:spcBef>
              <a:spcAft>
                <a:spcPts val="0"/>
              </a:spcAft>
              <a:buSzPts val="1800"/>
              <a:buChar char="●"/>
            </a:pPr>
            <a:r>
              <a:rPr lang="en"/>
              <a:t>Resources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Methodology</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Learners before Masters</a:t>
            </a:r>
            <a:endParaRPr/>
          </a:p>
          <a:p>
            <a:pPr indent="-342900" lvl="0" marL="457200" rtl="0" algn="l">
              <a:spcBef>
                <a:spcPts val="0"/>
              </a:spcBef>
              <a:spcAft>
                <a:spcPts val="0"/>
              </a:spcAft>
              <a:buSzPts val="1800"/>
              <a:buChar char="-"/>
            </a:pPr>
            <a:r>
              <a:rPr lang="en"/>
              <a:t>Progress before Perfection</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
              <a:t>UMPIRE (Understand, Match, Plan, Implement, Review, Evaluate)</a:t>
            </a:r>
            <a:endParaRPr/>
          </a:p>
          <a:p>
            <a:pPr indent="-342900" lvl="0" marL="457200" rtl="0" algn="l">
              <a:spcBef>
                <a:spcPts val="0"/>
              </a:spcBef>
              <a:spcAft>
                <a:spcPts val="0"/>
              </a:spcAft>
              <a:buSzPts val="1800"/>
              <a:buChar char="●"/>
            </a:pPr>
            <a:r>
              <a:rPr lang="en"/>
              <a:t>Recognize Patterns</a:t>
            </a:r>
            <a:endParaRPr/>
          </a:p>
          <a:p>
            <a:pPr indent="-342900" lvl="0" marL="457200" rtl="0" algn="l">
              <a:spcBef>
                <a:spcPts val="0"/>
              </a:spcBef>
              <a:spcAft>
                <a:spcPts val="0"/>
              </a:spcAft>
              <a:buSzPts val="1800"/>
              <a:buChar char="●"/>
            </a:pPr>
            <a:r>
              <a:rPr lang="en"/>
              <a:t>READ READ READ READ READ READ READ READ</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Data Structures</a:t>
            </a:r>
            <a:endParaRPr/>
          </a:p>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3614700" cy="3416400"/>
          </a:xfrm>
          <a:prstGeom prst="rect">
            <a:avLst/>
          </a:prstGeom>
        </p:spPr>
        <p:txBody>
          <a:bodyPr anchorCtr="0" anchor="t" bIns="91425" lIns="91425" spcFirstLastPara="1" rIns="91425" wrap="square" tIns="91425">
            <a:normAutofit fontScale="25000" lnSpcReduction="20000"/>
          </a:bodyPr>
          <a:lstStyle/>
          <a:p>
            <a:pPr indent="-363155" lvl="0" marL="457200" rtl="0" algn="l">
              <a:spcBef>
                <a:spcPts val="1200"/>
              </a:spcBef>
              <a:spcAft>
                <a:spcPts val="0"/>
              </a:spcAft>
              <a:buSzPct val="100000"/>
              <a:buChar char="●"/>
            </a:pPr>
            <a:r>
              <a:rPr lang="en" sz="8475"/>
              <a:t>Arrays and Strings</a:t>
            </a:r>
            <a:endParaRPr sz="8475"/>
          </a:p>
          <a:p>
            <a:pPr indent="-356805" lvl="1" marL="914400" rtl="0" algn="l">
              <a:spcBef>
                <a:spcPts val="0"/>
              </a:spcBef>
              <a:spcAft>
                <a:spcPts val="0"/>
              </a:spcAft>
              <a:buSzPct val="100000"/>
              <a:buChar char="○"/>
            </a:pPr>
            <a:r>
              <a:rPr lang="en" sz="8075"/>
              <a:t>Dynamic arrays</a:t>
            </a:r>
            <a:endParaRPr sz="8075"/>
          </a:p>
          <a:p>
            <a:pPr indent="-356805" lvl="1" marL="914400" rtl="0" algn="l">
              <a:spcBef>
                <a:spcPts val="0"/>
              </a:spcBef>
              <a:spcAft>
                <a:spcPts val="0"/>
              </a:spcAft>
              <a:buSzPct val="100000"/>
              <a:buChar char="○"/>
            </a:pPr>
            <a:r>
              <a:rPr lang="en" sz="8075"/>
              <a:t>Sorting and searching</a:t>
            </a:r>
            <a:endParaRPr sz="8075"/>
          </a:p>
          <a:p>
            <a:pPr indent="-356805" lvl="1" marL="914400" rtl="0" algn="l">
              <a:spcBef>
                <a:spcPts val="0"/>
              </a:spcBef>
              <a:spcAft>
                <a:spcPts val="0"/>
              </a:spcAft>
              <a:buSzPct val="100000"/>
              <a:buChar char="○"/>
            </a:pPr>
            <a:r>
              <a:rPr lang="en" sz="8075"/>
              <a:t>String manipulation</a:t>
            </a:r>
            <a:endParaRPr sz="8075"/>
          </a:p>
          <a:p>
            <a:pPr indent="-363155" lvl="0" marL="457200" rtl="0" algn="l">
              <a:spcBef>
                <a:spcPts val="0"/>
              </a:spcBef>
              <a:spcAft>
                <a:spcPts val="0"/>
              </a:spcAft>
              <a:buSzPct val="100000"/>
              <a:buChar char="●"/>
            </a:pPr>
            <a:r>
              <a:rPr lang="en" sz="8475"/>
              <a:t>Linked Lists</a:t>
            </a:r>
            <a:endParaRPr sz="8475"/>
          </a:p>
          <a:p>
            <a:pPr indent="-356805" lvl="1" marL="914400" rtl="0" algn="l">
              <a:spcBef>
                <a:spcPts val="0"/>
              </a:spcBef>
              <a:spcAft>
                <a:spcPts val="0"/>
              </a:spcAft>
              <a:buSzPct val="100000"/>
              <a:buChar char="○"/>
            </a:pPr>
            <a:r>
              <a:rPr lang="en" sz="8075"/>
              <a:t>Singly/Doubly linked</a:t>
            </a:r>
            <a:endParaRPr sz="8075"/>
          </a:p>
          <a:p>
            <a:pPr indent="-356805" lvl="1" marL="914400" rtl="0" algn="l">
              <a:spcBef>
                <a:spcPts val="0"/>
              </a:spcBef>
              <a:spcAft>
                <a:spcPts val="0"/>
              </a:spcAft>
              <a:buSzPct val="100000"/>
              <a:buChar char="○"/>
            </a:pPr>
            <a:r>
              <a:rPr lang="en" sz="8075"/>
              <a:t>Fast insertion/deletion</a:t>
            </a:r>
            <a:endParaRPr sz="8075"/>
          </a:p>
          <a:p>
            <a:pPr indent="-356805" lvl="1" marL="914400" rtl="0" algn="l">
              <a:spcBef>
                <a:spcPts val="0"/>
              </a:spcBef>
              <a:spcAft>
                <a:spcPts val="0"/>
              </a:spcAft>
              <a:buSzPct val="100000"/>
              <a:buChar char="○"/>
            </a:pPr>
            <a:r>
              <a:rPr lang="en" sz="8075"/>
              <a:t>Pointer manipulation</a:t>
            </a:r>
            <a:endParaRPr/>
          </a:p>
        </p:txBody>
      </p:sp>
      <p:sp>
        <p:nvSpPr>
          <p:cNvPr id="74" name="Google Shape;74;p16"/>
          <p:cNvSpPr txBox="1"/>
          <p:nvPr/>
        </p:nvSpPr>
        <p:spPr>
          <a:xfrm>
            <a:off x="4190700" y="149250"/>
            <a:ext cx="4641600" cy="47418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1200"/>
              </a:spcBef>
              <a:spcAft>
                <a:spcPts val="0"/>
              </a:spcAft>
              <a:buClr>
                <a:schemeClr val="lt2"/>
              </a:buClr>
              <a:buSzPts val="1700"/>
              <a:buChar char="●"/>
            </a:pPr>
            <a:r>
              <a:rPr lang="en" sz="1700">
                <a:solidFill>
                  <a:schemeClr val="lt2"/>
                </a:solidFill>
              </a:rPr>
              <a:t>Trees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Binary trees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BST operations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Tree traversals</a:t>
            </a:r>
            <a:endParaRPr sz="1700">
              <a:solidFill>
                <a:schemeClr val="lt2"/>
              </a:solidFill>
            </a:endParaRPr>
          </a:p>
          <a:p>
            <a:pPr indent="-336550" lvl="0" marL="457200" rtl="0" algn="l">
              <a:lnSpc>
                <a:spcPct val="115000"/>
              </a:lnSpc>
              <a:spcBef>
                <a:spcPts val="0"/>
              </a:spcBef>
              <a:spcAft>
                <a:spcPts val="0"/>
              </a:spcAft>
              <a:buClr>
                <a:schemeClr val="lt2"/>
              </a:buClr>
              <a:buSzPts val="1700"/>
              <a:buChar char="●"/>
            </a:pPr>
            <a:r>
              <a:rPr lang="en" sz="1700">
                <a:solidFill>
                  <a:schemeClr val="lt2"/>
                </a:solidFill>
              </a:rPr>
              <a:t>Graphs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DFS/BFS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Shortest path algorithms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Topological sort</a:t>
            </a:r>
            <a:endParaRPr sz="1700">
              <a:solidFill>
                <a:schemeClr val="lt2"/>
              </a:solidFill>
            </a:endParaRPr>
          </a:p>
          <a:p>
            <a:pPr indent="-336550" lvl="0" marL="457200" rtl="0" algn="l">
              <a:lnSpc>
                <a:spcPct val="115000"/>
              </a:lnSpc>
              <a:spcBef>
                <a:spcPts val="0"/>
              </a:spcBef>
              <a:spcAft>
                <a:spcPts val="0"/>
              </a:spcAft>
              <a:buClr>
                <a:schemeClr val="lt2"/>
              </a:buClr>
              <a:buSzPts val="1700"/>
              <a:buChar char="●"/>
            </a:pPr>
            <a:r>
              <a:rPr lang="en" sz="1700">
                <a:solidFill>
                  <a:schemeClr val="lt2"/>
                </a:solidFill>
              </a:rPr>
              <a:t>Hash Tables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Key-value storage</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Collision handling</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Fast lookups</a:t>
            </a:r>
            <a:endParaRPr sz="1700">
              <a:solidFill>
                <a:schemeClr val="lt2"/>
              </a:solidFill>
            </a:endParaRPr>
          </a:p>
          <a:p>
            <a:pPr indent="-336550" lvl="0" marL="457200" rtl="0" algn="l">
              <a:lnSpc>
                <a:spcPct val="115000"/>
              </a:lnSpc>
              <a:spcBef>
                <a:spcPts val="0"/>
              </a:spcBef>
              <a:spcAft>
                <a:spcPts val="0"/>
              </a:spcAft>
              <a:buClr>
                <a:schemeClr val="lt2"/>
              </a:buClr>
              <a:buSzPts val="1700"/>
              <a:buChar char="●"/>
            </a:pPr>
            <a:r>
              <a:rPr lang="en" sz="1700">
                <a:solidFill>
                  <a:schemeClr val="lt2"/>
                </a:solidFill>
              </a:rPr>
              <a:t>Stacks &amp; Queues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LIFO/FIFO operations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Implementation techniques</a:t>
            </a:r>
            <a:endParaRPr sz="1700">
              <a:solidFill>
                <a:schemeClr val="lt2"/>
              </a:solidFill>
            </a:endParaRPr>
          </a:p>
          <a:p>
            <a:pPr indent="-336550" lvl="1" marL="914400" rtl="0" algn="l">
              <a:lnSpc>
                <a:spcPct val="115000"/>
              </a:lnSpc>
              <a:spcBef>
                <a:spcPts val="0"/>
              </a:spcBef>
              <a:spcAft>
                <a:spcPts val="0"/>
              </a:spcAft>
              <a:buClr>
                <a:schemeClr val="lt2"/>
              </a:buClr>
              <a:buSzPts val="1700"/>
              <a:buChar char="○"/>
            </a:pPr>
            <a:r>
              <a:rPr lang="en" sz="1700">
                <a:solidFill>
                  <a:schemeClr val="lt2"/>
                </a:solidFill>
              </a:rPr>
              <a:t>Common applications</a:t>
            </a:r>
            <a:endParaRPr sz="1700">
              <a:solidFill>
                <a:schemeClr val="lt2"/>
              </a:solidFill>
            </a:endParaRPr>
          </a:p>
          <a:p>
            <a:pPr indent="0" lvl="0" marL="0" rtl="0" algn="l">
              <a:lnSpc>
                <a:spcPct val="115000"/>
              </a:lnSpc>
              <a:spcBef>
                <a:spcPts val="1200"/>
              </a:spcBef>
              <a:spcAft>
                <a:spcPts val="0"/>
              </a:spcAft>
              <a:buNone/>
            </a:pPr>
            <a:r>
              <a:t/>
            </a:r>
            <a:endParaRPr sz="1200">
              <a:solidFill>
                <a:schemeClr val="lt2"/>
              </a:solidFill>
            </a:endParaRPr>
          </a:p>
          <a:p>
            <a:pPr indent="0" lvl="0" marL="0" rtl="0" algn="l">
              <a:spcBef>
                <a:spcPts val="1200"/>
              </a:spcBef>
              <a:spcAft>
                <a:spcPts val="0"/>
              </a:spcAft>
              <a:buNone/>
            </a:pPr>
            <a:r>
              <a:t/>
            </a:r>
            <a:endParaRPr sz="1200">
              <a:solidFill>
                <a:schemeClr val="lt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Algorithms</a:t>
            </a:r>
            <a:endParaRPr/>
          </a:p>
          <a:p>
            <a:pPr indent="0" lvl="0" marL="0" rtl="0" algn="l">
              <a:spcBef>
                <a:spcPts val="0"/>
              </a:spcBef>
              <a:spcAft>
                <a:spcPts val="0"/>
              </a:spcAft>
              <a:buNone/>
            </a:pPr>
            <a:r>
              <a:t/>
            </a:r>
            <a:endParaRPr/>
          </a:p>
        </p:txBody>
      </p:sp>
      <p:sp>
        <p:nvSpPr>
          <p:cNvPr id="80" name="Google Shape;80;p17"/>
          <p:cNvSpPr txBox="1"/>
          <p:nvPr>
            <p:ph idx="1" type="body"/>
          </p:nvPr>
        </p:nvSpPr>
        <p:spPr>
          <a:xfrm>
            <a:off x="311700" y="1152475"/>
            <a:ext cx="4062600" cy="3416400"/>
          </a:xfrm>
          <a:prstGeom prst="rect">
            <a:avLst/>
          </a:prstGeom>
        </p:spPr>
        <p:txBody>
          <a:bodyPr anchorCtr="0" anchor="t" bIns="91425" lIns="91425" spcFirstLastPara="1" rIns="91425" wrap="square" tIns="91425">
            <a:normAutofit fontScale="25000" lnSpcReduction="20000"/>
          </a:bodyPr>
          <a:lstStyle/>
          <a:p>
            <a:pPr indent="-368300" lvl="0" marL="457200" rtl="0" algn="l">
              <a:spcBef>
                <a:spcPts val="0"/>
              </a:spcBef>
              <a:spcAft>
                <a:spcPts val="0"/>
              </a:spcAft>
              <a:buSzPct val="100000"/>
              <a:buChar char="●"/>
            </a:pPr>
            <a:r>
              <a:rPr lang="en" sz="8800"/>
              <a:t>Sorting</a:t>
            </a:r>
            <a:endParaRPr sz="8800"/>
          </a:p>
          <a:p>
            <a:pPr indent="-368300" lvl="1" marL="914400" rtl="0" algn="l">
              <a:spcBef>
                <a:spcPts val="0"/>
              </a:spcBef>
              <a:spcAft>
                <a:spcPts val="0"/>
              </a:spcAft>
              <a:buSzPct val="100000"/>
              <a:buChar char="○"/>
            </a:pPr>
            <a:r>
              <a:rPr lang="en" sz="8800"/>
              <a:t>Merge sort</a:t>
            </a:r>
            <a:endParaRPr sz="8800"/>
          </a:p>
          <a:p>
            <a:pPr indent="-368300" lvl="1" marL="914400" rtl="0" algn="l">
              <a:spcBef>
                <a:spcPts val="0"/>
              </a:spcBef>
              <a:spcAft>
                <a:spcPts val="0"/>
              </a:spcAft>
              <a:buSzPct val="100000"/>
              <a:buChar char="○"/>
            </a:pPr>
            <a:r>
              <a:rPr lang="en" sz="8800"/>
              <a:t>Quick sort</a:t>
            </a:r>
            <a:endParaRPr sz="8800"/>
          </a:p>
          <a:p>
            <a:pPr indent="-368300" lvl="1" marL="914400" rtl="0" algn="l">
              <a:spcBef>
                <a:spcPts val="0"/>
              </a:spcBef>
              <a:spcAft>
                <a:spcPts val="0"/>
              </a:spcAft>
              <a:buSzPct val="100000"/>
              <a:buChar char="○"/>
            </a:pPr>
            <a:r>
              <a:rPr lang="en" sz="8800"/>
              <a:t>Bubble/Selection sort</a:t>
            </a:r>
            <a:endParaRPr sz="8800"/>
          </a:p>
          <a:p>
            <a:pPr indent="-368300" lvl="0" marL="457200" rtl="0" algn="l">
              <a:spcBef>
                <a:spcPts val="0"/>
              </a:spcBef>
              <a:spcAft>
                <a:spcPts val="0"/>
              </a:spcAft>
              <a:buSzPct val="100000"/>
              <a:buChar char="●"/>
            </a:pPr>
            <a:r>
              <a:rPr lang="en" sz="8800"/>
              <a:t>Searching</a:t>
            </a:r>
            <a:endParaRPr sz="8800"/>
          </a:p>
          <a:p>
            <a:pPr indent="-368300" lvl="1" marL="914400" rtl="0" algn="l">
              <a:spcBef>
                <a:spcPts val="0"/>
              </a:spcBef>
              <a:spcAft>
                <a:spcPts val="0"/>
              </a:spcAft>
              <a:buSzPct val="100000"/>
              <a:buChar char="○"/>
            </a:pPr>
            <a:r>
              <a:rPr lang="en" sz="8800"/>
              <a:t>Binary search</a:t>
            </a:r>
            <a:endParaRPr sz="8800"/>
          </a:p>
          <a:p>
            <a:pPr indent="-368300" lvl="1" marL="914400" rtl="0" algn="l">
              <a:spcBef>
                <a:spcPts val="0"/>
              </a:spcBef>
              <a:spcAft>
                <a:spcPts val="0"/>
              </a:spcAft>
              <a:buSzPct val="100000"/>
              <a:buChar char="○"/>
            </a:pPr>
            <a:r>
              <a:rPr lang="en" sz="8800"/>
              <a:t>Linear search</a:t>
            </a:r>
            <a:endParaRPr sz="8800"/>
          </a:p>
          <a:p>
            <a:pPr indent="-368300" lvl="1" marL="914400" rtl="0" algn="l">
              <a:spcBef>
                <a:spcPts val="0"/>
              </a:spcBef>
              <a:spcAft>
                <a:spcPts val="0"/>
              </a:spcAft>
              <a:buSzPct val="100000"/>
              <a:buChar char="○"/>
            </a:pPr>
            <a:r>
              <a:rPr lang="en" sz="8800"/>
              <a:t>Two-pointer technique</a:t>
            </a:r>
            <a:endParaRPr/>
          </a:p>
        </p:txBody>
      </p:sp>
      <p:sp>
        <p:nvSpPr>
          <p:cNvPr id="81" name="Google Shape;81;p17"/>
          <p:cNvSpPr txBox="1"/>
          <p:nvPr/>
        </p:nvSpPr>
        <p:spPr>
          <a:xfrm>
            <a:off x="4052800" y="1217000"/>
            <a:ext cx="4779600" cy="3674100"/>
          </a:xfrm>
          <a:prstGeom prst="rect">
            <a:avLst/>
          </a:prstGeom>
          <a:noFill/>
          <a:ln>
            <a:noFill/>
          </a:ln>
        </p:spPr>
        <p:txBody>
          <a:bodyPr anchorCtr="0" anchor="t" bIns="91425" lIns="91425" spcFirstLastPara="1" rIns="91425" wrap="square" tIns="91425">
            <a:noAutofit/>
          </a:bodyPr>
          <a:lstStyle/>
          <a:p>
            <a:pPr indent="-361950" lvl="0" marL="457200" rtl="0" algn="l">
              <a:lnSpc>
                <a:spcPct val="115000"/>
              </a:lnSpc>
              <a:spcBef>
                <a:spcPts val="0"/>
              </a:spcBef>
              <a:spcAft>
                <a:spcPts val="0"/>
              </a:spcAft>
              <a:buClr>
                <a:schemeClr val="lt2"/>
              </a:buClr>
              <a:buSzPts val="2100"/>
              <a:buChar char="●"/>
            </a:pPr>
            <a:r>
              <a:rPr lang="en" sz="2100">
                <a:solidFill>
                  <a:schemeClr val="lt2"/>
                </a:solidFill>
              </a:rPr>
              <a:t>Graph Algorithms</a:t>
            </a:r>
            <a:endParaRPr sz="2100">
              <a:solidFill>
                <a:schemeClr val="lt2"/>
              </a:solidFill>
            </a:endParaRPr>
          </a:p>
          <a:p>
            <a:pPr indent="-361950" lvl="1" marL="914400" rtl="0" algn="l">
              <a:lnSpc>
                <a:spcPct val="115000"/>
              </a:lnSpc>
              <a:spcBef>
                <a:spcPts val="0"/>
              </a:spcBef>
              <a:spcAft>
                <a:spcPts val="0"/>
              </a:spcAft>
              <a:buClr>
                <a:schemeClr val="lt2"/>
              </a:buClr>
              <a:buSzPts val="2100"/>
              <a:buChar char="○"/>
            </a:pPr>
            <a:r>
              <a:rPr lang="en" sz="2100">
                <a:solidFill>
                  <a:schemeClr val="lt2"/>
                </a:solidFill>
              </a:rPr>
              <a:t>Dijkstra's</a:t>
            </a:r>
            <a:endParaRPr sz="2100">
              <a:solidFill>
                <a:schemeClr val="lt2"/>
              </a:solidFill>
            </a:endParaRPr>
          </a:p>
          <a:p>
            <a:pPr indent="-361950" lvl="1" marL="914400" rtl="0" algn="l">
              <a:lnSpc>
                <a:spcPct val="115000"/>
              </a:lnSpc>
              <a:spcBef>
                <a:spcPts val="0"/>
              </a:spcBef>
              <a:spcAft>
                <a:spcPts val="0"/>
              </a:spcAft>
              <a:buClr>
                <a:schemeClr val="lt2"/>
              </a:buClr>
              <a:buSzPts val="2100"/>
              <a:buChar char="○"/>
            </a:pPr>
            <a:r>
              <a:rPr lang="en" sz="2100">
                <a:solidFill>
                  <a:schemeClr val="lt2"/>
                </a:solidFill>
              </a:rPr>
              <a:t>DFS/BFS applications</a:t>
            </a:r>
            <a:endParaRPr sz="2100">
              <a:solidFill>
                <a:schemeClr val="lt2"/>
              </a:solidFill>
            </a:endParaRPr>
          </a:p>
          <a:p>
            <a:pPr indent="-361950" lvl="0" marL="457200" rtl="0" algn="l">
              <a:lnSpc>
                <a:spcPct val="115000"/>
              </a:lnSpc>
              <a:spcBef>
                <a:spcPts val="0"/>
              </a:spcBef>
              <a:spcAft>
                <a:spcPts val="0"/>
              </a:spcAft>
              <a:buClr>
                <a:schemeClr val="lt2"/>
              </a:buClr>
              <a:buSzPts val="2100"/>
              <a:buChar char="●"/>
            </a:pPr>
            <a:r>
              <a:rPr lang="en" sz="2100">
                <a:solidFill>
                  <a:schemeClr val="lt2"/>
                </a:solidFill>
              </a:rPr>
              <a:t>Dynamic Programming</a:t>
            </a:r>
            <a:endParaRPr sz="2100">
              <a:solidFill>
                <a:schemeClr val="lt2"/>
              </a:solidFill>
            </a:endParaRPr>
          </a:p>
          <a:p>
            <a:pPr indent="-361950" lvl="1" marL="914400" rtl="0" algn="l">
              <a:lnSpc>
                <a:spcPct val="115000"/>
              </a:lnSpc>
              <a:spcBef>
                <a:spcPts val="0"/>
              </a:spcBef>
              <a:spcAft>
                <a:spcPts val="0"/>
              </a:spcAft>
              <a:buClr>
                <a:schemeClr val="lt2"/>
              </a:buClr>
              <a:buSzPts val="2100"/>
              <a:buChar char="○"/>
            </a:pPr>
            <a:r>
              <a:rPr lang="en" sz="2100">
                <a:solidFill>
                  <a:schemeClr val="lt2"/>
                </a:solidFill>
              </a:rPr>
              <a:t>Memoization</a:t>
            </a:r>
            <a:endParaRPr sz="2100">
              <a:solidFill>
                <a:schemeClr val="lt2"/>
              </a:solidFill>
            </a:endParaRPr>
          </a:p>
          <a:p>
            <a:pPr indent="-361950" lvl="1" marL="914400" rtl="0" algn="l">
              <a:lnSpc>
                <a:spcPct val="115000"/>
              </a:lnSpc>
              <a:spcBef>
                <a:spcPts val="0"/>
              </a:spcBef>
              <a:spcAft>
                <a:spcPts val="0"/>
              </a:spcAft>
              <a:buClr>
                <a:schemeClr val="lt2"/>
              </a:buClr>
              <a:buSzPts val="2100"/>
              <a:buChar char="○"/>
            </a:pPr>
            <a:r>
              <a:rPr lang="en" sz="2100">
                <a:solidFill>
                  <a:schemeClr val="lt2"/>
                </a:solidFill>
              </a:rPr>
              <a:t>Tabulation</a:t>
            </a:r>
            <a:endParaRPr sz="2100">
              <a:solidFill>
                <a:schemeClr val="lt2"/>
              </a:solidFill>
            </a:endParaRPr>
          </a:p>
          <a:p>
            <a:pPr indent="-361950" lvl="1" marL="914400" rtl="0" algn="l">
              <a:lnSpc>
                <a:spcPct val="115000"/>
              </a:lnSpc>
              <a:spcBef>
                <a:spcPts val="0"/>
              </a:spcBef>
              <a:spcAft>
                <a:spcPts val="0"/>
              </a:spcAft>
              <a:buClr>
                <a:schemeClr val="lt2"/>
              </a:buClr>
              <a:buSzPts val="2100"/>
              <a:buChar char="○"/>
            </a:pPr>
            <a:r>
              <a:rPr lang="en" sz="2100">
                <a:solidFill>
                  <a:schemeClr val="lt2"/>
                </a:solidFill>
              </a:rPr>
              <a:t>Common patterns</a:t>
            </a:r>
            <a:endParaRPr sz="2100">
              <a:solidFill>
                <a:schemeClr val="lt2"/>
              </a:solidFill>
            </a:endParaRPr>
          </a:p>
          <a:p>
            <a:pPr indent="0" lvl="0" marL="0" rtl="0" algn="l">
              <a:lnSpc>
                <a:spcPct val="115000"/>
              </a:lnSpc>
              <a:spcBef>
                <a:spcPts val="1200"/>
              </a:spcBef>
              <a:spcAft>
                <a:spcPts val="0"/>
              </a:spcAft>
              <a:buNone/>
            </a:pPr>
            <a:r>
              <a:t/>
            </a:r>
            <a:endParaRPr sz="2100">
              <a:solidFill>
                <a:schemeClr val="lt2"/>
              </a:solidFill>
            </a:endParaRPr>
          </a:p>
          <a:p>
            <a:pPr indent="0" lvl="0" marL="0" rtl="0" algn="l">
              <a:spcBef>
                <a:spcPts val="1200"/>
              </a:spcBef>
              <a:spcAft>
                <a:spcPts val="0"/>
              </a:spcAft>
              <a:buNone/>
            </a:pPr>
            <a:r>
              <a:t/>
            </a:r>
            <a:endParaRPr sz="2100">
              <a:solidFill>
                <a:schemeClr val="l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Examples</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4487400" cy="3416400"/>
          </a:xfrm>
          <a:prstGeom prst="rect">
            <a:avLst/>
          </a:prstGeom>
        </p:spPr>
        <p:txBody>
          <a:bodyPr anchorCtr="0" anchor="t" bIns="91425" lIns="91425" spcFirstLastPara="1" rIns="91425" wrap="square" tIns="91425">
            <a:normAutofit fontScale="85000" lnSpcReduction="20000"/>
          </a:bodyPr>
          <a:lstStyle/>
          <a:p>
            <a:pPr indent="-347345" lvl="0" marL="457200" rtl="0" algn="l">
              <a:spcBef>
                <a:spcPts val="0"/>
              </a:spcBef>
              <a:spcAft>
                <a:spcPts val="0"/>
              </a:spcAft>
              <a:buSzPct val="100000"/>
              <a:buChar char="●"/>
            </a:pPr>
            <a:r>
              <a:rPr lang="en" sz="2200"/>
              <a:t>Array manipulation problems</a:t>
            </a:r>
            <a:endParaRPr sz="2200"/>
          </a:p>
          <a:p>
            <a:pPr indent="-347344" lvl="1" marL="914400" rtl="0" algn="l">
              <a:spcBef>
                <a:spcPts val="0"/>
              </a:spcBef>
              <a:spcAft>
                <a:spcPts val="0"/>
              </a:spcAft>
              <a:buSzPct val="100000"/>
              <a:buChar char="○"/>
            </a:pPr>
            <a:r>
              <a:rPr lang="en" sz="2200"/>
              <a:t>Two sum</a:t>
            </a:r>
            <a:endParaRPr sz="2200"/>
          </a:p>
          <a:p>
            <a:pPr indent="-347344" lvl="1" marL="914400" rtl="0" algn="l">
              <a:spcBef>
                <a:spcPts val="0"/>
              </a:spcBef>
              <a:spcAft>
                <a:spcPts val="0"/>
              </a:spcAft>
              <a:buSzPct val="100000"/>
              <a:buChar char="○"/>
            </a:pPr>
            <a:r>
              <a:rPr lang="en" sz="2200"/>
              <a:t>Sliding window</a:t>
            </a:r>
            <a:endParaRPr sz="2200"/>
          </a:p>
          <a:p>
            <a:pPr indent="-347344" lvl="1" marL="914400" rtl="0" algn="l">
              <a:spcBef>
                <a:spcPts val="0"/>
              </a:spcBef>
              <a:spcAft>
                <a:spcPts val="0"/>
              </a:spcAft>
              <a:buSzPct val="100000"/>
              <a:buChar char="○"/>
            </a:pPr>
            <a:r>
              <a:rPr lang="en" sz="2200"/>
              <a:t>Matrix operations</a:t>
            </a:r>
            <a:endParaRPr sz="2200"/>
          </a:p>
          <a:p>
            <a:pPr indent="0" lvl="0" marL="914400" rtl="0" algn="l">
              <a:spcBef>
                <a:spcPts val="1200"/>
              </a:spcBef>
              <a:spcAft>
                <a:spcPts val="0"/>
              </a:spcAft>
              <a:buNone/>
            </a:pPr>
            <a:r>
              <a:t/>
            </a:r>
            <a:endParaRPr sz="2200"/>
          </a:p>
          <a:p>
            <a:pPr indent="-347345" lvl="0" marL="457200" rtl="0" algn="l">
              <a:spcBef>
                <a:spcPts val="1200"/>
              </a:spcBef>
              <a:spcAft>
                <a:spcPts val="0"/>
              </a:spcAft>
              <a:buSzPct val="100000"/>
              <a:buChar char="●"/>
            </a:pPr>
            <a:r>
              <a:rPr lang="en" sz="2200"/>
              <a:t>String problems</a:t>
            </a:r>
            <a:endParaRPr sz="2200"/>
          </a:p>
          <a:p>
            <a:pPr indent="-347344" lvl="1" marL="914400" rtl="0" algn="l">
              <a:spcBef>
                <a:spcPts val="0"/>
              </a:spcBef>
              <a:spcAft>
                <a:spcPts val="0"/>
              </a:spcAft>
              <a:buSzPct val="100000"/>
              <a:buChar char="○"/>
            </a:pPr>
            <a:r>
              <a:rPr lang="en" sz="2200"/>
              <a:t>Palindrome checks</a:t>
            </a:r>
            <a:endParaRPr sz="2200"/>
          </a:p>
          <a:p>
            <a:pPr indent="-347344" lvl="1" marL="914400" rtl="0" algn="l">
              <a:spcBef>
                <a:spcPts val="0"/>
              </a:spcBef>
              <a:spcAft>
                <a:spcPts val="0"/>
              </a:spcAft>
              <a:buSzPct val="100000"/>
              <a:buChar char="○"/>
            </a:pPr>
            <a:r>
              <a:rPr lang="en" sz="2200"/>
              <a:t>Anagram validation</a:t>
            </a:r>
            <a:endParaRPr sz="2200"/>
          </a:p>
          <a:p>
            <a:pPr indent="-347344" lvl="1" marL="914400" rtl="0" algn="l">
              <a:spcBef>
                <a:spcPts val="0"/>
              </a:spcBef>
              <a:spcAft>
                <a:spcPts val="0"/>
              </a:spcAft>
              <a:buSzPct val="100000"/>
              <a:buChar char="○"/>
            </a:pPr>
            <a:r>
              <a:rPr lang="en" sz="2200"/>
              <a:t>Pattern matching</a:t>
            </a:r>
            <a:endParaRPr sz="2200"/>
          </a:p>
          <a:p>
            <a:pPr indent="0" lvl="0" marL="0" rtl="0" algn="l">
              <a:spcBef>
                <a:spcPts val="1200"/>
              </a:spcBef>
              <a:spcAft>
                <a:spcPts val="1200"/>
              </a:spcAft>
              <a:buNone/>
            </a:pPr>
            <a:r>
              <a:t/>
            </a:r>
            <a:endParaRPr/>
          </a:p>
        </p:txBody>
      </p:sp>
      <p:sp>
        <p:nvSpPr>
          <p:cNvPr id="88" name="Google Shape;88;p18"/>
          <p:cNvSpPr txBox="1"/>
          <p:nvPr/>
        </p:nvSpPr>
        <p:spPr>
          <a:xfrm>
            <a:off x="4661300" y="1194025"/>
            <a:ext cx="4170900" cy="25143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Clr>
                <a:schemeClr val="lt2"/>
              </a:buClr>
              <a:buSzPts val="2200"/>
              <a:buChar char="●"/>
            </a:pPr>
            <a:r>
              <a:rPr lang="en" sz="2200">
                <a:solidFill>
                  <a:schemeClr val="lt2"/>
                </a:solidFill>
              </a:rPr>
              <a:t>Tree/Graph problems</a:t>
            </a:r>
            <a:endParaRPr sz="22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Tree traversal</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Path finding</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Cycle detection</a:t>
            </a:r>
            <a:endParaRPr sz="1800">
              <a:solidFill>
                <a:schemeClr val="lt2"/>
              </a:solidFill>
            </a:endParaRPr>
          </a:p>
          <a:p>
            <a:pPr indent="0" lvl="0" marL="914400" rtl="0" algn="l">
              <a:lnSpc>
                <a:spcPct val="115000"/>
              </a:lnSpc>
              <a:spcBef>
                <a:spcPts val="1200"/>
              </a:spcBef>
              <a:spcAft>
                <a:spcPts val="0"/>
              </a:spcAft>
              <a:buNone/>
            </a:pPr>
            <a:r>
              <a:t/>
            </a:r>
            <a:endParaRPr sz="1800">
              <a:solidFill>
                <a:schemeClr val="lt2"/>
              </a:solidFill>
            </a:endParaRPr>
          </a:p>
          <a:p>
            <a:pPr indent="-368300" lvl="0" marL="457200" rtl="0" algn="l">
              <a:lnSpc>
                <a:spcPct val="115000"/>
              </a:lnSpc>
              <a:spcBef>
                <a:spcPts val="1200"/>
              </a:spcBef>
              <a:spcAft>
                <a:spcPts val="0"/>
              </a:spcAft>
              <a:buClr>
                <a:schemeClr val="lt2"/>
              </a:buClr>
              <a:buSzPts val="2200"/>
              <a:buChar char="●"/>
            </a:pPr>
            <a:r>
              <a:rPr lang="en" sz="2200">
                <a:solidFill>
                  <a:schemeClr val="lt2"/>
                </a:solidFill>
              </a:rPr>
              <a:t>Common patterns</a:t>
            </a:r>
            <a:endParaRPr sz="22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Two pointers</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Fast/slow pointers</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Binary search variations</a:t>
            </a:r>
            <a:endParaRPr sz="2200">
              <a:solidFill>
                <a:schemeClr val="lt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MASTERING THE TECHNICAL INTERVIEW!!!!!!!!</a:t>
            </a:r>
            <a:endParaRPr/>
          </a:p>
        </p:txBody>
      </p:sp>
      <p:sp>
        <p:nvSpPr>
          <p:cNvPr id="94" name="Google Shape;94;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Blah blah blah STAR blah blah blah HASHMAP HASHMAP HASHMAP!!!!!!</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USE PYTHON PLEASE (it is personal preference) JUST USE PYTHON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BORING PART</a:t>
            </a:r>
            <a:endParaRPr/>
          </a:p>
        </p:txBody>
      </p:sp>
      <p:sp>
        <p:nvSpPr>
          <p:cNvPr id="100" name="Google Shape;100;p20"/>
          <p:cNvSpPr txBox="1"/>
          <p:nvPr>
            <p:ph idx="1" type="body"/>
          </p:nvPr>
        </p:nvSpPr>
        <p:spPr>
          <a:xfrm>
            <a:off x="311700" y="1152475"/>
            <a:ext cx="3350700" cy="3416400"/>
          </a:xfrm>
          <a:prstGeom prst="rect">
            <a:avLst/>
          </a:prstGeom>
        </p:spPr>
        <p:txBody>
          <a:bodyPr anchorCtr="0" anchor="t" bIns="91425" lIns="91425" spcFirstLastPara="1" rIns="91425" wrap="square" tIns="91425">
            <a:normAutofit fontScale="92500" lnSpcReduction="20000"/>
          </a:bodyPr>
          <a:lstStyle/>
          <a:p>
            <a:pPr indent="-322580" lvl="0" marL="457200" rtl="0" algn="l">
              <a:spcBef>
                <a:spcPts val="0"/>
              </a:spcBef>
              <a:spcAft>
                <a:spcPts val="0"/>
              </a:spcAft>
              <a:buSzPct val="100000"/>
              <a:buChar char="●"/>
            </a:pPr>
            <a:r>
              <a:rPr lang="en" sz="1600"/>
              <a:t>Before the Interview</a:t>
            </a:r>
            <a:endParaRPr sz="1600"/>
          </a:p>
          <a:p>
            <a:pPr indent="-322580" lvl="1" marL="914400" rtl="0" algn="l">
              <a:spcBef>
                <a:spcPts val="0"/>
              </a:spcBef>
              <a:spcAft>
                <a:spcPts val="0"/>
              </a:spcAft>
              <a:buSzPct val="100000"/>
              <a:buChar char="○"/>
            </a:pPr>
            <a:r>
              <a:rPr lang="en" sz="1600"/>
              <a:t>Research the company</a:t>
            </a:r>
            <a:endParaRPr sz="1600"/>
          </a:p>
          <a:p>
            <a:pPr indent="-322580" lvl="1" marL="914400" rtl="0" algn="l">
              <a:spcBef>
                <a:spcPts val="0"/>
              </a:spcBef>
              <a:spcAft>
                <a:spcPts val="0"/>
              </a:spcAft>
              <a:buSzPct val="100000"/>
              <a:buChar char="○"/>
            </a:pPr>
            <a:r>
              <a:rPr lang="en" sz="1600"/>
              <a:t>Review common questions</a:t>
            </a:r>
            <a:endParaRPr sz="1600"/>
          </a:p>
          <a:p>
            <a:pPr indent="-322580" lvl="1" marL="914400" rtl="0" algn="l">
              <a:spcBef>
                <a:spcPts val="0"/>
              </a:spcBef>
              <a:spcAft>
                <a:spcPts val="0"/>
              </a:spcAft>
              <a:buSzPct val="100000"/>
              <a:buChar char="○"/>
            </a:pPr>
            <a:r>
              <a:rPr lang="en" sz="1600"/>
              <a:t>Prepare questions to ask</a:t>
            </a:r>
            <a:endParaRPr sz="1600"/>
          </a:p>
          <a:p>
            <a:pPr indent="-322580" lvl="0" marL="457200" rtl="0" algn="l">
              <a:spcBef>
                <a:spcPts val="0"/>
              </a:spcBef>
              <a:spcAft>
                <a:spcPts val="0"/>
              </a:spcAft>
              <a:buSzPct val="100000"/>
              <a:buChar char="●"/>
            </a:pPr>
            <a:r>
              <a:rPr lang="en" sz="1600"/>
              <a:t>During the Interview</a:t>
            </a:r>
            <a:endParaRPr sz="1600"/>
          </a:p>
          <a:p>
            <a:pPr indent="-322580" lvl="1" marL="914400" rtl="0" algn="l">
              <a:spcBef>
                <a:spcPts val="0"/>
              </a:spcBef>
              <a:spcAft>
                <a:spcPts val="0"/>
              </a:spcAft>
              <a:buSzPct val="100000"/>
              <a:buChar char="○"/>
            </a:pPr>
            <a:r>
              <a:rPr lang="en" sz="1600"/>
              <a:t>Think out loud</a:t>
            </a:r>
            <a:endParaRPr sz="1600"/>
          </a:p>
          <a:p>
            <a:pPr indent="-322580" lvl="1" marL="914400" rtl="0" algn="l">
              <a:spcBef>
                <a:spcPts val="0"/>
              </a:spcBef>
              <a:spcAft>
                <a:spcPts val="0"/>
              </a:spcAft>
              <a:buSzPct val="100000"/>
              <a:buChar char="○"/>
            </a:pPr>
            <a:r>
              <a:rPr lang="en" sz="1600"/>
              <a:t>Communicate clearly</a:t>
            </a:r>
            <a:endParaRPr sz="1600"/>
          </a:p>
          <a:p>
            <a:pPr indent="-322580" lvl="1" marL="914400" rtl="0" algn="l">
              <a:spcBef>
                <a:spcPts val="0"/>
              </a:spcBef>
              <a:spcAft>
                <a:spcPts val="0"/>
              </a:spcAft>
              <a:buSzPct val="100000"/>
              <a:buChar char="○"/>
            </a:pPr>
            <a:r>
              <a:rPr lang="en" sz="1600"/>
              <a:t>Ask clarifying questions</a:t>
            </a:r>
            <a:endParaRPr sz="1600"/>
          </a:p>
          <a:p>
            <a:pPr indent="0" lvl="0" marL="0" rtl="0" algn="l">
              <a:spcBef>
                <a:spcPts val="1200"/>
              </a:spcBef>
              <a:spcAft>
                <a:spcPts val="1200"/>
              </a:spcAft>
              <a:buNone/>
            </a:pPr>
            <a:r>
              <a:t/>
            </a:r>
            <a:endParaRPr/>
          </a:p>
        </p:txBody>
      </p:sp>
      <p:sp>
        <p:nvSpPr>
          <p:cNvPr id="101" name="Google Shape;101;p20"/>
          <p:cNvSpPr txBox="1"/>
          <p:nvPr/>
        </p:nvSpPr>
        <p:spPr>
          <a:xfrm>
            <a:off x="3983925" y="1205500"/>
            <a:ext cx="4776000" cy="27210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chemeClr val="lt2"/>
              </a:buClr>
              <a:buSzPts val="1800"/>
              <a:buChar char="●"/>
            </a:pPr>
            <a:r>
              <a:rPr lang="en" sz="1800">
                <a:solidFill>
                  <a:schemeClr val="lt2"/>
                </a:solidFill>
              </a:rPr>
              <a:t>Behavioral Aspects</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Show enthusiasm</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Demonstrate teamwork</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Handle pressure professionally</a:t>
            </a:r>
            <a:endParaRPr sz="1800">
              <a:solidFill>
                <a:schemeClr val="lt2"/>
              </a:solidFill>
            </a:endParaRPr>
          </a:p>
          <a:p>
            <a:pPr indent="-342900" lvl="0" marL="457200" rtl="0" algn="l">
              <a:lnSpc>
                <a:spcPct val="115000"/>
              </a:lnSpc>
              <a:spcBef>
                <a:spcPts val="0"/>
              </a:spcBef>
              <a:spcAft>
                <a:spcPts val="0"/>
              </a:spcAft>
              <a:buClr>
                <a:schemeClr val="lt2"/>
              </a:buClr>
              <a:buSzPts val="1800"/>
              <a:buChar char="●"/>
            </a:pPr>
            <a:r>
              <a:rPr lang="en" sz="1800">
                <a:solidFill>
                  <a:schemeClr val="lt2"/>
                </a:solidFill>
              </a:rPr>
              <a:t>Common Mistakes to Avoid</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Jumping to code too quickly</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Being quiet while coding</a:t>
            </a:r>
            <a:endParaRPr sz="1800">
              <a:solidFill>
                <a:schemeClr val="lt2"/>
              </a:solidFill>
            </a:endParaRPr>
          </a:p>
          <a:p>
            <a:pPr indent="-342900" lvl="1" marL="914400" rtl="0" algn="l">
              <a:lnSpc>
                <a:spcPct val="115000"/>
              </a:lnSpc>
              <a:spcBef>
                <a:spcPts val="0"/>
              </a:spcBef>
              <a:spcAft>
                <a:spcPts val="0"/>
              </a:spcAft>
              <a:buClr>
                <a:schemeClr val="lt2"/>
              </a:buClr>
              <a:buSzPts val="1800"/>
              <a:buChar char="○"/>
            </a:pPr>
            <a:r>
              <a:rPr lang="en" sz="1800">
                <a:solidFill>
                  <a:schemeClr val="lt2"/>
                </a:solidFill>
              </a:rPr>
              <a:t>Not testing code</a:t>
            </a:r>
            <a:endParaRPr sz="1800">
              <a:solidFill>
                <a:schemeClr val="lt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Fira Code"/>
                <a:ea typeface="Fira Code"/>
                <a:cs typeface="Fira Code"/>
                <a:sym typeface="Fira Code"/>
              </a:rPr>
              <a:t>SHAMELESS PLUG INCOMING --------&gt; </a:t>
            </a:r>
            <a:endParaRPr>
              <a:latin typeface="Fira Code"/>
              <a:ea typeface="Fira Code"/>
              <a:cs typeface="Fira Code"/>
              <a:sym typeface="Fira Cod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