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0" r:id="rId3"/>
    <p:sldMasterId id="2147483975" r:id="rId4"/>
  </p:sldMasterIdLst>
  <p:notesMasterIdLst>
    <p:notesMasterId r:id="rId29"/>
  </p:notesMasterIdLst>
  <p:sldIdLst>
    <p:sldId id="257" r:id="rId5"/>
    <p:sldId id="287" r:id="rId6"/>
    <p:sldId id="284" r:id="rId7"/>
    <p:sldId id="285" r:id="rId8"/>
    <p:sldId id="286" r:id="rId9"/>
    <p:sldId id="290" r:id="rId10"/>
    <p:sldId id="288" r:id="rId11"/>
    <p:sldId id="289" r:id="rId12"/>
    <p:sldId id="270" r:id="rId13"/>
    <p:sldId id="271" r:id="rId14"/>
    <p:sldId id="297" r:id="rId15"/>
    <p:sldId id="296" r:id="rId16"/>
    <p:sldId id="267" r:id="rId17"/>
    <p:sldId id="276" r:id="rId18"/>
    <p:sldId id="277" r:id="rId19"/>
    <p:sldId id="278" r:id="rId20"/>
    <p:sldId id="279" r:id="rId21"/>
    <p:sldId id="291" r:id="rId22"/>
    <p:sldId id="294" r:id="rId23"/>
    <p:sldId id="280" r:id="rId24"/>
    <p:sldId id="281" r:id="rId25"/>
    <p:sldId id="283" r:id="rId26"/>
    <p:sldId id="293" r:id="rId27"/>
    <p:sldId id="282" r:id="rId28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5" autoAdjust="0"/>
    <p:restoredTop sz="87589" autoAdjust="0"/>
  </p:normalViewPr>
  <p:slideViewPr>
    <p:cSldViewPr snapToGrid="0" showGuides="1">
      <p:cViewPr>
        <p:scale>
          <a:sx n="80" d="100"/>
          <a:sy n="80" d="100"/>
        </p:scale>
        <p:origin x="-1144" y="-400"/>
      </p:cViewPr>
      <p:guideLst>
        <p:guide orient="horz" pos="21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468" y="72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687C-3C2B-4BC0-A204-30428D9AA5D8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6D9D-F7EC-41AF-8570-0413D9A2B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A variety of tools such as top, </a:t>
            </a:r>
            <a:r>
              <a:rPr lang="en-US" altLang="zh-CN" sz="1200" dirty="0" err="1" smtClean="0"/>
              <a:t>iotop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iostat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vmstat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sar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oprofile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perf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etc</a:t>
            </a:r>
            <a:r>
              <a:rPr lang="en-US" altLang="zh-CN" sz="1200" dirty="0" smtClean="0"/>
              <a:t> exist in Linux system; however, it is extremely difficult for people to address the problems from the raw data printed by these tools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CURVED LINE</a:t>
            </a:r>
          </a:p>
          <a:p>
            <a:r>
              <a:rPr lang="en-US" altLang="zh-CN" sz="1200" dirty="0" smtClean="0"/>
              <a:t>PIE diagram</a:t>
            </a:r>
          </a:p>
          <a:p>
            <a:r>
              <a:rPr lang="en-US" altLang="zh-CN" sz="1200" dirty="0" smtClean="0"/>
              <a:t>BAR diagram</a:t>
            </a:r>
          </a:p>
          <a:p>
            <a:r>
              <a:rPr lang="en-US" altLang="zh-CN" sz="1200" dirty="0" smtClean="0"/>
              <a:t>COLORED</a:t>
            </a:r>
          </a:p>
          <a:p>
            <a:r>
              <a:rPr lang="en-US" altLang="zh-CN" sz="1200" dirty="0" smtClean="0"/>
              <a:t>interactive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2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 smtClean="0"/>
              <a:t>LEP(Linux Easy Profiling) is a web-based open-source tool suite to make them be all-in-one and visualized, and its key developers, for this moment, include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err="1" smtClean="0"/>
              <a:t>Baohua</a:t>
            </a:r>
            <a:r>
              <a:rPr lang="en-US" altLang="zh-CN" sz="1100" dirty="0" smtClean="0"/>
              <a:t> Song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Bob Liu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Mac Xu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More developers are coming(</a:t>
            </a:r>
            <a:r>
              <a:rPr lang="en-US" altLang="zh-CN" sz="1100" dirty="0" err="1" smtClean="0"/>
              <a:t>eg</a:t>
            </a:r>
            <a:r>
              <a:rPr lang="en-US" altLang="zh-CN" sz="1100" dirty="0" smtClean="0"/>
              <a:t>, Ping Liu, Ray Chen, Joy Zhou….)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3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</a:pPr>
            <a:r>
              <a:rPr lang="en-US" altLang="zh-CN" sz="1200" dirty="0" err="1" smtClean="0">
                <a:latin typeface="+mn-lt"/>
                <a:ea typeface="+mn-ea"/>
                <a:cs typeface="+mn-cs"/>
              </a:rPr>
              <a:t>cJSON</a:t>
            </a:r>
            <a:r>
              <a:rPr lang="zh-CN" altLang="en-US" sz="1200" dirty="0" smtClean="0">
                <a:latin typeface="+mn-lt"/>
                <a:ea typeface="+mn-ea"/>
                <a:cs typeface="+mn-cs"/>
              </a:rPr>
              <a:t> </a:t>
            </a:r>
            <a:r>
              <a:rPr lang="en-US" altLang="zh-CN" sz="1200" dirty="0" smtClean="0">
                <a:latin typeface="+mn-lt"/>
                <a:ea typeface="+mn-ea"/>
                <a:cs typeface="+mn-cs"/>
              </a:rPr>
              <a:t>&amp; </a:t>
            </a:r>
            <a:r>
              <a:rPr lang="en-US" altLang="zh-CN" sz="1200" dirty="0" err="1" smtClean="0">
                <a:latin typeface="+mn-lt"/>
                <a:ea typeface="+mn-ea"/>
                <a:cs typeface="+mn-cs"/>
              </a:rPr>
              <a:t>jsonrpc</a:t>
            </a:r>
            <a:r>
              <a:rPr lang="en-US" altLang="zh-CN" sz="1200" dirty="0" smtClean="0">
                <a:latin typeface="+mn-lt"/>
                <a:ea typeface="+mn-ea"/>
                <a:cs typeface="+mn-cs"/>
              </a:rPr>
              <a:t>-c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altLang="zh-CN" sz="1200" dirty="0" smtClean="0">
                <a:latin typeface="+mn-lt"/>
                <a:ea typeface="+mn-ea"/>
                <a:cs typeface="+mn-cs"/>
              </a:rPr>
              <a:t> RPC provided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altLang="zh-CN" sz="1200" dirty="0" smtClean="0"/>
              <a:t> Read </a:t>
            </a:r>
            <a:r>
              <a:rPr lang="en-US" altLang="zh-CN" sz="1200" dirty="0" err="1" smtClean="0"/>
              <a:t>proc</a:t>
            </a:r>
            <a:r>
              <a:rPr lang="en-US" altLang="zh-CN" sz="1200" dirty="0" smtClean="0"/>
              <a:t> entries / Execute a command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6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 smtClean="0"/>
              <a:t>LEP(Linux Easy Profiling) is a web-based open-source tool suite to make them be all-in-one and visualized, and its key developers, for this moment, include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err="1" smtClean="0"/>
              <a:t>Baohua</a:t>
            </a:r>
            <a:r>
              <a:rPr lang="en-US" altLang="zh-CN" sz="1100" dirty="0" smtClean="0"/>
              <a:t> Song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Bob Liu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Mac Xu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More developers are coming(</a:t>
            </a:r>
            <a:r>
              <a:rPr lang="en-US" altLang="zh-CN" sz="1100" dirty="0" err="1" smtClean="0"/>
              <a:t>eg</a:t>
            </a:r>
            <a:r>
              <a:rPr lang="en-US" altLang="zh-CN" sz="1100" smtClean="0"/>
              <a:t>, Ping Liu, Ray Chen, Joy Zhou….)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1" y="987431"/>
            <a:ext cx="6170612" cy="47219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1" y="987431"/>
            <a:ext cx="6170612" cy="4721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65248"/>
            <a:ext cx="103632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352800"/>
            <a:ext cx="103632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17C7-B787-4E50-994D-5E804113A1E9}" type="datetime4">
              <a:rPr lang="en-US" smtClean="0"/>
              <a:pPr/>
              <a:t>December 2,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869141"/>
            <a:ext cx="10361084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D68B-21AC-438B-BECE-4F17DA129F19}" type="datetime4">
              <a:rPr lang="en-US" smtClean="0"/>
              <a:pPr/>
              <a:t>December 2,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267201"/>
            <a:ext cx="103632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5257800"/>
            <a:ext cx="10361084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12/2/16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741595" y="424650"/>
            <a:ext cx="6708812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90600"/>
            <a:ext cx="10361084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2756648"/>
            <a:ext cx="10361084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December 2,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21024"/>
            <a:ext cx="10361084" cy="142987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60539"/>
            <a:ext cx="481584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644" y="1760539"/>
            <a:ext cx="481584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81C6-1634-4A56-B2BE-62150BE83935}" type="datetime4">
              <a:rPr lang="en-US" smtClean="0"/>
              <a:pPr/>
              <a:t>December 2,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21024"/>
            <a:ext cx="10361084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50895"/>
            <a:ext cx="481584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438400"/>
            <a:ext cx="481584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0701" y="1550895"/>
            <a:ext cx="481584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60701" y="2438400"/>
            <a:ext cx="481584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2AC2-3C75-4F5F-A929-48958086FE36}" type="datetime4">
              <a:rPr lang="en-US" smtClean="0"/>
              <a:pPr/>
              <a:t>December 2,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48273" y="2191871"/>
            <a:ext cx="4572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82621" y="2191871"/>
            <a:ext cx="4572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97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CF4-4C1A-45DC-BADA-6EFF91CB9ABB}" type="datetime4">
              <a:rPr lang="en-US" smtClean="0"/>
              <a:pPr/>
              <a:t>December 2,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51C0-B478-4858-ABC7-96406A1C0480}" type="datetime4">
              <a:rPr lang="en-US" smtClean="0"/>
              <a:pPr/>
              <a:t>December 2,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40" y="971550"/>
            <a:ext cx="48768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457201"/>
            <a:ext cx="48768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540" y="2133601"/>
            <a:ext cx="48768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41A-9D94-4BD6-862F-F651067079BC}" type="datetime4">
              <a:rPr lang="en-US" smtClean="0"/>
              <a:pPr/>
              <a:t>December 2,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6776" y="969264"/>
            <a:ext cx="48768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84517" y="510988"/>
            <a:ext cx="48768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804" y="2130552"/>
            <a:ext cx="48768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C02-0EF4-4745-9D82-E8D3F59464E3}" type="datetime4">
              <a:rPr lang="en-US" smtClean="0"/>
              <a:pPr/>
              <a:t>December 2,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51376"/>
            <a:ext cx="10369176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457200"/>
            <a:ext cx="73152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428" y="5181600"/>
            <a:ext cx="10369176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12/2/16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55142"/>
            <a:ext cx="10369176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457200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428" y="5181600"/>
            <a:ext cx="10369176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12/2/16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914400" y="2455433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4549987" y="457200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4549987" y="2455433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8185573" y="457200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8185573" y="2455433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533401"/>
            <a:ext cx="2133600" cy="559276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1"/>
            <a:ext cx="80264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9"/>
            <a:ext cx="10430883" cy="104190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4" y="1825625"/>
            <a:ext cx="5094249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81"/>
            <a:ext cx="5157787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81"/>
            <a:ext cx="51816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7.xml"/><Relationship Id="rId15" Type="http://schemas.openxmlformats.org/officeDocument/2006/relationships/theme" Target="../theme/theme4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9.22背景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4446" y="-1905"/>
            <a:ext cx="12200891" cy="68618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ppt5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-9524" y="5776492"/>
            <a:ext cx="12201527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31"/>
            <a:ext cx="10515600" cy="373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456" y="365125"/>
            <a:ext cx="1988344" cy="1325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8"/>
            <a:ext cx="1320955" cy="4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4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1019175" y="375288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1019175" y="1995805"/>
            <a:ext cx="10515600" cy="34877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endParaRPr lang="zh-CN" altLang="en-US"/>
          </a:p>
        </p:txBody>
      </p:sp>
      <p:pic>
        <p:nvPicPr>
          <p:cNvPr id="5" name="图片 6" descr="ppt5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3" y="5698279"/>
            <a:ext cx="12201527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8"/>
            <a:ext cx="1320955" cy="4453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31" y="375286"/>
            <a:ext cx="1988344" cy="13255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1" y="121024"/>
            <a:ext cx="10361084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752601"/>
            <a:ext cx="1036108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27247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14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8800" y="635635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linuxep.com:8889" TargetMode="External"/><Relationship Id="rId3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git@www.linuxep.com:repo/lep/lepv" TargetMode="External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15.xml"/><Relationship Id="rId2" Type="http://schemas.openxmlformats.org/officeDocument/2006/relationships/hyperlink" Target="mailto:git@www.linuxep.com:repo/lep/lep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gif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gif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4944"/>
            <a:ext cx="12192000" cy="166474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</a:t>
            </a:r>
            <a:r>
              <a:rPr lang="en-US" altLang="zh-CN" sz="4400" dirty="0" smtClean="0"/>
              <a:t>inux Performance Profiling &amp; Visualization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3148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 Summary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853331"/>
            <a:ext cx="10972800" cy="479829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altLang="zh-CN" sz="3200" dirty="0" smtClean="0"/>
              <a:t> C/S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PC / Embedded Board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Linux / Android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JSONRPC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Web App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Restful API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Docker</a:t>
            </a:r>
            <a:endParaRPr lang="en-US" altLang="zh-CN" sz="3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27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93539"/>
            <a:ext cx="442714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 Dataflow</a:t>
            </a:r>
            <a:endParaRPr lang="en-US" altLang="zh-CN" dirty="0"/>
          </a:p>
        </p:txBody>
      </p:sp>
      <p:pic>
        <p:nvPicPr>
          <p:cNvPr id="8" name="Picture 7" descr="learn-javascrip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5" y="1634845"/>
            <a:ext cx="766235" cy="737270"/>
          </a:xfrm>
          <a:prstGeom prst="rect">
            <a:avLst/>
          </a:prstGeom>
        </p:spPr>
      </p:pic>
      <p:pic>
        <p:nvPicPr>
          <p:cNvPr id="9" name="Picture 8" descr="django-logo-e13929105341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79" y="2925910"/>
            <a:ext cx="1644743" cy="739775"/>
          </a:xfrm>
          <a:prstGeom prst="rect">
            <a:avLst/>
          </a:prstGeom>
        </p:spPr>
      </p:pic>
      <p:pic>
        <p:nvPicPr>
          <p:cNvPr id="10" name="Picture 9" descr="pytho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84" y="4050268"/>
            <a:ext cx="1155780" cy="1064112"/>
          </a:xfrm>
          <a:prstGeom prst="rect">
            <a:avLst/>
          </a:prstGeom>
        </p:spPr>
      </p:pic>
      <p:pic>
        <p:nvPicPr>
          <p:cNvPr id="11" name="Picture 10" descr="C.sh-600x6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65" y="5430917"/>
            <a:ext cx="1397000" cy="1397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 flipV="1">
            <a:off x="3" y="5207001"/>
            <a:ext cx="6016622" cy="4762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 Diagonal Corner Rectangle 15"/>
          <p:cNvSpPr/>
          <p:nvPr/>
        </p:nvSpPr>
        <p:spPr>
          <a:xfrm>
            <a:off x="113167" y="3841750"/>
            <a:ext cx="315458" cy="1285875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 smtClean="0"/>
              <a:t>LEP</a:t>
            </a:r>
            <a:r>
              <a:rPr lang="en-US" altLang="zh-CN" dirty="0" smtClean="0">
                <a:solidFill>
                  <a:srgbClr val="FF6600"/>
                </a:solidFill>
              </a:rPr>
              <a:t>V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111126" y="5291587"/>
            <a:ext cx="317500" cy="1169537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 smtClean="0"/>
              <a:t>LEP</a:t>
            </a:r>
            <a:r>
              <a:rPr lang="en-US" altLang="zh-CN" dirty="0" smtClean="0">
                <a:solidFill>
                  <a:srgbClr val="FF6600"/>
                </a:solidFill>
              </a:rPr>
              <a:t>D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66" name="Elbow Connector 65"/>
          <p:cNvCxnSpPr>
            <a:stCxn id="11" idx="3"/>
            <a:endCxn id="10" idx="3"/>
          </p:cNvCxnSpPr>
          <p:nvPr/>
        </p:nvCxnSpPr>
        <p:spPr>
          <a:xfrm flipH="1" flipV="1">
            <a:off x="5180264" y="4582324"/>
            <a:ext cx="63501" cy="1547093"/>
          </a:xfrm>
          <a:prstGeom prst="bentConnector3">
            <a:avLst>
              <a:gd name="adj1" fmla="val -143497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250553" y="4892841"/>
            <a:ext cx="4117474" cy="92333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  </a:t>
            </a:r>
          </a:p>
          <a:p>
            <a:r>
              <a:rPr lang="en-US" dirty="0"/>
              <a:t>   'result':'2.58 2.25 2.13 4/110 19674\n'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3" name="Elbow Connector 72"/>
          <p:cNvCxnSpPr>
            <a:endCxn id="9" idx="3"/>
          </p:cNvCxnSpPr>
          <p:nvPr/>
        </p:nvCxnSpPr>
        <p:spPr>
          <a:xfrm rot="5400000" flipH="1" flipV="1">
            <a:off x="4732935" y="3824172"/>
            <a:ext cx="1209360" cy="152613"/>
          </a:xfrm>
          <a:prstGeom prst="bentConnector4">
            <a:avLst>
              <a:gd name="adj1" fmla="val 439"/>
              <a:gd name="adj2" fmla="val 5826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5400000" flipH="1" flipV="1">
            <a:off x="4938808" y="2532781"/>
            <a:ext cx="1209360" cy="152613"/>
          </a:xfrm>
          <a:prstGeom prst="bentConnector4">
            <a:avLst>
              <a:gd name="adj1" fmla="val 439"/>
              <a:gd name="adj2" fmla="val 4425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55900" y="3173669"/>
            <a:ext cx="4117474" cy="1477328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{  </a:t>
            </a:r>
          </a:p>
          <a:p>
            <a:r>
              <a:rPr lang="it-IT" dirty="0"/>
              <a:t>   'last15':Decimal('2.13'),</a:t>
            </a:r>
          </a:p>
          <a:p>
            <a:r>
              <a:rPr lang="it-IT" dirty="0"/>
              <a:t>   'last5':Decimal('2.25'),</a:t>
            </a:r>
          </a:p>
          <a:p>
            <a:r>
              <a:rPr lang="it-IT" dirty="0"/>
              <a:t>   'last1':Decimal('2.58')</a:t>
            </a:r>
          </a:p>
          <a:p>
            <a:r>
              <a:rPr lang="it-IT" dirty="0"/>
              <a:t>}</a:t>
            </a:r>
            <a:endParaRPr lang="en-US" dirty="0"/>
          </a:p>
        </p:txBody>
      </p:sp>
      <p:pic>
        <p:nvPicPr>
          <p:cNvPr id="92" name="Picture 4"/>
          <p:cNvPicPr>
            <a:picLocks noChangeAspect="1" noChangeArrowheads="1"/>
          </p:cNvPicPr>
          <p:nvPr/>
        </p:nvPicPr>
        <p:blipFill rotWithShape="1">
          <a:blip r:embed="rId7" cstate="print"/>
          <a:srcRect l="13723" t="33474" r="922" b="14961"/>
          <a:stretch/>
        </p:blipFill>
        <p:spPr bwMode="auto">
          <a:xfrm>
            <a:off x="6248342" y="825501"/>
            <a:ext cx="5724300" cy="223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ounded Rectangular Callout 37"/>
          <p:cNvSpPr/>
          <p:nvPr/>
        </p:nvSpPr>
        <p:spPr>
          <a:xfrm>
            <a:off x="603250" y="1930399"/>
            <a:ext cx="2143125" cy="720725"/>
          </a:xfrm>
          <a:prstGeom prst="wedgeRoundRectCallout">
            <a:avLst>
              <a:gd name="adj1" fmla="val 69318"/>
              <a:gd name="adj2" fmla="val 40474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HTTP GET</a:t>
            </a:r>
          </a:p>
          <a:p>
            <a:pPr algn="ctr"/>
            <a:r>
              <a:rPr lang="en-US" dirty="0" smtClean="0"/>
              <a:t>AVG LOAD</a:t>
            </a:r>
            <a:endParaRPr lang="en-US" dirty="0"/>
          </a:p>
        </p:txBody>
      </p:sp>
      <p:sp>
        <p:nvSpPr>
          <p:cNvPr id="104" name="Curved Right Arrow 103"/>
          <p:cNvSpPr/>
          <p:nvPr/>
        </p:nvSpPr>
        <p:spPr>
          <a:xfrm>
            <a:off x="3271838" y="2270125"/>
            <a:ext cx="396875" cy="11430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Curved Right Arrow 104"/>
          <p:cNvSpPr/>
          <p:nvPr/>
        </p:nvSpPr>
        <p:spPr>
          <a:xfrm>
            <a:off x="3271838" y="3676650"/>
            <a:ext cx="396875" cy="11430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Curved Right Arrow 105"/>
          <p:cNvSpPr/>
          <p:nvPr/>
        </p:nvSpPr>
        <p:spPr>
          <a:xfrm>
            <a:off x="3271838" y="5035550"/>
            <a:ext cx="396875" cy="11430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596900" y="5940424"/>
            <a:ext cx="2143125" cy="720725"/>
          </a:xfrm>
          <a:prstGeom prst="wedgeRoundRectCallout">
            <a:avLst>
              <a:gd name="adj1" fmla="val 67096"/>
              <a:gd name="adj2" fmla="val -52037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JSON RPC</a:t>
            </a:r>
          </a:p>
          <a:p>
            <a:pPr algn="ctr"/>
            <a:r>
              <a:rPr lang="en-US" dirty="0" smtClean="0"/>
              <a:t>AVG LOAD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207000" y="6397625"/>
            <a:ext cx="904875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lded Corner 11"/>
          <p:cNvSpPr/>
          <p:nvPr/>
        </p:nvSpPr>
        <p:spPr>
          <a:xfrm>
            <a:off x="6238875" y="6175375"/>
            <a:ext cx="4143375" cy="49212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loadavg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5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71" grpId="0" animBg="1"/>
      <p:bldP spid="90" grpId="0" animBg="1"/>
      <p:bldP spid="38" grpId="0" animBg="1"/>
      <p:bldP spid="104" grpId="0" animBg="1"/>
      <p:bldP spid="105" grpId="0" animBg="1"/>
      <p:bldP spid="106" grpId="0" animBg="1"/>
      <p:bldP spid="2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Live Demo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Picture 7" descr="movie.jpe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16" y="2079625"/>
            <a:ext cx="5816889" cy="4362667"/>
          </a:xfrm>
          <a:prstGeom prst="rect">
            <a:avLst/>
          </a:prstGeom>
        </p:spPr>
      </p:pic>
      <p:sp>
        <p:nvSpPr>
          <p:cNvPr id="9" name="TextBox 8">
            <a:hlinkClick r:id="rId2"/>
          </p:cNvPr>
          <p:cNvSpPr txBox="1"/>
          <p:nvPr/>
        </p:nvSpPr>
        <p:spPr>
          <a:xfrm>
            <a:off x="3522846" y="3821620"/>
            <a:ext cx="4369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7609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09" y="121024"/>
            <a:ext cx="8168737" cy="142987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LEP</a:t>
            </a:r>
            <a:r>
              <a:rPr lang="en-US" altLang="zh-CN" dirty="0" smtClean="0"/>
              <a:t>: </a:t>
            </a:r>
            <a:r>
              <a:rPr lang="en-US" dirty="0" smtClean="0"/>
              <a:t>Load balance view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357" y="1570213"/>
            <a:ext cx="11093927" cy="476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283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879" y="121024"/>
            <a:ext cx="10361084" cy="142987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LEP: </a:t>
            </a:r>
            <a:r>
              <a:rPr lang="en-US" dirty="0" smtClean="0"/>
              <a:t>Memory consumption view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168" y="1791381"/>
            <a:ext cx="11142097" cy="349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283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1064755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LEP: App </a:t>
            </a:r>
            <a:r>
              <a:rPr lang="en-US" altLang="zh-CN" dirty="0" smtClean="0"/>
              <a:t>memory usage view</a:t>
            </a:r>
            <a:endParaRPr lang="en-US" altLang="zh-CN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2198" t="21319" r="378" b="13739"/>
          <a:stretch/>
        </p:blipFill>
        <p:spPr bwMode="auto">
          <a:xfrm>
            <a:off x="332880" y="1941701"/>
            <a:ext cx="11329985" cy="427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00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LEP: Average load view</a:t>
            </a:r>
            <a:endParaRPr lang="en-US" altLang="zh-CN" dirty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13723" t="33474" r="922" b="14961"/>
          <a:stretch/>
        </p:blipFill>
        <p:spPr bwMode="auto">
          <a:xfrm>
            <a:off x="425559" y="1807883"/>
            <a:ext cx="11198676" cy="44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LEP: Symbol level view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632" y="1454123"/>
            <a:ext cx="11116249" cy="508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LEP: Interaction with users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713" y="1954612"/>
            <a:ext cx="11330875" cy="379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LEP: Interaction with users</a:t>
            </a:r>
            <a:endParaRPr lang="en-US" alt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475" y="1769792"/>
            <a:ext cx="11468483" cy="348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929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 measurements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6227981" y="1866539"/>
            <a:ext cx="1331289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227359" y="2600320"/>
            <a:ext cx="1592047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iotop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227359" y="3304097"/>
            <a:ext cx="1852184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vmstat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227360" y="4023173"/>
            <a:ext cx="2969241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Sar</a:t>
            </a:r>
            <a:r>
              <a:rPr lang="en-US" sz="3200" dirty="0" smtClean="0"/>
              <a:t> </a:t>
            </a:r>
            <a:r>
              <a:rPr lang="en-US" sz="3200" dirty="0" err="1" smtClean="0"/>
              <a:t>oprofile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6227359" y="4726950"/>
            <a:ext cx="1331289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perf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6227359" y="5476625"/>
            <a:ext cx="5050337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is-IS" sz="3200" dirty="0" smtClean="0"/>
              <a:t>… ... ... ... ... ... ... ... ... ... ... ...</a:t>
            </a:r>
            <a:endParaRPr lang="en-US" sz="3200" dirty="0"/>
          </a:p>
        </p:txBody>
      </p:sp>
      <p:pic>
        <p:nvPicPr>
          <p:cNvPr id="3" name="Picture 2" descr="toolbox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9" y="2046941"/>
            <a:ext cx="5305846" cy="40191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Next steps for LEP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600" dirty="0" smtClean="0"/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More features</a:t>
            </a:r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Better documentations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Upcoming features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49956" y="1603554"/>
            <a:ext cx="10972800" cy="525444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altLang="zh-CN" sz="3600" dirty="0" smtClean="0"/>
              <a:t>ARM support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Predict memory leak for an application and kernel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Analyze cache miss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Analyze time consumption for one native/Java processes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Benchmark integration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I/O queues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Kernel memory details such as buddy, slab, CMA etc.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Runtime scheduler(CPU/IO)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Boot procedure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….</a:t>
            </a:r>
          </a:p>
          <a:p>
            <a:pPr>
              <a:buNone/>
            </a:pP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Plans - LE series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87760" y="1366168"/>
            <a:ext cx="109728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Alternate Process 2"/>
          <p:cNvSpPr/>
          <p:nvPr/>
        </p:nvSpPr>
        <p:spPr>
          <a:xfrm>
            <a:off x="525487" y="2686279"/>
            <a:ext cx="2831783" cy="128473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LEB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525486" y="4029409"/>
            <a:ext cx="2831784" cy="39418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Easy Building</a:t>
            </a:r>
            <a:endParaRPr lang="en-US" sz="2400" dirty="0"/>
          </a:p>
        </p:txBody>
      </p:sp>
      <p:sp>
        <p:nvSpPr>
          <p:cNvPr id="10" name="Alternate Process 9"/>
          <p:cNvSpPr/>
          <p:nvPr/>
        </p:nvSpPr>
        <p:spPr>
          <a:xfrm>
            <a:off x="4078947" y="2692686"/>
            <a:ext cx="2831783" cy="128473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LET</a:t>
            </a:r>
            <a:endParaRPr lang="en-US" sz="6000" dirty="0"/>
          </a:p>
        </p:txBody>
      </p:sp>
      <p:sp>
        <p:nvSpPr>
          <p:cNvPr id="12" name="Alternate Process 11"/>
          <p:cNvSpPr/>
          <p:nvPr/>
        </p:nvSpPr>
        <p:spPr>
          <a:xfrm>
            <a:off x="7611380" y="2678088"/>
            <a:ext cx="2831783" cy="128473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6600"/>
                </a:solidFill>
              </a:rPr>
              <a:t>LEP</a:t>
            </a:r>
            <a:endParaRPr lang="en-US" sz="6000" dirty="0">
              <a:solidFill>
                <a:srgbClr val="FF66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78947" y="4050415"/>
            <a:ext cx="2831784" cy="39418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Easy Testing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7611379" y="4035817"/>
            <a:ext cx="2831784" cy="39418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Easy Profiling</a:t>
            </a:r>
            <a:endParaRPr lang="en-US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Contributors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93691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altLang="zh-CN" sz="2400" dirty="0" smtClean="0"/>
              <a:t>Barry Song</a:t>
            </a:r>
          </a:p>
          <a:p>
            <a:pPr>
              <a:buFont typeface="Wingdings" charset="2"/>
              <a:buChar char="Ø"/>
            </a:pPr>
            <a:r>
              <a:rPr lang="en-US" altLang="zh-CN" sz="2400" dirty="0" smtClean="0"/>
              <a:t>Bob Liu</a:t>
            </a:r>
          </a:p>
          <a:p>
            <a:pPr>
              <a:buFont typeface="Wingdings" charset="2"/>
              <a:buChar char="Ø"/>
            </a:pPr>
            <a:r>
              <a:rPr lang="en-US" altLang="zh-CN" sz="2400" dirty="0" smtClean="0"/>
              <a:t>Mac Xu</a:t>
            </a:r>
          </a:p>
          <a:p>
            <a:pPr>
              <a:buFont typeface="Wingdings" charset="2"/>
              <a:buChar char="Ø"/>
            </a:pPr>
            <a:r>
              <a:rPr lang="en-US" altLang="zh-CN" sz="2400" dirty="0" smtClean="0"/>
              <a:t>More developers are coming</a:t>
            </a:r>
            <a:endParaRPr lang="en-US" altLang="zh-CN" sz="2400" dirty="0"/>
          </a:p>
          <a:p>
            <a:pPr lvl="1">
              <a:buFont typeface="Wingdings" charset="2"/>
              <a:buChar char="Ø"/>
            </a:pPr>
            <a:r>
              <a:rPr lang="en-US" altLang="zh-CN" sz="2400" dirty="0" smtClean="0"/>
              <a:t>Ping Liu</a:t>
            </a:r>
            <a:endParaRPr lang="en-US" altLang="zh-CN" sz="2400" dirty="0"/>
          </a:p>
          <a:p>
            <a:pPr lvl="1">
              <a:buFont typeface="Wingdings" charset="2"/>
              <a:buChar char="Ø"/>
            </a:pPr>
            <a:r>
              <a:rPr lang="en-US" altLang="zh-CN" sz="2400" dirty="0" smtClean="0"/>
              <a:t>Ray Chen</a:t>
            </a:r>
            <a:endParaRPr lang="en-US" altLang="zh-CN" sz="2400" dirty="0"/>
          </a:p>
          <a:p>
            <a:pPr lvl="1">
              <a:buFont typeface="Wingdings" charset="2"/>
              <a:buChar char="Ø"/>
            </a:pPr>
            <a:r>
              <a:rPr lang="en-US" altLang="zh-CN" sz="2400" dirty="0" smtClean="0"/>
              <a:t>Joy Zhou</a:t>
            </a:r>
          </a:p>
          <a:p>
            <a:pPr>
              <a:buFont typeface="Wingdings" charset="2"/>
              <a:buChar char="Ø"/>
            </a:pPr>
            <a:r>
              <a:rPr lang="en-US" altLang="zh-CN" sz="4400" dirty="0" smtClean="0">
                <a:solidFill>
                  <a:srgbClr val="FF0000"/>
                </a:solidFill>
              </a:rPr>
              <a:t>YOU</a:t>
            </a:r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27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Fork the code here: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87760" y="1613647"/>
            <a:ext cx="7042593" cy="455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endParaRPr lang="en-US" altLang="zh-CN" sz="2600" dirty="0"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LEPD:</a:t>
            </a:r>
            <a:r>
              <a:rPr lang="en-US" altLang="zh-CN" sz="2600" dirty="0" smtClean="0">
                <a:latin typeface="+mn-lt"/>
                <a:ea typeface="+mn-ea"/>
                <a:cs typeface="+mn-cs"/>
              </a:rPr>
              <a:t> </a:t>
            </a:r>
            <a:r>
              <a:rPr lang="en-US" altLang="zh-CN" sz="2600" dirty="0">
                <a:latin typeface="+mn-lt"/>
                <a:ea typeface="+mn-ea"/>
                <a:cs typeface="+mn-cs"/>
                <a:hlinkClick r:id="rId2"/>
              </a:rPr>
              <a:t>git@www.linuxep.com:repo/lep/</a:t>
            </a:r>
            <a:r>
              <a:rPr lang="en-US" altLang="zh-CN" sz="2600" dirty="0" smtClean="0">
                <a:latin typeface="+mn-lt"/>
                <a:ea typeface="+mn-ea"/>
                <a:cs typeface="+mn-cs"/>
                <a:hlinkClick r:id="rId2"/>
              </a:rPr>
              <a:t>lepd</a:t>
            </a:r>
            <a:endParaRPr lang="en-US" altLang="zh-CN" sz="2600" dirty="0" smtClean="0"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altLang="zh-CN" sz="2600" dirty="0">
                <a:latin typeface="+mn-lt"/>
                <a:ea typeface="+mn-ea"/>
                <a:cs typeface="+mn-cs"/>
              </a:rPr>
              <a:t>LEPV: </a:t>
            </a:r>
            <a:r>
              <a:rPr lang="en-US" altLang="zh-CN" sz="2600" dirty="0">
                <a:latin typeface="+mn-lt"/>
                <a:ea typeface="+mn-ea"/>
                <a:cs typeface="+mn-cs"/>
                <a:hlinkClick r:id="rId3"/>
              </a:rPr>
              <a:t>git@www.linuxep.com:repo/lep/</a:t>
            </a:r>
            <a:r>
              <a:rPr lang="en-US" altLang="zh-CN" sz="2600" dirty="0" smtClean="0">
                <a:latin typeface="+mn-lt"/>
                <a:ea typeface="+mn-ea"/>
                <a:cs typeface="+mn-cs"/>
                <a:hlinkClick r:id="rId3"/>
              </a:rPr>
              <a:t>lepv</a:t>
            </a:r>
            <a:endParaRPr lang="en-US" altLang="zh-CN" sz="2600" dirty="0" smtClean="0"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liantu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94" y="176305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Problems in existing tools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96569" y="1631459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 smtClean="0"/>
              <a:t>RAW data, difficult for non-experts to understand</a:t>
            </a:r>
          </a:p>
          <a:p>
            <a:pPr>
              <a:buNone/>
            </a:pPr>
            <a:r>
              <a:rPr lang="en-US" altLang="zh-CN" sz="2600" dirty="0" smtClean="0"/>
              <a:t>e.g. load average…</a:t>
            </a:r>
          </a:p>
          <a:p>
            <a:pPr>
              <a:buNone/>
            </a:pPr>
            <a:endParaRPr lang="en-US" altLang="zh-CN" sz="2600" dirty="0" smtClean="0"/>
          </a:p>
          <a:p>
            <a:pPr>
              <a:buNone/>
            </a:pPr>
            <a:endParaRPr lang="en-US" altLang="zh-CN" sz="26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829" y="3040704"/>
            <a:ext cx="11375772" cy="220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Problems in existing tools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530559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 smtClean="0"/>
              <a:t>Not visualized</a:t>
            </a:r>
          </a:p>
          <a:p>
            <a:pPr>
              <a:buNone/>
            </a:pPr>
            <a:r>
              <a:rPr lang="en-US" altLang="zh-CN" sz="2600" dirty="0" smtClean="0"/>
              <a:t>e.g. how many memory used in Linux?</a:t>
            </a:r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957" y="2739966"/>
            <a:ext cx="11612760" cy="226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Problems in existing tools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49956" y="1632753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 smtClean="0"/>
              <a:t>Lack of the description for changes</a:t>
            </a:r>
          </a:p>
          <a:p>
            <a:pPr>
              <a:buNone/>
            </a:pPr>
            <a:r>
              <a:rPr lang="en-US" altLang="zh-CN" sz="2600" dirty="0" smtClean="0"/>
              <a:t>e.g. how the CPU usage is changing during a period?</a:t>
            </a:r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876" y="3122706"/>
            <a:ext cx="11511069" cy="271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Problems in existing tools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49660" y="850900"/>
            <a:ext cx="10972800" cy="214780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smtClean="0"/>
              <a:t>Cannot interact with users smoothly</a:t>
            </a:r>
          </a:p>
          <a:p>
            <a:pPr>
              <a:buNone/>
            </a:pPr>
            <a:r>
              <a:rPr lang="en-US" altLang="zh-CN" sz="2600" dirty="0" smtClean="0"/>
              <a:t>e.g. what if we only care about a particular process in “top”? </a:t>
            </a:r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193" y="2906592"/>
            <a:ext cx="10974513" cy="367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A Solution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53713" y="1575848"/>
            <a:ext cx="3612599" cy="41920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600" dirty="0"/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Intuitive</a:t>
            </a:r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Visualized</a:t>
            </a:r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Interactive</a:t>
            </a:r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Ease of Use</a:t>
            </a:r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4526" y="2334482"/>
            <a:ext cx="3794937" cy="2400657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solidFill>
                  <a:srgbClr val="FF6600"/>
                </a:solidFill>
              </a:rPr>
              <a:t>LEP</a:t>
            </a:r>
            <a:endParaRPr lang="en-US" sz="150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What is LEP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0764" y="1837142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>
                <a:solidFill>
                  <a:srgbClr val="FF6600"/>
                </a:solidFill>
              </a:rPr>
              <a:t>L</a:t>
            </a:r>
            <a:r>
              <a:rPr lang="en-US" altLang="zh-CN" sz="4000" dirty="0" smtClean="0"/>
              <a:t>inux </a:t>
            </a:r>
            <a:r>
              <a:rPr lang="en-US" altLang="zh-CN" sz="4000" dirty="0" smtClean="0">
                <a:solidFill>
                  <a:srgbClr val="FF6600"/>
                </a:solidFill>
              </a:rPr>
              <a:t>E</a:t>
            </a:r>
            <a:r>
              <a:rPr lang="en-US" altLang="zh-CN" sz="4000" dirty="0" smtClean="0"/>
              <a:t>asy </a:t>
            </a:r>
            <a:r>
              <a:rPr lang="en-US" altLang="zh-CN" sz="4000" dirty="0" smtClean="0">
                <a:solidFill>
                  <a:srgbClr val="FF6600"/>
                </a:solidFill>
              </a:rPr>
              <a:t>P</a:t>
            </a:r>
            <a:r>
              <a:rPr lang="en-US" altLang="zh-CN" sz="4000" dirty="0" smtClean="0"/>
              <a:t>rofiling</a:t>
            </a:r>
            <a:endParaRPr lang="en-US" altLang="zh-CN" sz="4000" dirty="0"/>
          </a:p>
          <a:p>
            <a:pPr lvl="1">
              <a:buFont typeface="Wingdings" charset="2"/>
              <a:buChar char="Ø"/>
            </a:pPr>
            <a:r>
              <a:rPr lang="en-US" altLang="zh-CN" sz="4000" dirty="0" smtClean="0"/>
              <a:t> Web-based</a:t>
            </a:r>
          </a:p>
          <a:p>
            <a:pPr lvl="1">
              <a:buFont typeface="Wingdings" charset="2"/>
              <a:buChar char="Ø"/>
            </a:pPr>
            <a:r>
              <a:rPr lang="en-US" altLang="zh-CN" sz="4000" dirty="0" smtClean="0"/>
              <a:t> Open-source</a:t>
            </a:r>
          </a:p>
          <a:p>
            <a:pPr lvl="1">
              <a:buFont typeface="Wingdings" charset="2"/>
              <a:buChar char="Ø"/>
            </a:pPr>
            <a:r>
              <a:rPr lang="en-US" altLang="zh-CN" sz="4000" dirty="0" smtClean="0"/>
              <a:t> All-In-One</a:t>
            </a:r>
          </a:p>
          <a:p>
            <a:pPr lvl="1">
              <a:buFont typeface="Wingdings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198289"/>
            <a:ext cx="4715142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 architecture</a:t>
            </a:r>
            <a:endParaRPr lang="en-US" altLang="zh-CN" dirty="0"/>
          </a:p>
        </p:txBody>
      </p:sp>
      <p:pic>
        <p:nvPicPr>
          <p:cNvPr id="8" name="Picture 7" descr="safari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225" y="1545157"/>
            <a:ext cx="891536" cy="864096"/>
          </a:xfrm>
          <a:prstGeom prst="rect">
            <a:avLst/>
          </a:prstGeom>
        </p:spPr>
      </p:pic>
      <p:pic>
        <p:nvPicPr>
          <p:cNvPr id="11" name="Picture 10" descr="firefoxIcon.ic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57" y="2350856"/>
            <a:ext cx="883109" cy="864096"/>
          </a:xfrm>
          <a:prstGeom prst="rect">
            <a:avLst/>
          </a:prstGeom>
        </p:spPr>
      </p:pic>
      <p:pic>
        <p:nvPicPr>
          <p:cNvPr id="14" name="Picture 13" descr="ieicon.ico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472" y="2379065"/>
            <a:ext cx="813198" cy="803571"/>
          </a:xfrm>
          <a:prstGeom prst="rect">
            <a:avLst/>
          </a:prstGeom>
        </p:spPr>
      </p:pic>
      <p:pic>
        <p:nvPicPr>
          <p:cNvPr id="22" name="Picture 21" descr="chromeIcon.ic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57" y="1558768"/>
            <a:ext cx="801698" cy="792088"/>
          </a:xfrm>
          <a:prstGeom prst="rect">
            <a:avLst/>
          </a:prstGeom>
        </p:spPr>
      </p:pic>
      <p:pic>
        <p:nvPicPr>
          <p:cNvPr id="46103" name="Picture 46102" descr="Server_Remix_1_by_Merlin2525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88" y="1689300"/>
            <a:ext cx="814462" cy="818555"/>
          </a:xfrm>
          <a:prstGeom prst="rect">
            <a:avLst/>
          </a:prstGeom>
        </p:spPr>
      </p:pic>
      <p:pic>
        <p:nvPicPr>
          <p:cNvPr id="46104" name="Picture 46103" descr="dspx2185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32" y="3596814"/>
            <a:ext cx="1200781" cy="602224"/>
          </a:xfrm>
          <a:prstGeom prst="rect">
            <a:avLst/>
          </a:prstGeom>
        </p:spPr>
      </p:pic>
      <p:sp>
        <p:nvSpPr>
          <p:cNvPr id="64" name="Round Diagonal Corner Rectangle 63"/>
          <p:cNvSpPr/>
          <p:nvPr/>
        </p:nvSpPr>
        <p:spPr>
          <a:xfrm>
            <a:off x="1557792" y="2195963"/>
            <a:ext cx="1152128" cy="288032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LEPD</a:t>
            </a:r>
            <a:endParaRPr lang="en-US" dirty="0"/>
          </a:p>
        </p:txBody>
      </p:sp>
      <p:sp>
        <p:nvSpPr>
          <p:cNvPr id="65" name="Round Diagonal Corner Rectangle 64"/>
          <p:cNvSpPr/>
          <p:nvPr/>
        </p:nvSpPr>
        <p:spPr>
          <a:xfrm>
            <a:off x="1512433" y="3907738"/>
            <a:ext cx="1152128" cy="288032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LEPD</a:t>
            </a:r>
            <a:endParaRPr lang="en-US" dirty="0"/>
          </a:p>
        </p:txBody>
      </p:sp>
      <p:sp>
        <p:nvSpPr>
          <p:cNvPr id="70" name="Rounded Rectangular Callout 69"/>
          <p:cNvSpPr/>
          <p:nvPr/>
        </p:nvSpPr>
        <p:spPr>
          <a:xfrm>
            <a:off x="6812069" y="5571537"/>
            <a:ext cx="1428068" cy="430394"/>
          </a:xfrm>
          <a:prstGeom prst="wedgeRoundRectCallout">
            <a:avLst>
              <a:gd name="adj1" fmla="val -10196"/>
              <a:gd name="adj2" fmla="val -113084"/>
              <a:gd name="adj3" fmla="val 16667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Restful API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59829" y="1268760"/>
            <a:ext cx="0" cy="54006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707141" y="1268760"/>
            <a:ext cx="0" cy="54006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57660" y="1268760"/>
            <a:ext cx="4151181" cy="117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559829" y="6667133"/>
            <a:ext cx="4149012" cy="2228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pytho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470" y="4625949"/>
            <a:ext cx="1016745" cy="936104"/>
          </a:xfrm>
          <a:prstGeom prst="rect">
            <a:avLst/>
          </a:prstGeom>
        </p:spPr>
      </p:pic>
      <p:pic>
        <p:nvPicPr>
          <p:cNvPr id="59" name="Picture 58" descr="jav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119" y="4451746"/>
            <a:ext cx="1225520" cy="1083444"/>
          </a:xfrm>
          <a:prstGeom prst="rect">
            <a:avLst/>
          </a:prstGeom>
        </p:spPr>
      </p:pic>
      <p:pic>
        <p:nvPicPr>
          <p:cNvPr id="60" name="Picture 59" descr="learn-javascript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18" y="5677858"/>
            <a:ext cx="678754" cy="653096"/>
          </a:xfrm>
          <a:prstGeom prst="rect">
            <a:avLst/>
          </a:prstGeom>
        </p:spPr>
      </p:pic>
      <p:pic>
        <p:nvPicPr>
          <p:cNvPr id="63" name="Picture 62" descr="terminal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172" y="5649648"/>
            <a:ext cx="787095" cy="720080"/>
          </a:xfrm>
          <a:prstGeom prst="rect">
            <a:avLst/>
          </a:prstGeom>
        </p:spPr>
      </p:pic>
      <p:sp>
        <p:nvSpPr>
          <p:cNvPr id="106" name="Round Diagonal Corner Rectangle 105"/>
          <p:cNvSpPr/>
          <p:nvPr/>
        </p:nvSpPr>
        <p:spPr>
          <a:xfrm>
            <a:off x="5349303" y="3762806"/>
            <a:ext cx="1934514" cy="576064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LEPV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64" idx="0"/>
            <a:endCxn id="106" idx="2"/>
          </p:cNvCxnSpPr>
          <p:nvPr/>
        </p:nvCxnSpPr>
        <p:spPr>
          <a:xfrm>
            <a:off x="2709920" y="2339979"/>
            <a:ext cx="2639383" cy="171085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5" idx="0"/>
            <a:endCxn id="106" idx="2"/>
          </p:cNvCxnSpPr>
          <p:nvPr/>
        </p:nvCxnSpPr>
        <p:spPr>
          <a:xfrm flipV="1">
            <a:off x="2664561" y="4050838"/>
            <a:ext cx="2684742" cy="91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81" name="Straight Arrow Connector 46080"/>
          <p:cNvCxnSpPr>
            <a:stCxn id="79" idx="4"/>
          </p:cNvCxnSpPr>
          <p:nvPr/>
        </p:nvCxnSpPr>
        <p:spPr>
          <a:xfrm flipV="1">
            <a:off x="8078479" y="2328205"/>
            <a:ext cx="1885282" cy="95983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0" idx="4"/>
          </p:cNvCxnSpPr>
          <p:nvPr/>
        </p:nvCxnSpPr>
        <p:spPr>
          <a:xfrm>
            <a:off x="8072045" y="4635266"/>
            <a:ext cx="1891716" cy="92823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dspx2185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2" y="5354817"/>
            <a:ext cx="1256581" cy="630209"/>
          </a:xfrm>
          <a:prstGeom prst="rect">
            <a:avLst/>
          </a:prstGeom>
        </p:spPr>
      </p:pic>
      <p:sp>
        <p:nvSpPr>
          <p:cNvPr id="39" name="Round Diagonal Corner Rectangle 38"/>
          <p:cNvSpPr/>
          <p:nvPr/>
        </p:nvSpPr>
        <p:spPr>
          <a:xfrm>
            <a:off x="1567618" y="5662386"/>
            <a:ext cx="1152128" cy="288032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LEPD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9" idx="0"/>
            <a:endCxn id="106" idx="2"/>
          </p:cNvCxnSpPr>
          <p:nvPr/>
        </p:nvCxnSpPr>
        <p:spPr>
          <a:xfrm flipV="1">
            <a:off x="2719746" y="4050838"/>
            <a:ext cx="2629557" cy="175556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docker-logo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377" y="5306029"/>
            <a:ext cx="1945614" cy="1297077"/>
          </a:xfrm>
          <a:prstGeom prst="rect">
            <a:avLst/>
          </a:prstGeom>
        </p:spPr>
      </p:pic>
      <p:sp>
        <p:nvSpPr>
          <p:cNvPr id="33" name="Rounded Rectangular Callout 32"/>
          <p:cNvSpPr/>
          <p:nvPr/>
        </p:nvSpPr>
        <p:spPr>
          <a:xfrm>
            <a:off x="2766871" y="1647884"/>
            <a:ext cx="1406116" cy="377957"/>
          </a:xfrm>
          <a:prstGeom prst="wedgeRoundRectCallout">
            <a:avLst>
              <a:gd name="adj1" fmla="val -16158"/>
              <a:gd name="adj2" fmla="val 114671"/>
              <a:gd name="adj3" fmla="val 16667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JSONRPC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38911" y="2790870"/>
            <a:ext cx="1867565" cy="1019537"/>
          </a:xfrm>
          <a:prstGeom prst="rect">
            <a:avLst/>
          </a:prstGeom>
        </p:spPr>
      </p:pic>
      <p:sp>
        <p:nvSpPr>
          <p:cNvPr id="50" name="Magnetic Disk 49"/>
          <p:cNvSpPr/>
          <p:nvPr/>
        </p:nvSpPr>
        <p:spPr>
          <a:xfrm>
            <a:off x="7006477" y="4116994"/>
            <a:ext cx="1065568" cy="103654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Django</a:t>
            </a:r>
            <a:endParaRPr lang="en-US" dirty="0" smtClean="0"/>
          </a:p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79" name="Magnetic Disk 78"/>
          <p:cNvSpPr/>
          <p:nvPr/>
        </p:nvSpPr>
        <p:spPr>
          <a:xfrm>
            <a:off x="7012911" y="2648872"/>
            <a:ext cx="1065568" cy="127832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</a:p>
          <a:p>
            <a:pPr algn="ctr"/>
            <a:r>
              <a:rPr lang="en-US" dirty="0" smtClean="0"/>
              <a:t>JS</a:t>
            </a:r>
            <a:endParaRPr lang="en-US" dirty="0"/>
          </a:p>
        </p:txBody>
      </p:sp>
      <p:cxnSp>
        <p:nvCxnSpPr>
          <p:cNvPr id="87" name="Straight Arrow Connector 46080"/>
          <p:cNvCxnSpPr>
            <a:stCxn id="79" idx="3"/>
            <a:endCxn id="50" idx="1"/>
          </p:cNvCxnSpPr>
          <p:nvPr/>
        </p:nvCxnSpPr>
        <p:spPr>
          <a:xfrm flipH="1">
            <a:off x="7539261" y="3927199"/>
            <a:ext cx="6434" cy="189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inux_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7" y="3440992"/>
            <a:ext cx="710715" cy="855590"/>
          </a:xfrm>
          <a:prstGeom prst="rect">
            <a:avLst/>
          </a:prstGeom>
        </p:spPr>
      </p:pic>
      <p:pic>
        <p:nvPicPr>
          <p:cNvPr id="42" name="Picture 41" descr="Linux_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2" y="1662784"/>
            <a:ext cx="710715" cy="855590"/>
          </a:xfrm>
          <a:prstGeom prst="rect">
            <a:avLst/>
          </a:prstGeom>
        </p:spPr>
      </p:pic>
      <p:pic>
        <p:nvPicPr>
          <p:cNvPr id="9" name="Picture 8" descr="Android_robot.svg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1" y="5239210"/>
            <a:ext cx="589757" cy="76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7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70" grpId="0" animBg="1"/>
      <p:bldP spid="106" grpId="0" animBg="1"/>
      <p:bldP spid="39" grpId="0" animBg="1"/>
      <p:bldP spid="33" grpId="0" animBg="1"/>
      <p:bldP spid="50" grpId="0" animBg="1"/>
      <p:bldP spid="79" grpId="0" animBg="1"/>
    </p:bld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623</Words>
  <Application>Microsoft Macintosh PowerPoint</Application>
  <PresentationFormat>Custom</PresentationFormat>
  <Paragraphs>204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Office 主题</vt:lpstr>
      <vt:lpstr>Custom Design</vt:lpstr>
      <vt:lpstr>自定义设计方案</vt:lpstr>
      <vt:lpstr>Story</vt:lpstr>
      <vt:lpstr>Linux Performance Profiling &amp; Visualization</vt:lpstr>
      <vt:lpstr>performance measurements</vt:lpstr>
      <vt:lpstr>Problems in existing tools</vt:lpstr>
      <vt:lpstr>Problems in existing tools</vt:lpstr>
      <vt:lpstr>Problems in existing tools</vt:lpstr>
      <vt:lpstr>Problems in existing tools</vt:lpstr>
      <vt:lpstr>A Solution</vt:lpstr>
      <vt:lpstr>What is LEP</vt:lpstr>
      <vt:lpstr>LEP architecture</vt:lpstr>
      <vt:lpstr>LEP Summary</vt:lpstr>
      <vt:lpstr>LEP Dataflow</vt:lpstr>
      <vt:lpstr>Live Demo</vt:lpstr>
      <vt:lpstr>LEP: Load balance view</vt:lpstr>
      <vt:lpstr>LEP: Memory consumption view</vt:lpstr>
      <vt:lpstr>LEP: App memory usage view</vt:lpstr>
      <vt:lpstr>LEP: Average load view</vt:lpstr>
      <vt:lpstr>LEP: Symbol level view</vt:lpstr>
      <vt:lpstr>LEP: Interaction with users</vt:lpstr>
      <vt:lpstr>LEP: Interaction with users</vt:lpstr>
      <vt:lpstr>Next steps for LEP</vt:lpstr>
      <vt:lpstr>Upcoming features</vt:lpstr>
      <vt:lpstr>Plans - LE series</vt:lpstr>
      <vt:lpstr>Contributors</vt:lpstr>
      <vt:lpstr>Fork the code here: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lijingfei</dc:creator>
  <cp:lastModifiedBy>Mac Xu</cp:lastModifiedBy>
  <cp:revision>138</cp:revision>
  <dcterms:created xsi:type="dcterms:W3CDTF">2016-09-21T09:31:00Z</dcterms:created>
  <dcterms:modified xsi:type="dcterms:W3CDTF">2016-12-02T03:12:11Z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