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975" r:id="rId4"/>
  </p:sldMasterIdLst>
  <p:notesMasterIdLst>
    <p:notesMasterId r:id="rId32"/>
  </p:notesMasterIdLst>
  <p:sldIdLst>
    <p:sldId id="256" r:id="rId5"/>
    <p:sldId id="257" r:id="rId6"/>
    <p:sldId id="287" r:id="rId7"/>
    <p:sldId id="284" r:id="rId8"/>
    <p:sldId id="285" r:id="rId9"/>
    <p:sldId id="286" r:id="rId10"/>
    <p:sldId id="290" r:id="rId11"/>
    <p:sldId id="299" r:id="rId12"/>
    <p:sldId id="300" r:id="rId13"/>
    <p:sldId id="298" r:id="rId14"/>
    <p:sldId id="288" r:id="rId15"/>
    <p:sldId id="289" r:id="rId16"/>
    <p:sldId id="270" r:id="rId17"/>
    <p:sldId id="271" r:id="rId18"/>
    <p:sldId id="297" r:id="rId19"/>
    <p:sldId id="296" r:id="rId20"/>
    <p:sldId id="267" r:id="rId21"/>
    <p:sldId id="278" r:id="rId22"/>
    <p:sldId id="276" r:id="rId23"/>
    <p:sldId id="277" r:id="rId24"/>
    <p:sldId id="279" r:id="rId25"/>
    <p:sldId id="291" r:id="rId26"/>
    <p:sldId id="280" r:id="rId27"/>
    <p:sldId id="281" r:id="rId28"/>
    <p:sldId id="293" r:id="rId29"/>
    <p:sldId id="282" r:id="rId30"/>
    <p:sldId id="295" r:id="rId31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5" autoAdjust="0"/>
    <p:restoredTop sz="87589" autoAdjust="0"/>
  </p:normalViewPr>
  <p:slideViewPr>
    <p:cSldViewPr snapToGrid="0" showGuides="1">
      <p:cViewPr varScale="1">
        <p:scale>
          <a:sx n="60" d="100"/>
          <a:sy n="60" d="100"/>
        </p:scale>
        <p:origin x="1032" y="44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variety of tools such as top, </a:t>
            </a:r>
            <a:r>
              <a:rPr lang="en-US" altLang="zh-CN" sz="1200" dirty="0" err="1" smtClean="0"/>
              <a:t>iotop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iostat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vmstat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oprofile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perf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 exist in Linux system; however, it is extremely difficult for people to address the problems from the raw data printed by these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CURVED LINE</a:t>
            </a:r>
          </a:p>
          <a:p>
            <a:r>
              <a:rPr lang="en-US" altLang="zh-CN" sz="1200" dirty="0" smtClean="0"/>
              <a:t>PIE diagram</a:t>
            </a:r>
          </a:p>
          <a:p>
            <a:r>
              <a:rPr lang="en-US" altLang="zh-CN" sz="1200" dirty="0" smtClean="0"/>
              <a:t>BAR diagram</a:t>
            </a:r>
          </a:p>
          <a:p>
            <a:r>
              <a:rPr lang="en-US" altLang="zh-CN" sz="1200" dirty="0" smtClean="0"/>
              <a:t>COLORED</a:t>
            </a:r>
          </a:p>
          <a:p>
            <a:r>
              <a:rPr lang="en-US" altLang="zh-CN" sz="1200" dirty="0" smtClean="0"/>
              <a:t>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dirty="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</a:rPr>
              <a:t> RPC 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1200" dirty="0" smtClean="0"/>
              <a:t> Read </a:t>
            </a:r>
            <a:r>
              <a:rPr lang="en-US" altLang="zh-CN" sz="1200" dirty="0" err="1" smtClean="0"/>
              <a:t>proc</a:t>
            </a:r>
            <a:r>
              <a:rPr lang="en-US" altLang="zh-CN" sz="1200" dirty="0" smtClean="0"/>
              <a:t> entries / Execute a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9/18/2017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September 18,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9/18/2017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9/18/2017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430883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81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81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6" y="-1905"/>
            <a:ext cx="12200891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4" y="5776492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1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79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7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7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7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linuxep.com:8889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www.linuxep.com:repo/lep/lepv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72133" y="4666350"/>
            <a:ext cx="226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2017</a:t>
            </a:r>
            <a:endParaRPr lang="en-US" sz="6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46" y="461852"/>
            <a:ext cx="5572125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Who need LEP more?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25" y="1304612"/>
            <a:ext cx="8429836" cy="54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 Solution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3713" y="1575848"/>
            <a:ext cx="3612599" cy="4192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Intuitive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Visualized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Interactive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Ease of Use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526" y="2334482"/>
            <a:ext cx="3794937" cy="240065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00"/>
                </a:solidFill>
              </a:rPr>
              <a:t>LEP</a:t>
            </a:r>
            <a:endParaRPr lang="en-US" sz="1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0764" y="1837142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6600"/>
                </a:solidFill>
              </a:rPr>
              <a:t>L</a:t>
            </a:r>
            <a:r>
              <a:rPr lang="en-US" altLang="zh-CN" sz="4000" dirty="0" smtClean="0"/>
              <a:t>inux </a:t>
            </a:r>
            <a:r>
              <a:rPr lang="en-US" altLang="zh-CN" sz="4000" dirty="0" smtClean="0">
                <a:solidFill>
                  <a:srgbClr val="FF6600"/>
                </a:solidFill>
              </a:rPr>
              <a:t>E</a:t>
            </a:r>
            <a:r>
              <a:rPr lang="en-US" altLang="zh-CN" sz="4000" dirty="0" smtClean="0"/>
              <a:t>asy </a:t>
            </a:r>
            <a:r>
              <a:rPr lang="en-US" altLang="zh-CN" sz="4000" dirty="0" smtClean="0">
                <a:solidFill>
                  <a:srgbClr val="FF6600"/>
                </a:solidFill>
              </a:rPr>
              <a:t>P</a:t>
            </a:r>
            <a:r>
              <a:rPr lang="en-US" altLang="zh-CN" sz="4000" dirty="0" smtClean="0"/>
              <a:t>rofiling</a:t>
            </a:r>
            <a:endParaRPr lang="en-US" altLang="zh-CN" sz="4000" dirty="0"/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Web-based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Open-source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All-In-One</a:t>
            </a:r>
          </a:p>
          <a:p>
            <a:pPr lvl="1">
              <a:buFont typeface="Wingdings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4715142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architecture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1545157"/>
            <a:ext cx="891536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2350856"/>
            <a:ext cx="883109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72" y="2379065"/>
            <a:ext cx="813198" cy="803571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1558768"/>
            <a:ext cx="801698" cy="792088"/>
          </a:xfrm>
          <a:prstGeom prst="rect">
            <a:avLst/>
          </a:prstGeom>
        </p:spPr>
      </p:pic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8" y="1689300"/>
            <a:ext cx="814462" cy="818555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" y="3596814"/>
            <a:ext cx="1200781" cy="602224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557792" y="2195963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512433" y="390773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6812069" y="5571537"/>
            <a:ext cx="1428068" cy="430394"/>
          </a:xfrm>
          <a:prstGeom prst="wedgeRoundRectCallout">
            <a:avLst>
              <a:gd name="adj1" fmla="val -10196"/>
              <a:gd name="adj2" fmla="val -11308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07141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7660" y="1268760"/>
            <a:ext cx="4151181" cy="1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59829" y="6667133"/>
            <a:ext cx="4149012" cy="222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70" y="4625949"/>
            <a:ext cx="1016745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19" y="4451746"/>
            <a:ext cx="1225520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18" y="5677858"/>
            <a:ext cx="678754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72" y="5649648"/>
            <a:ext cx="787095" cy="720080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349303" y="3762806"/>
            <a:ext cx="1934514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709920" y="2339979"/>
            <a:ext cx="2639383" cy="17108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664561" y="4050838"/>
            <a:ext cx="2684742" cy="91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79" idx="4"/>
          </p:cNvCxnSpPr>
          <p:nvPr/>
        </p:nvCxnSpPr>
        <p:spPr>
          <a:xfrm flipV="1">
            <a:off x="8078479" y="2328205"/>
            <a:ext cx="1885282" cy="959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0" idx="4"/>
          </p:cNvCxnSpPr>
          <p:nvPr/>
        </p:nvCxnSpPr>
        <p:spPr>
          <a:xfrm>
            <a:off x="8072045" y="4635266"/>
            <a:ext cx="1891716" cy="9282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5354817"/>
            <a:ext cx="1256581" cy="630209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567618" y="566238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719746" y="4050838"/>
            <a:ext cx="2629557" cy="17555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ocker-logo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77" y="5306029"/>
            <a:ext cx="1945614" cy="1297077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766871" y="1647884"/>
            <a:ext cx="1406116" cy="377957"/>
          </a:xfrm>
          <a:prstGeom prst="wedgeRoundRectCallout">
            <a:avLst>
              <a:gd name="adj1" fmla="val -16158"/>
              <a:gd name="adj2" fmla="val 114671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JSONRPC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38911" y="2790870"/>
            <a:ext cx="1867565" cy="1019537"/>
          </a:xfrm>
          <a:prstGeom prst="rect">
            <a:avLst/>
          </a:prstGeom>
        </p:spPr>
      </p:pic>
      <p:sp>
        <p:nvSpPr>
          <p:cNvPr id="50" name="Magnetic Disk 49"/>
          <p:cNvSpPr/>
          <p:nvPr/>
        </p:nvSpPr>
        <p:spPr>
          <a:xfrm>
            <a:off x="7006477" y="4116994"/>
            <a:ext cx="1065568" cy="10365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9" name="Magnetic Disk 78"/>
          <p:cNvSpPr/>
          <p:nvPr/>
        </p:nvSpPr>
        <p:spPr>
          <a:xfrm>
            <a:off x="7012911" y="2648872"/>
            <a:ext cx="1065568" cy="1278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7" name="Straight Arrow Connector 46080"/>
          <p:cNvCxnSpPr>
            <a:stCxn id="79" idx="3"/>
            <a:endCxn id="50" idx="1"/>
          </p:cNvCxnSpPr>
          <p:nvPr/>
        </p:nvCxnSpPr>
        <p:spPr>
          <a:xfrm flipH="1">
            <a:off x="7539261" y="3927199"/>
            <a:ext cx="6434" cy="189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3440992"/>
            <a:ext cx="710715" cy="855590"/>
          </a:xfrm>
          <a:prstGeom prst="rect">
            <a:avLst/>
          </a:prstGeom>
        </p:spPr>
      </p:pic>
      <p:pic>
        <p:nvPicPr>
          <p:cNvPr id="42" name="Picture 41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" y="1662784"/>
            <a:ext cx="710715" cy="855590"/>
          </a:xfrm>
          <a:prstGeom prst="rect">
            <a:avLst/>
          </a:prstGeom>
        </p:spPr>
      </p:pic>
      <p:pic>
        <p:nvPicPr>
          <p:cNvPr id="9" name="Picture 8" descr="Android_robot.sv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" y="5239210"/>
            <a:ext cx="589757" cy="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106" grpId="0" animBg="1"/>
      <p:bldP spid="39" grpId="0" animBg="1"/>
      <p:bldP spid="33" grpId="0" animBg="1"/>
      <p:bldP spid="50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853331"/>
            <a:ext cx="10972800" cy="479829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sz="3200" dirty="0" smtClean="0"/>
              <a:t> C/S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PC / Embedded Board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Linux / Android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JSONRPC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Web App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Restful API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Dataflow</a:t>
            </a:r>
            <a:endParaRPr lang="en-US" altLang="zh-CN" dirty="0"/>
          </a:p>
        </p:txBody>
      </p:sp>
      <p:pic>
        <p:nvPicPr>
          <p:cNvPr id="8" name="Picture 7" descr="learn-javascri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5" y="1634845"/>
            <a:ext cx="766235" cy="737270"/>
          </a:xfrm>
          <a:prstGeom prst="rect">
            <a:avLst/>
          </a:prstGeom>
        </p:spPr>
      </p:pic>
      <p:pic>
        <p:nvPicPr>
          <p:cNvPr id="9" name="Picture 8" descr="django-logo-e1392910534114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9" y="2925910"/>
            <a:ext cx="1644743" cy="739775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4" y="4050268"/>
            <a:ext cx="1155780" cy="1064112"/>
          </a:xfrm>
          <a:prstGeom prst="rect">
            <a:avLst/>
          </a:prstGeom>
        </p:spPr>
      </p:pic>
      <p:pic>
        <p:nvPicPr>
          <p:cNvPr id="11" name="Picture 10" descr="C.sh-600x600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65" y="5430917"/>
            <a:ext cx="1397000" cy="1397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3" y="5207001"/>
            <a:ext cx="6016622" cy="4762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13167" y="3841750"/>
            <a:ext cx="315458" cy="128587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V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1126" y="5291587"/>
            <a:ext cx="317500" cy="11695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D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6" name="Elbow Connector 65"/>
          <p:cNvCxnSpPr>
            <a:stCxn id="11" idx="3"/>
            <a:endCxn id="10" idx="3"/>
          </p:cNvCxnSpPr>
          <p:nvPr/>
        </p:nvCxnSpPr>
        <p:spPr>
          <a:xfrm flipH="1" flipV="1">
            <a:off x="5180264" y="4582324"/>
            <a:ext cx="63501" cy="1547093"/>
          </a:xfrm>
          <a:prstGeom prst="bentConnector3">
            <a:avLst>
              <a:gd name="adj1" fmla="val -14349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0553" y="4892841"/>
            <a:ext cx="4117474" cy="92333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   'result':'2.58 2.25 2.13 4/110 19674\n'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3" name="Elbow Connector 72"/>
          <p:cNvCxnSpPr>
            <a:endCxn id="9" idx="3"/>
          </p:cNvCxnSpPr>
          <p:nvPr/>
        </p:nvCxnSpPr>
        <p:spPr>
          <a:xfrm rot="5400000" flipH="1" flipV="1">
            <a:off x="4732935" y="3824172"/>
            <a:ext cx="1209360" cy="152613"/>
          </a:xfrm>
          <a:prstGeom prst="bentConnector4">
            <a:avLst>
              <a:gd name="adj1" fmla="val 439"/>
              <a:gd name="adj2" fmla="val 5826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4938808" y="2532781"/>
            <a:ext cx="1209360" cy="152613"/>
          </a:xfrm>
          <a:prstGeom prst="bentConnector4">
            <a:avLst>
              <a:gd name="adj1" fmla="val 439"/>
              <a:gd name="adj2" fmla="val 4425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5900" y="3173669"/>
            <a:ext cx="4117474" cy="147732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{  </a:t>
            </a:r>
          </a:p>
          <a:p>
            <a:r>
              <a:rPr lang="it-IT" dirty="0"/>
              <a:t>   'last15':Decimal('2.13'),</a:t>
            </a:r>
          </a:p>
          <a:p>
            <a:r>
              <a:rPr lang="it-IT" dirty="0"/>
              <a:t>   'last5':Decimal('2.25'),</a:t>
            </a:r>
          </a:p>
          <a:p>
            <a:r>
              <a:rPr lang="it-IT" dirty="0"/>
              <a:t>   'last1':Decimal('2.58')</a:t>
            </a:r>
          </a:p>
          <a:p>
            <a:r>
              <a:rPr lang="it-IT" dirty="0"/>
              <a:t>}</a:t>
            </a:r>
            <a:endParaRPr lang="en-US" dirty="0"/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 rotWithShape="1">
          <a:blip r:embed="rId7" cstate="print"/>
          <a:srcRect l="13723" t="33474" r="922" b="14961"/>
          <a:stretch/>
        </p:blipFill>
        <p:spPr bwMode="auto">
          <a:xfrm>
            <a:off x="6248342" y="825501"/>
            <a:ext cx="5724300" cy="223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ular Callout 37"/>
          <p:cNvSpPr/>
          <p:nvPr/>
        </p:nvSpPr>
        <p:spPr>
          <a:xfrm>
            <a:off x="603250" y="1930399"/>
            <a:ext cx="2143125" cy="720725"/>
          </a:xfrm>
          <a:prstGeom prst="wedgeRoundRectCallout">
            <a:avLst>
              <a:gd name="adj1" fmla="val 69318"/>
              <a:gd name="adj2" fmla="val 40474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HTTP GET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sp>
        <p:nvSpPr>
          <p:cNvPr id="104" name="Curved Right Arrow 103"/>
          <p:cNvSpPr/>
          <p:nvPr/>
        </p:nvSpPr>
        <p:spPr>
          <a:xfrm>
            <a:off x="3271838" y="2270125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>
            <a:off x="3271838" y="36766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3271838" y="50355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96900" y="5940424"/>
            <a:ext cx="2143125" cy="720725"/>
          </a:xfrm>
          <a:prstGeom prst="wedgeRoundRectCallout">
            <a:avLst>
              <a:gd name="adj1" fmla="val 67096"/>
              <a:gd name="adj2" fmla="val -5203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JSON RPC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07000" y="6397625"/>
            <a:ext cx="90487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238875" y="6175375"/>
            <a:ext cx="4143375" cy="492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loadavg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1" grpId="0" animBg="1"/>
      <p:bldP spid="90" grpId="0" animBg="1"/>
      <p:bldP spid="38" grpId="0" animBg="1"/>
      <p:bldP spid="104" grpId="0" animBg="1"/>
      <p:bldP spid="105" grpId="0" animBg="1"/>
      <p:bldP spid="106" grpId="0" animBg="1"/>
      <p:bldP spid="2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Live Demo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 descr="movie.jpeg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6" y="2079625"/>
            <a:ext cx="5816889" cy="4362667"/>
          </a:xfrm>
          <a:prstGeom prst="rect">
            <a:avLst/>
          </a:prstGeom>
        </p:spPr>
      </p:pic>
      <p:sp>
        <p:nvSpPr>
          <p:cNvPr id="9" name="TextBox 8">
            <a:hlinkClick r:id="rId2"/>
          </p:cNvPr>
          <p:cNvSpPr txBox="1"/>
          <p:nvPr/>
        </p:nvSpPr>
        <p:spPr>
          <a:xfrm>
            <a:off x="3522846" y="3821620"/>
            <a:ext cx="43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76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09" y="121024"/>
            <a:ext cx="8168737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</a:t>
            </a:r>
            <a:r>
              <a:rPr lang="en-US" altLang="zh-CN" dirty="0" smtClean="0"/>
              <a:t>: </a:t>
            </a:r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57" y="1570213"/>
            <a:ext cx="11093927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375771"/>
            <a:ext cx="10473070" cy="2591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4019108"/>
            <a:ext cx="10473070" cy="2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9" y="121024"/>
            <a:ext cx="10361084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</a:t>
            </a:r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68" y="1791381"/>
            <a:ext cx="11142097" cy="34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4944"/>
            <a:ext cx="12192000" cy="1664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altLang="zh-CN" sz="4400" dirty="0" smtClean="0"/>
              <a:t>inux Performance Profiling &amp; Visualization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781" y="3860800"/>
            <a:ext cx="10363200" cy="877824"/>
          </a:xfrm>
        </p:spPr>
        <p:txBody>
          <a:bodyPr/>
          <a:lstStyle/>
          <a:p>
            <a:pPr algn="r"/>
            <a:r>
              <a:rPr lang="en-US" altLang="zh-CN" dirty="0" smtClean="0"/>
              <a:t>Barry Song &amp; Bob Liu &amp; Mac Xu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064755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App </a:t>
            </a:r>
            <a:r>
              <a:rPr lang="en-US" altLang="zh-CN" dirty="0" smtClean="0"/>
              <a:t>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198" t="21319" r="378" b="13739"/>
          <a:stretch/>
        </p:blipFill>
        <p:spPr bwMode="auto">
          <a:xfrm>
            <a:off x="332880" y="1941701"/>
            <a:ext cx="11329985" cy="42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32" y="1454123"/>
            <a:ext cx="11116249" cy="50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13" y="1954612"/>
            <a:ext cx="11330875" cy="37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Next steps for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More features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Better documentations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Upcoming features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03554"/>
            <a:ext cx="10972800" cy="525444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3600" smtClean="0"/>
              <a:t>Database </a:t>
            </a:r>
            <a:endParaRPr lang="en-US" altLang="zh-CN" sz="3600" dirty="0" smtClean="0"/>
          </a:p>
          <a:p>
            <a:pPr>
              <a:buFont typeface="Wingdings" charset="2"/>
              <a:buChar char="Ø"/>
            </a:pPr>
            <a:r>
              <a:rPr lang="en-US" altLang="zh-CN" sz="3600" smtClean="0"/>
              <a:t>Scenerios based analysis</a:t>
            </a:r>
          </a:p>
          <a:p>
            <a:pPr>
              <a:buFont typeface="Wingdings" charset="2"/>
              <a:buChar char="Ø"/>
            </a:pPr>
            <a:r>
              <a:rPr lang="en-US" altLang="zh-CN" sz="3600"/>
              <a:t>Deeply </a:t>
            </a:r>
            <a:r>
              <a:rPr lang="en-US" altLang="zh-CN" sz="3600" smtClean="0"/>
              <a:t>analyze and alert</a:t>
            </a:r>
          </a:p>
          <a:p>
            <a:pPr>
              <a:buFont typeface="Wingdings" charset="2"/>
              <a:buChar char="Ø"/>
            </a:pPr>
            <a:r>
              <a:rPr lang="en-US" altLang="zh-CN" sz="3600" smtClean="0"/>
              <a:t>Lacking functions implementation</a:t>
            </a:r>
          </a:p>
          <a:p>
            <a:pPr>
              <a:buFont typeface="Wingdings" charset="2"/>
              <a:buChar char="Ø"/>
            </a:pPr>
            <a:r>
              <a:rPr lang="en-US" altLang="zh-CN" sz="3600" smtClean="0"/>
              <a:t>QA/tests</a:t>
            </a:r>
          </a:p>
          <a:p>
            <a:pPr marL="0" indent="0">
              <a:buNone/>
            </a:pPr>
            <a:endParaRPr lang="en-US" altLang="zh-CN" sz="3600" dirty="0" smtClean="0"/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Contributors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936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400" dirty="0" smtClean="0"/>
              <a:t>Barry Song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Bob Liu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Mac </a:t>
            </a:r>
            <a:r>
              <a:rPr lang="en-US" altLang="zh-CN" sz="2400" dirty="0" err="1" smtClean="0"/>
              <a:t>Xu</a:t>
            </a:r>
            <a:endParaRPr lang="en-US" altLang="zh-CN" sz="2400" dirty="0" smtClean="0"/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Song Chen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More developers are coming</a:t>
            </a:r>
            <a:endParaRPr lang="en-US" altLang="zh-CN" sz="2400" dirty="0"/>
          </a:p>
          <a:p>
            <a:pPr>
              <a:buFont typeface="Wingdings" charset="2"/>
              <a:buChar char="Ø"/>
            </a:pPr>
            <a:r>
              <a:rPr lang="en-US" altLang="zh-CN" sz="4400" smtClean="0">
                <a:solidFill>
                  <a:srgbClr val="FF0000"/>
                </a:solidFill>
              </a:rPr>
              <a:t>YOU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Fork the code here: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613647"/>
            <a:ext cx="7042593" cy="45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 smtClean="0">
                <a:latin typeface="+mn-lt"/>
                <a:ea typeface="+mn-ea"/>
                <a:cs typeface="+mn-cs"/>
              </a:rPr>
              <a:t>LEP</a:t>
            </a:r>
          </a:p>
          <a:p>
            <a:pPr marL="45720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http://www.linuxep.com</a:t>
            </a:r>
            <a:endParaRPr lang="en-US" altLang="zh-CN" sz="2600" dirty="0">
              <a:latin typeface="+mn-lt"/>
              <a:ea typeface="+mn-ea"/>
              <a:cs typeface="+mn-cs"/>
              <a:hlinkClick r:id="rId2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LEPD: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https://github.com/linuxep/lepd</a:t>
            </a: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LEPV: 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L="45720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600" dirty="0" smtClean="0">
                <a:hlinkClick r:id="rId2"/>
              </a:rPr>
              <a:t>https://github.com/linuxep/lepd</a:t>
            </a: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6255" y="2360964"/>
            <a:ext cx="5985066" cy="2062610"/>
          </a:xfrm>
        </p:spPr>
        <p:txBody>
          <a:bodyPr>
            <a:normAutofit/>
          </a:bodyPr>
          <a:lstStyle/>
          <a:p>
            <a:r>
              <a:rPr lang="en-US" altLang="zh-CN" sz="12000" dirty="0" smtClean="0"/>
              <a:t>Q&amp;A</a:t>
            </a:r>
            <a:endParaRPr lang="en-US" altLang="zh-CN" sz="120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2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 measurements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981" y="1866539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359" y="2600320"/>
            <a:ext cx="159204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iotop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359" y="3304097"/>
            <a:ext cx="1852184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vmstat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7360" y="4023173"/>
            <a:ext cx="2969241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Sar</a:t>
            </a:r>
            <a:r>
              <a:rPr lang="en-US" sz="3200" dirty="0" smtClean="0"/>
              <a:t> </a:t>
            </a:r>
            <a:r>
              <a:rPr lang="en-US" sz="3200" dirty="0" err="1" smtClean="0"/>
              <a:t>oprofile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7359" y="4726950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perf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359" y="5476625"/>
            <a:ext cx="505033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is-IS" sz="3200" dirty="0" smtClean="0"/>
              <a:t>… ... ... ... ... ... ... ... ... ... ... ...</a:t>
            </a:r>
            <a:endParaRPr lang="en-US" sz="3200" dirty="0"/>
          </a:p>
        </p:txBody>
      </p:sp>
      <p:pic>
        <p:nvPicPr>
          <p:cNvPr id="3" name="Picture 2" descr="toolbox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2046941"/>
            <a:ext cx="5305846" cy="401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6569" y="16314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RAW data,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29" y="3040704"/>
            <a:ext cx="11375772" cy="22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5305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57" y="2739966"/>
            <a:ext cx="11612760" cy="2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3275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Lack of the description for changes</a:t>
            </a:r>
          </a:p>
          <a:p>
            <a:pPr>
              <a:buNone/>
            </a:pPr>
            <a:r>
              <a:rPr lang="en-US" altLang="zh-CN" sz="2600" dirty="0" smtClean="0"/>
              <a:t>e.g. how the CPU usage is changing during a period?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76" y="3122706"/>
            <a:ext cx="11511069" cy="27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660" y="850900"/>
            <a:ext cx="10972800" cy="21478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Cannot interact with users smoothly</a:t>
            </a:r>
          </a:p>
          <a:p>
            <a:pPr>
              <a:buNone/>
            </a:pPr>
            <a:r>
              <a:rPr lang="en-US" altLang="zh-CN" sz="2600" dirty="0" smtClean="0"/>
              <a:t>e.g. what if we only care about a particular process in “top”? 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93" y="2906592"/>
            <a:ext cx="10974513" cy="36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Why we need </a:t>
            </a:r>
            <a:r>
              <a:rPr lang="en-US" altLang="zh-CN" smtClean="0"/>
              <a:t>LEP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4394" y="1935977"/>
            <a:ext cx="1080109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story of fixing a memory leak issue</a:t>
            </a:r>
            <a:endParaRPr lang="en-US" altLang="zh-CN" sz="54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One year vs. 3 days</a:t>
            </a:r>
          </a:p>
          <a:p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966" y="3644137"/>
            <a:ext cx="1951693" cy="2601226"/>
          </a:xfrm>
          <a:prstGeom prst="rect">
            <a:avLst/>
          </a:prstGeom>
        </p:spPr>
      </p:pic>
      <p:pic>
        <p:nvPicPr>
          <p:cNvPr id="1026" name="Picture 2" descr="https://ss3.bdstatic.com/70cFv8Sh_Q1YnxGkpoWK1HF6hhy/it/u=3131372312,760817701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4" y="3644137"/>
            <a:ext cx="2307266" cy="260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Why we need </a:t>
            </a:r>
            <a:r>
              <a:rPr lang="en-US" altLang="zh-CN" smtClean="0"/>
              <a:t>LEP(cont.)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157" y="1935977"/>
            <a:ext cx="120395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story of improving network throughput</a:t>
            </a:r>
            <a:endParaRPr lang="en-US" altLang="zh-CN" sz="54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Softirq on 1 core 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/>
                </a:solidFill>
                <a:effectLst/>
              </a:rPr>
              <a:t>vs. </a:t>
            </a:r>
            <a:r>
              <a:rPr lang="en-US" altLang="zh-CN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SoftIRQ balanced</a:t>
            </a:r>
          </a:p>
          <a:p>
            <a:endParaRPr lang="en-US" altLang="zh-CN" sz="54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8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522</Words>
  <Application>Microsoft Office PowerPoint</Application>
  <PresentationFormat>宽屏</PresentationFormat>
  <Paragraphs>207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Calisto MT</vt:lpstr>
      <vt:lpstr>Wingdings</vt:lpstr>
      <vt:lpstr>Office 主题</vt:lpstr>
      <vt:lpstr>Custom Design</vt:lpstr>
      <vt:lpstr>自定义设计方案</vt:lpstr>
      <vt:lpstr>Story</vt:lpstr>
      <vt:lpstr>PowerPoint 演示文稿</vt:lpstr>
      <vt:lpstr>Linux Performance Profiling &amp; Visualization</vt:lpstr>
      <vt:lpstr>performance measurements</vt:lpstr>
      <vt:lpstr>Problems in existing tools</vt:lpstr>
      <vt:lpstr>Problems in existing tools</vt:lpstr>
      <vt:lpstr>Problems in existing tools</vt:lpstr>
      <vt:lpstr>Problems in existing tools</vt:lpstr>
      <vt:lpstr>Why we need LEP</vt:lpstr>
      <vt:lpstr>Why we need LEP(cont.)</vt:lpstr>
      <vt:lpstr>Who need LEP more?</vt:lpstr>
      <vt:lpstr>A Solution</vt:lpstr>
      <vt:lpstr>What is LEP</vt:lpstr>
      <vt:lpstr>LEP architecture</vt:lpstr>
      <vt:lpstr>LEP Summary</vt:lpstr>
      <vt:lpstr>LEP Dataflow</vt:lpstr>
      <vt:lpstr>Live Demo</vt:lpstr>
      <vt:lpstr>LEP: Load balance view</vt:lpstr>
      <vt:lpstr>LEP: Average load view</vt:lpstr>
      <vt:lpstr>LEP: Memory consumption view</vt:lpstr>
      <vt:lpstr>LEP: App memory usage view</vt:lpstr>
      <vt:lpstr>LEP: Symbol level view</vt:lpstr>
      <vt:lpstr>LEP: Interaction with users</vt:lpstr>
      <vt:lpstr>Next steps for LEP</vt:lpstr>
      <vt:lpstr>Upcoming features</vt:lpstr>
      <vt:lpstr>Contributors</vt:lpstr>
      <vt:lpstr>Fork the code here: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17855</cp:lastModifiedBy>
  <cp:revision>155</cp:revision>
  <dcterms:created xsi:type="dcterms:W3CDTF">2016-09-21T09:31:00Z</dcterms:created>
  <dcterms:modified xsi:type="dcterms:W3CDTF">2017-09-18T02:27:36Z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