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7" r:id="rId2"/>
    <p:sldId id="290" r:id="rId3"/>
    <p:sldId id="271" r:id="rId4"/>
    <p:sldId id="280" r:id="rId5"/>
    <p:sldId id="281" r:id="rId6"/>
    <p:sldId id="276" r:id="rId7"/>
    <p:sldId id="282" r:id="rId8"/>
    <p:sldId id="279" r:id="rId9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06" autoAdjust="0"/>
  </p:normalViewPr>
  <p:slideViewPr>
    <p:cSldViewPr>
      <p:cViewPr varScale="1">
        <p:scale>
          <a:sx n="72" d="100"/>
          <a:sy n="72" d="100"/>
        </p:scale>
        <p:origin x="660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41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067669-D5BD-448D-BB5A-A1E9386B1ED3}" type="datetime1">
              <a:rPr lang="pt-BR" smtClean="0"/>
              <a:t>26/08/2018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F2C6B-0C1B-4F88-BCBA-898BA50DE78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A15EB5-F73A-4437-8D43-2FD8E1C8B7EC}" type="datetime1">
              <a:rPr lang="pt-BR" noProof="0" smtClean="0"/>
              <a:t>26/08/2018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F8E53BB-F993-49A1-9E37-CA3E5BE0709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5225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0316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0316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6213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6493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2379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8779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6669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12"/>
          <p:cNvSpPr/>
          <p:nvPr/>
        </p:nvSpPr>
        <p:spPr>
          <a:xfrm flipV="1">
            <a:off x="1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16"/>
          <p:cNvSpPr/>
          <p:nvPr/>
        </p:nvSpPr>
        <p:spPr>
          <a:xfrm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2743200"/>
          </a:xfrm>
        </p:spPr>
        <p:txBody>
          <a:bodyPr rtlCol="0"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>
          <a:xfrm>
            <a:off x="1499616" y="4800600"/>
            <a:ext cx="7333488" cy="1371600"/>
          </a:xfrm>
        </p:spPr>
        <p:txBody>
          <a:bodyPr rtlCol="0"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279082" indent="0">
              <a:buNone/>
              <a:defRPr/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2"/>
          <p:cNvSpPr/>
          <p:nvPr userDrawn="1"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2" name="Retâ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7923211" y="457200"/>
            <a:ext cx="3781439" cy="3276600"/>
          </a:xfrm>
        </p:spPr>
        <p:txBody>
          <a:bodyPr rtlCol="0"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-3026" y="0"/>
            <a:ext cx="7469039" cy="6366494"/>
          </a:xfrm>
          <a:custGeom>
            <a:avLst/>
            <a:gdLst>
              <a:gd name="connsiteX0" fmla="*/ 0 w 7469039"/>
              <a:gd name="connsiteY0" fmla="*/ 0 h 6508480"/>
              <a:gd name="connsiteX1" fmla="*/ 7469039 w 7469039"/>
              <a:gd name="connsiteY1" fmla="*/ 0 h 6508480"/>
              <a:gd name="connsiteX2" fmla="*/ 7469039 w 7469039"/>
              <a:gd name="connsiteY2" fmla="*/ 6353183 h 6508480"/>
              <a:gd name="connsiteX3" fmla="*/ 6108633 w 7469039"/>
              <a:gd name="connsiteY3" fmla="*/ 6366494 h 6508480"/>
              <a:gd name="connsiteX4" fmla="*/ 3027 w 7469039"/>
              <a:gd name="connsiteY4" fmla="*/ 6096000 h 6508480"/>
              <a:gd name="connsiteX5" fmla="*/ 3027 w 7469039"/>
              <a:gd name="connsiteY5" fmla="*/ 6508480 h 6508480"/>
              <a:gd name="connsiteX6" fmla="*/ 0 w 7469039"/>
              <a:gd name="connsiteY6" fmla="*/ 0 h 6508480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3027 w 7469039"/>
              <a:gd name="connsiteY4" fmla="*/ 6096000 h 6366494"/>
              <a:gd name="connsiteX5" fmla="*/ 0 w 7469039"/>
              <a:gd name="connsiteY5" fmla="*/ 0 h 6366494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645 w 7469039"/>
              <a:gd name="connsiteY4" fmla="*/ 6096000 h 6366494"/>
              <a:gd name="connsiteX5" fmla="*/ 0 w 7469039"/>
              <a:gd name="connsiteY5" fmla="*/ 0 h 63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9039" h="6366494">
                <a:moveTo>
                  <a:pt x="0" y="0"/>
                </a:moveTo>
                <a:lnTo>
                  <a:pt x="7469039" y="0"/>
                </a:lnTo>
                <a:lnTo>
                  <a:pt x="7469039" y="6353183"/>
                </a:lnTo>
                <a:cubicBezTo>
                  <a:pt x="7022837" y="6362323"/>
                  <a:pt x="6568869" y="6366494"/>
                  <a:pt x="6108633" y="6366494"/>
                </a:cubicBezTo>
                <a:cubicBezTo>
                  <a:pt x="3867960" y="6366494"/>
                  <a:pt x="1773459" y="6267615"/>
                  <a:pt x="645" y="6096000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23211" y="3962400"/>
            <a:ext cx="3781439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F5626E24-8579-4DA6-86D6-4770D56F55E0}" type="datetime1">
              <a:rPr lang="pt-BR" noProof="0" smtClean="0"/>
              <a:t>26/08/2018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734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0744B6-BE71-426D-8899-0564F703B0E6}" type="datetime1">
              <a:rPr lang="pt-BR" noProof="0" smtClean="0"/>
              <a:t>26/08/2018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25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 bwMode="black">
          <a:xfrm>
            <a:off x="9294812" y="274639"/>
            <a:ext cx="1371602" cy="5897561"/>
          </a:xfrm>
        </p:spPr>
        <p:txBody>
          <a:bodyPr vert="eaVert"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2413" y="274639"/>
            <a:ext cx="7619999" cy="5884321"/>
          </a:xfrm>
        </p:spPr>
        <p:txBody>
          <a:bodyPr vert="eaVert" rtlCol="0"/>
          <a:lstStyle>
            <a:lvl1pPr>
              <a:defRPr/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D405502-DF00-4369-B777-CD0420989133}" type="datetime1">
              <a:rPr lang="pt-BR" noProof="0" smtClean="0"/>
              <a:t>26/08/2018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857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D3AB3-72E1-4822-8646-C0C450E2E4E7}" type="datetime1">
              <a:rPr lang="pt-BR" noProof="0" smtClean="0"/>
              <a:t>26/08/2018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56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 com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 flipH="1">
            <a:off x="0" y="0"/>
            <a:ext cx="12188825" cy="3245754"/>
          </a:xfrm>
          <a:custGeom>
            <a:avLst/>
            <a:gdLst/>
            <a:ahLst/>
            <a:cxnLst/>
            <a:rect l="l" t="t" r="r" b="b"/>
            <a:pathLst>
              <a:path w="12188825" h="3245754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12"/>
          <p:cNvSpPr/>
          <p:nvPr/>
        </p:nvSpPr>
        <p:spPr>
          <a:xfrm flipH="1" flipV="1">
            <a:off x="0" y="2975260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16"/>
          <p:cNvSpPr/>
          <p:nvPr/>
        </p:nvSpPr>
        <p:spPr>
          <a:xfrm flipH="1" flipV="1">
            <a:off x="0" y="3028586"/>
            <a:ext cx="12188825" cy="3829414"/>
          </a:xfrm>
          <a:custGeom>
            <a:avLst/>
            <a:gdLst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2270882 h 3829414"/>
              <a:gd name="connsiteX14" fmla="*/ 12188819 w 12188825"/>
              <a:gd name="connsiteY14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19 w 12188825"/>
              <a:gd name="connsiteY12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19 w 12188825"/>
              <a:gd name="connsiteY11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19 w 12188825"/>
              <a:gd name="connsiteY10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0 h 3829414"/>
              <a:gd name="connsiteX8" fmla="*/ 12188825 w 12188825"/>
              <a:gd name="connsiteY8" fmla="*/ 0 h 3829414"/>
              <a:gd name="connsiteX9" fmla="*/ 12188819 w 12188825"/>
              <a:gd name="connsiteY9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0 h 3829414"/>
              <a:gd name="connsiteX7" fmla="*/ 12188825 w 12188825"/>
              <a:gd name="connsiteY7" fmla="*/ 0 h 3829414"/>
              <a:gd name="connsiteX8" fmla="*/ 12188819 w 12188825"/>
              <a:gd name="connsiteY8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0 h 3829414"/>
              <a:gd name="connsiteX6" fmla="*/ 12188825 w 12188825"/>
              <a:gd name="connsiteY6" fmla="*/ 0 h 3829414"/>
              <a:gd name="connsiteX7" fmla="*/ 12188819 w 12188825"/>
              <a:gd name="connsiteY7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0 h 3829414"/>
              <a:gd name="connsiteX5" fmla="*/ 12188825 w 12188825"/>
              <a:gd name="connsiteY5" fmla="*/ 0 h 3829414"/>
              <a:gd name="connsiteX6" fmla="*/ 12188819 w 12188825"/>
              <a:gd name="connsiteY6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1 w 12188825"/>
              <a:gd name="connsiteY3" fmla="*/ 0 h 3829414"/>
              <a:gd name="connsiteX4" fmla="*/ 12188825 w 12188825"/>
              <a:gd name="connsiteY4" fmla="*/ 0 h 3829414"/>
              <a:gd name="connsiteX5" fmla="*/ 12188819 w 12188825"/>
              <a:gd name="connsiteY5" fmla="*/ 3829414 h 382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829414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3505200"/>
            <a:ext cx="9144000" cy="1908446"/>
          </a:xfrm>
        </p:spPr>
        <p:txBody>
          <a:bodyPr rtlCol="0"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7" name="Espaço Reservado para Imagem 16" descr="Um espaço reservado vazio para adicionar uma imagem. Clique no espaço reservado e selecione a imagem que você deseja adicionar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501775" y="5562600"/>
            <a:ext cx="7335837" cy="8382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Editar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2361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12"/>
          <p:cNvSpPr/>
          <p:nvPr userDrawn="1"/>
        </p:nvSpPr>
        <p:spPr>
          <a:xfrm flipH="1">
            <a:off x="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5" name="Retângulo 12"/>
          <p:cNvSpPr/>
          <p:nvPr userDrawn="1"/>
        </p:nvSpPr>
        <p:spPr>
          <a:xfrm flipH="1">
            <a:off x="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1522413" y="1371600"/>
            <a:ext cx="9144000" cy="2743200"/>
          </a:xfrm>
        </p:spPr>
        <p:txBody>
          <a:bodyPr rtlCol="0" anchor="b">
            <a:normAutofit/>
          </a:bodyPr>
          <a:lstStyle>
            <a:lvl1pPr algn="l">
              <a:lnSpc>
                <a:spcPct val="85000"/>
              </a:lnSpc>
              <a:defRPr sz="6000" b="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4" y="4267201"/>
            <a:ext cx="7315198" cy="10668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447C79-FEB3-4876-89BD-DDAD036ECEF9}" type="datetime1">
              <a:rPr lang="pt-BR" noProof="0" smtClean="0"/>
              <a:t>26/08/2018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703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49862" y="1905000"/>
            <a:ext cx="4416552" cy="42672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E4209-71D6-4E93-9AE4-3EA540042304}" type="datetime1">
              <a:rPr lang="pt-BR" noProof="0" smtClean="0"/>
              <a:t>26/08/2018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441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3" y="2666999"/>
            <a:ext cx="4416552" cy="35052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1754" y="1905000"/>
            <a:ext cx="4416552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1754" y="2666999"/>
            <a:ext cx="4416552" cy="35052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A47283-7441-4DFB-85F0-39F859F848A3}" type="datetime1">
              <a:rPr lang="pt-BR" noProof="0" smtClean="0"/>
              <a:t>26/08/2018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661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E116B5-520A-405D-98F4-D2445C729C35}" type="datetime1">
              <a:rPr lang="pt-BR" noProof="0" smtClean="0"/>
              <a:t>26/08/2018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833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B46EEC6-FB67-42B8-8FE2-A9E4F2B92EDE}" type="datetime1">
              <a:rPr lang="pt-BR" noProof="0" smtClean="0"/>
              <a:t>26/08/2018</a:t>
            </a:fld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794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2" name="Retâ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7923212" y="457200"/>
            <a:ext cx="3781439" cy="3276600"/>
          </a:xfrm>
        </p:spPr>
        <p:txBody>
          <a:bodyPr rtlCol="0"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8013" y="457200"/>
            <a:ext cx="6324599" cy="5334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23212" y="3962400"/>
            <a:ext cx="3781439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08B01271-E300-49BD-9BE0-2363C246FED5}" type="datetime1">
              <a:rPr lang="pt-BR" noProof="0" smtClean="0"/>
              <a:t>26/08/2018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994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0" y="0"/>
            <a:ext cx="12188825" cy="1870938"/>
          </a:xfrm>
          <a:custGeom>
            <a:avLst/>
            <a:gdLst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1 w 12188825"/>
              <a:gd name="connsiteY7" fmla="*/ 335280 h 1870938"/>
              <a:gd name="connsiteX8" fmla="*/ 0 w 12188825"/>
              <a:gd name="connsiteY8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0 w 12188825"/>
              <a:gd name="connsiteY7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335280 h 1870938"/>
              <a:gd name="connsiteX3" fmla="*/ 12188825 w 12188825"/>
              <a:gd name="connsiteY3" fmla="*/ 1868714 h 1870938"/>
              <a:gd name="connsiteX4" fmla="*/ 6105607 w 12188825"/>
              <a:gd name="connsiteY4" fmla="*/ 1600444 h 1870938"/>
              <a:gd name="connsiteX5" fmla="*/ 1 w 12188825"/>
              <a:gd name="connsiteY5" fmla="*/ 1870938 h 1870938"/>
              <a:gd name="connsiteX6" fmla="*/ 0 w 12188825"/>
              <a:gd name="connsiteY6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1868714 h 1870938"/>
              <a:gd name="connsiteX3" fmla="*/ 6105607 w 12188825"/>
              <a:gd name="connsiteY3" fmla="*/ 1600444 h 1870938"/>
              <a:gd name="connsiteX4" fmla="*/ 1 w 12188825"/>
              <a:gd name="connsiteY4" fmla="*/ 1870938 h 1870938"/>
              <a:gd name="connsiteX5" fmla="*/ 0 w 12188825"/>
              <a:gd name="connsiteY5" fmla="*/ 0 h 187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1870938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3" name="Retângulo 12"/>
          <p:cNvSpPr/>
          <p:nvPr/>
        </p:nvSpPr>
        <p:spPr>
          <a:xfrm>
            <a:off x="1" y="0"/>
            <a:ext cx="12188824" cy="1812642"/>
          </a:xfrm>
          <a:custGeom>
            <a:avLst/>
            <a:gdLst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1 w 12188824"/>
              <a:gd name="connsiteY5" fmla="*/ 187545 h 1812642"/>
              <a:gd name="connsiteX6" fmla="*/ 0 w 12188824"/>
              <a:gd name="connsiteY6" fmla="*/ 0 h 1812642"/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0 w 12188824"/>
              <a:gd name="connsiteY5" fmla="*/ 0 h 181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4" h="1812642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7"/>
          <p:cNvSpPr/>
          <p:nvPr/>
        </p:nvSpPr>
        <p:spPr bwMode="hidden">
          <a:xfrm>
            <a:off x="1" y="6354411"/>
            <a:ext cx="12188824" cy="503589"/>
          </a:xfrm>
          <a:custGeom>
            <a:avLst/>
            <a:gdLst/>
            <a:ahLst/>
            <a:cxnLst/>
            <a:rect l="l" t="t" r="r" b="b"/>
            <a:pathLst>
              <a:path w="12188824" h="503589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white">
          <a:xfrm>
            <a:off x="1522414" y="274638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C42C4BED-20B4-48BB-A7F7-654B1B5CB64A}" type="datetime1">
              <a:rPr lang="pt-BR" noProof="0" smtClean="0"/>
              <a:t>26/08/2018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5382E9EE-A870-438B-947A-FF671DFAFC96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487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Query by Playing</a:t>
            </a:r>
          </a:p>
        </p:txBody>
      </p:sp>
      <p:pic>
        <p:nvPicPr>
          <p:cNvPr id="10" name="Espaço Reservado para Imagem 9" descr="Teclas do piano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94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The </a:t>
            </a:r>
            <a:r>
              <a:rPr lang="pt-BR" dirty="0" err="1"/>
              <a:t>Problem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ctr" rtl="0">
              <a:buNone/>
            </a:pPr>
            <a:endParaRPr lang="pt-BR" b="1" dirty="0"/>
          </a:p>
          <a:p>
            <a:pPr marL="0" indent="0">
              <a:buNone/>
            </a:pPr>
            <a:r>
              <a:rPr lang="en-US" dirty="0"/>
              <a:t>Have you ever imagined being able to play a song and during this performance the computer will already be able to give you some results of scores containing songs similar to the music you are playing?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there a way to make the computer understand the musical rules applied by a musician during a musical performance and identify them?</a:t>
            </a:r>
          </a:p>
          <a:p>
            <a:pPr marL="0" indent="0">
              <a:buNone/>
            </a:pPr>
            <a:endParaRPr lang="en-US" b="1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BR" b="1" dirty="0" err="1"/>
              <a:t>Search</a:t>
            </a:r>
            <a:r>
              <a:rPr lang="pt-BR" b="1" dirty="0"/>
              <a:t> </a:t>
            </a:r>
            <a:r>
              <a:rPr lang="pt-BR" b="1" dirty="0" err="1"/>
              <a:t>musics</a:t>
            </a:r>
            <a:r>
              <a:rPr lang="pt-BR" b="1" dirty="0"/>
              <a:t> in a </a:t>
            </a:r>
            <a:r>
              <a:rPr lang="pt-BR" b="1" dirty="0" err="1"/>
              <a:t>database</a:t>
            </a:r>
            <a:r>
              <a:rPr lang="pt-BR" b="1" dirty="0"/>
              <a:t> , </a:t>
            </a:r>
            <a:r>
              <a:rPr lang="pt-BR" b="1" dirty="0" err="1"/>
              <a:t>playing</a:t>
            </a:r>
            <a:r>
              <a:rPr lang="pt-BR" b="1" dirty="0"/>
              <a:t> a </a:t>
            </a:r>
            <a:r>
              <a:rPr lang="pt-BR" b="1" dirty="0" err="1"/>
              <a:t>specific</a:t>
            </a:r>
            <a:r>
              <a:rPr lang="pt-BR" b="1" dirty="0"/>
              <a:t> </a:t>
            </a:r>
            <a:r>
              <a:rPr lang="pt-BR" b="1" dirty="0" err="1"/>
              <a:t>song</a:t>
            </a:r>
            <a:r>
              <a:rPr lang="pt-BR" b="1" dirty="0"/>
              <a:t>. </a:t>
            </a:r>
            <a:r>
              <a:rPr lang="pt-BR" b="1" dirty="0" err="1"/>
              <a:t>That´s</a:t>
            </a:r>
            <a:r>
              <a:rPr lang="pt-BR" b="1" dirty="0"/>
              <a:t> it!</a:t>
            </a:r>
          </a:p>
          <a:p>
            <a:pPr marL="0" indent="0">
              <a:buNone/>
            </a:pPr>
            <a:endParaRPr lang="pt-BR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79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The Target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909836" y="1772816"/>
            <a:ext cx="10441160" cy="4896544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research also arose from the curiosity to know how we can make the computer understand the musical art!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the musician have the feeling that the system is </a:t>
            </a:r>
            <a:r>
              <a:rPr lang="pt-BR" b="1" dirty="0">
                <a:solidFill>
                  <a:srgbClr val="FF0000"/>
                </a:solidFill>
              </a:rPr>
              <a:t>REALLY</a:t>
            </a:r>
            <a:r>
              <a:rPr lang="pt-BR" dirty="0"/>
              <a:t> understanding the music!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2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The </a:t>
            </a:r>
            <a:r>
              <a:rPr lang="pt-BR" dirty="0" err="1"/>
              <a:t>Passion</a:t>
            </a:r>
            <a:r>
              <a:rPr lang="pt-BR" dirty="0"/>
              <a:t>!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909836" y="1772816"/>
            <a:ext cx="10441160" cy="4896544"/>
          </a:xfrm>
        </p:spPr>
        <p:txBody>
          <a:bodyPr rtlCol="0">
            <a:normAutofit/>
          </a:bodyPr>
          <a:lstStyle/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this curiosity, it was discovered that, exists a specific scientific branch of music research called MIR - Music Information Retrieval and there is a considerable number of researchers with the objective of answering these and several other questions and hypotheses related to Music Similarity and Melodic Similarity.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b="1" u="sng" dirty="0">
                <a:solidFill>
                  <a:srgbClr val="FF0000"/>
                </a:solidFill>
              </a:rPr>
              <a:t>I Literally Fell in love with this!</a:t>
            </a:r>
            <a:endParaRPr lang="pt-BR" sz="36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2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QBP – Query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Playing</a:t>
            </a:r>
            <a:r>
              <a:rPr lang="pt-BR" dirty="0"/>
              <a:t>?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873832" y="1556792"/>
            <a:ext cx="10441160" cy="4896544"/>
          </a:xfrm>
        </p:spPr>
        <p:txBody>
          <a:bodyPr rtlCol="0">
            <a:normAutofit/>
          </a:bodyPr>
          <a:lstStyle/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 err="1"/>
              <a:t>Many</a:t>
            </a:r>
            <a:r>
              <a:rPr lang="pt-BR" dirty="0"/>
              <a:t> </a:t>
            </a:r>
            <a:r>
              <a:rPr lang="pt-BR" dirty="0" err="1"/>
              <a:t>researchs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Music </a:t>
            </a:r>
            <a:r>
              <a:rPr lang="pt-BR" dirty="0" err="1"/>
              <a:t>similarity</a:t>
            </a:r>
            <a:r>
              <a:rPr lang="pt-BR" dirty="0"/>
              <a:t> are </a:t>
            </a:r>
            <a:r>
              <a:rPr lang="pt-BR" dirty="0" err="1"/>
              <a:t>identifyed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the “Query-</a:t>
            </a:r>
            <a:r>
              <a:rPr lang="pt-BR" dirty="0" err="1"/>
              <a:t>By</a:t>
            </a:r>
            <a:r>
              <a:rPr lang="pt-BR" dirty="0"/>
              <a:t>” </a:t>
            </a:r>
            <a:r>
              <a:rPr lang="pt-BR" dirty="0" err="1"/>
              <a:t>keyword</a:t>
            </a:r>
            <a:r>
              <a:rPr lang="pt-BR" dirty="0"/>
              <a:t> , the </a:t>
            </a:r>
            <a:r>
              <a:rPr lang="pt-BR" dirty="0" err="1"/>
              <a:t>most</a:t>
            </a:r>
            <a:r>
              <a:rPr lang="pt-BR" dirty="0"/>
              <a:t> </a:t>
            </a:r>
            <a:r>
              <a:rPr lang="pt-BR" dirty="0" err="1"/>
              <a:t>famous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Query-</a:t>
            </a:r>
            <a:r>
              <a:rPr lang="pt-BR" dirty="0" err="1"/>
              <a:t>by</a:t>
            </a:r>
            <a:r>
              <a:rPr lang="pt-BR" dirty="0"/>
              <a:t>-</a:t>
            </a:r>
            <a:r>
              <a:rPr lang="pt-BR" dirty="0" err="1"/>
              <a:t>Humming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Query-</a:t>
            </a:r>
            <a:r>
              <a:rPr lang="pt-BR" dirty="0" err="1"/>
              <a:t>By</a:t>
            </a:r>
            <a:r>
              <a:rPr lang="pt-BR" dirty="0"/>
              <a:t>-</a:t>
            </a:r>
            <a:r>
              <a:rPr lang="pt-BR" dirty="0" err="1"/>
              <a:t>Example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sz="3200" dirty="0" err="1">
                <a:solidFill>
                  <a:srgbClr val="FF0000"/>
                </a:solidFill>
              </a:rPr>
              <a:t>What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 err="1">
                <a:solidFill>
                  <a:srgbClr val="FF0000"/>
                </a:solidFill>
              </a:rPr>
              <a:t>makes</a:t>
            </a:r>
            <a:r>
              <a:rPr lang="pt-BR" sz="3200" dirty="0">
                <a:solidFill>
                  <a:srgbClr val="FF0000"/>
                </a:solidFill>
              </a:rPr>
              <a:t> Query-</a:t>
            </a:r>
            <a:r>
              <a:rPr lang="pt-BR" sz="3200" dirty="0" err="1">
                <a:solidFill>
                  <a:srgbClr val="FF0000"/>
                </a:solidFill>
              </a:rPr>
              <a:t>By</a:t>
            </a:r>
            <a:r>
              <a:rPr lang="pt-BR" sz="3200" dirty="0">
                <a:solidFill>
                  <a:srgbClr val="FF0000"/>
                </a:solidFill>
              </a:rPr>
              <a:t>-</a:t>
            </a:r>
            <a:r>
              <a:rPr lang="pt-BR" sz="3200" dirty="0" err="1">
                <a:solidFill>
                  <a:srgbClr val="FF0000"/>
                </a:solidFill>
              </a:rPr>
              <a:t>Playing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 err="1">
                <a:solidFill>
                  <a:srgbClr val="FF0000"/>
                </a:solidFill>
              </a:rPr>
              <a:t>Different</a:t>
            </a:r>
            <a:r>
              <a:rPr lang="pt-BR" sz="3200" dirty="0">
                <a:solidFill>
                  <a:srgbClr val="FF0000"/>
                </a:solidFill>
              </a:rPr>
              <a:t>?</a:t>
            </a:r>
          </a:p>
          <a:p>
            <a:pPr marL="0" indent="0" algn="ctr">
              <a:buNone/>
            </a:pPr>
            <a:endParaRPr lang="pt-BR" dirty="0"/>
          </a:p>
          <a:p>
            <a:pPr algn="ctr"/>
            <a:r>
              <a:rPr lang="pt-BR" sz="2800" b="1" dirty="0" err="1"/>
              <a:t>Instruments</a:t>
            </a:r>
            <a:r>
              <a:rPr lang="pt-BR" sz="2800" b="1" dirty="0"/>
              <a:t>.</a:t>
            </a:r>
          </a:p>
          <a:p>
            <a:pPr algn="ctr"/>
            <a:r>
              <a:rPr lang="pt-BR" sz="2800" b="1" dirty="0"/>
              <a:t>Real-Time.</a:t>
            </a:r>
          </a:p>
          <a:p>
            <a:pPr algn="ctr"/>
            <a:r>
              <a:rPr lang="pt-BR" sz="2800" b="1" dirty="0" err="1"/>
              <a:t>Intuitive</a:t>
            </a:r>
            <a:r>
              <a:rPr lang="pt-BR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352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The </a:t>
            </a:r>
            <a:r>
              <a:rPr lang="pt-BR" dirty="0" err="1"/>
              <a:t>Research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208655" y="1486537"/>
            <a:ext cx="4301581" cy="5371462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pt-BR" dirty="0"/>
          </a:p>
          <a:p>
            <a:pPr marL="457200" indent="-457200" rtl="0">
              <a:buFont typeface="+mj-lt"/>
              <a:buAutoNum type="arabicPeriod"/>
            </a:pPr>
            <a:r>
              <a:rPr lang="pt-BR" dirty="0" err="1"/>
              <a:t>Sistematic</a:t>
            </a:r>
            <a:r>
              <a:rPr lang="pt-BR" dirty="0"/>
              <a:t> Review &amp; </a:t>
            </a:r>
            <a:r>
              <a:rPr lang="pt-BR" dirty="0" err="1"/>
              <a:t>Structure</a:t>
            </a:r>
            <a:endParaRPr lang="pt-BR" dirty="0"/>
          </a:p>
          <a:p>
            <a:pPr marL="457200" indent="-457200" rtl="0">
              <a:buFont typeface="+mj-lt"/>
              <a:buAutoNum type="arabicPeriod"/>
            </a:pPr>
            <a:r>
              <a:rPr lang="pt-BR" dirty="0" err="1"/>
              <a:t>Preliminary</a:t>
            </a:r>
            <a:r>
              <a:rPr lang="pt-BR" dirty="0"/>
              <a:t> </a:t>
            </a:r>
            <a:r>
              <a:rPr lang="pt-BR" dirty="0" err="1"/>
              <a:t>Tests</a:t>
            </a:r>
            <a:endParaRPr lang="pt-BR" dirty="0"/>
          </a:p>
          <a:p>
            <a:pPr marL="457200" indent="-457200" rtl="0">
              <a:buFont typeface="+mj-lt"/>
              <a:buAutoNum type="arabicPeriod"/>
            </a:pPr>
            <a:r>
              <a:rPr lang="pt-BR" dirty="0" err="1"/>
              <a:t>Experiments</a:t>
            </a:r>
            <a:r>
              <a:rPr lang="pt-BR" dirty="0"/>
              <a:t> &amp; </a:t>
            </a:r>
            <a:r>
              <a:rPr lang="pt-BR" dirty="0" err="1"/>
              <a:t>Results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FC160A3-78EC-42B0-B46E-042FC8590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817" y="368550"/>
            <a:ext cx="7340251" cy="648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3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err="1"/>
              <a:t>Preliminary</a:t>
            </a:r>
            <a:r>
              <a:rPr lang="pt-BR" dirty="0"/>
              <a:t> </a:t>
            </a:r>
            <a:r>
              <a:rPr lang="pt-BR" dirty="0" err="1"/>
              <a:t>Results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17748" y="674769"/>
            <a:ext cx="9144000" cy="187220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pt-BR" dirty="0"/>
          </a:p>
          <a:p>
            <a:pPr marL="0" indent="0" rtl="0">
              <a:buNone/>
            </a:pPr>
            <a:endParaRPr lang="pt-BR" sz="2600" dirty="0"/>
          </a:p>
          <a:p>
            <a:pPr marL="0" indent="0" algn="just" rtl="0">
              <a:buNone/>
            </a:pPr>
            <a:r>
              <a:rPr lang="pt-BR" sz="2600" dirty="0" err="1"/>
              <a:t>Actually</a:t>
            </a:r>
            <a:r>
              <a:rPr lang="pt-BR" sz="2600" dirty="0"/>
              <a:t> the </a:t>
            </a:r>
            <a:r>
              <a:rPr lang="pt-BR" sz="2600" dirty="0" err="1"/>
              <a:t>research</a:t>
            </a:r>
            <a:r>
              <a:rPr lang="pt-BR" sz="2600" dirty="0"/>
              <a:t> are in </a:t>
            </a:r>
            <a:r>
              <a:rPr lang="pt-BR" sz="2600" dirty="0" err="1"/>
              <a:t>Phase</a:t>
            </a:r>
            <a:r>
              <a:rPr lang="pt-BR" sz="2600" dirty="0"/>
              <a:t> 03 </a:t>
            </a:r>
            <a:r>
              <a:rPr lang="pt-BR" sz="2600" dirty="0" err="1"/>
              <a:t>where</a:t>
            </a:r>
            <a:r>
              <a:rPr lang="pt-BR" sz="2600" dirty="0"/>
              <a:t>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5F76333-392E-41E2-89DC-B7724540FB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68" y="4547896"/>
            <a:ext cx="3862164" cy="205831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1A23F23-ACE0-4E1B-89BA-A8576FE960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350" y="3478351"/>
            <a:ext cx="4150196" cy="221181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58F7AEF-0312-49F6-8392-0B3BD922F9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971" y="1759223"/>
            <a:ext cx="4366220" cy="232694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C3F7597-5D90-4CD3-886D-48C3837185D5}"/>
              </a:ext>
            </a:extLst>
          </p:cNvPr>
          <p:cNvSpPr txBox="1"/>
          <p:nvPr/>
        </p:nvSpPr>
        <p:spPr>
          <a:xfrm>
            <a:off x="4689748" y="2203604"/>
            <a:ext cx="3096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A complete </a:t>
            </a:r>
            <a:r>
              <a:rPr lang="pt-BR" dirty="0" err="1">
                <a:solidFill>
                  <a:schemeClr val="accent5"/>
                </a:solidFill>
              </a:rPr>
              <a:t>research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 err="1">
                <a:solidFill>
                  <a:schemeClr val="accent5"/>
                </a:solidFill>
              </a:rPr>
              <a:t>enviroment</a:t>
            </a:r>
            <a:r>
              <a:rPr lang="pt-BR" dirty="0">
                <a:solidFill>
                  <a:schemeClr val="accent5"/>
                </a:solidFill>
              </a:rPr>
              <a:t> are </a:t>
            </a:r>
            <a:r>
              <a:rPr lang="pt-BR" dirty="0" err="1">
                <a:solidFill>
                  <a:schemeClr val="accent5"/>
                </a:solidFill>
              </a:rPr>
              <a:t>developed</a:t>
            </a:r>
            <a:r>
              <a:rPr lang="pt-BR" dirty="0">
                <a:solidFill>
                  <a:schemeClr val="accent5"/>
                </a:solidFill>
              </a:rPr>
              <a:t>/</a:t>
            </a:r>
            <a:r>
              <a:rPr lang="pt-BR" dirty="0" err="1">
                <a:solidFill>
                  <a:schemeClr val="accent5"/>
                </a:solidFill>
              </a:rPr>
              <a:t>prepeared</a:t>
            </a:r>
            <a:r>
              <a:rPr lang="pt-BR" dirty="0">
                <a:solidFill>
                  <a:schemeClr val="accent5"/>
                </a:solidFill>
              </a:rPr>
              <a:t> for the </a:t>
            </a:r>
            <a:r>
              <a:rPr lang="pt-BR" dirty="0" err="1">
                <a:solidFill>
                  <a:schemeClr val="accent5"/>
                </a:solidFill>
              </a:rPr>
              <a:t>research</a:t>
            </a:r>
            <a:r>
              <a:rPr lang="pt-BR" dirty="0">
                <a:solidFill>
                  <a:schemeClr val="accent5"/>
                </a:solidFill>
              </a:rPr>
              <a:t> (</a:t>
            </a:r>
            <a:r>
              <a:rPr lang="pt-BR" dirty="0" err="1">
                <a:solidFill>
                  <a:schemeClr val="accent5"/>
                </a:solidFill>
              </a:rPr>
              <a:t>QBPLab</a:t>
            </a:r>
            <a:r>
              <a:rPr lang="pt-BR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125FD10-000E-4570-8FA5-523E3C313468}"/>
              </a:ext>
            </a:extLst>
          </p:cNvPr>
          <p:cNvSpPr txBox="1"/>
          <p:nvPr/>
        </p:nvSpPr>
        <p:spPr>
          <a:xfrm>
            <a:off x="3107196" y="3732790"/>
            <a:ext cx="3096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5"/>
                </a:solidFill>
              </a:rPr>
              <a:t>Most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 err="1">
                <a:solidFill>
                  <a:schemeClr val="accent5"/>
                </a:solidFill>
              </a:rPr>
              <a:t>of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 err="1">
                <a:solidFill>
                  <a:schemeClr val="accent5"/>
                </a:solidFill>
              </a:rPr>
              <a:t>Limitations</a:t>
            </a:r>
            <a:r>
              <a:rPr lang="pt-BR" dirty="0">
                <a:solidFill>
                  <a:schemeClr val="accent5"/>
                </a:solidFill>
              </a:rPr>
              <a:t> in the </a:t>
            </a:r>
            <a:r>
              <a:rPr lang="pt-BR" dirty="0" err="1">
                <a:solidFill>
                  <a:schemeClr val="accent5"/>
                </a:solidFill>
              </a:rPr>
              <a:t>similarity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 err="1">
                <a:solidFill>
                  <a:schemeClr val="accent5"/>
                </a:solidFill>
              </a:rPr>
              <a:t>algorithm</a:t>
            </a:r>
            <a:r>
              <a:rPr lang="pt-BR" dirty="0">
                <a:solidFill>
                  <a:schemeClr val="accent5"/>
                </a:solidFill>
              </a:rPr>
              <a:t> are </a:t>
            </a:r>
            <a:r>
              <a:rPr lang="pt-BR" dirty="0" err="1">
                <a:solidFill>
                  <a:schemeClr val="accent5"/>
                </a:solidFill>
              </a:rPr>
              <a:t>eliminated</a:t>
            </a:r>
            <a:r>
              <a:rPr lang="pt-BR" dirty="0">
                <a:solidFill>
                  <a:schemeClr val="accent5"/>
                </a:solidFill>
              </a:rPr>
              <a:t>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5B2CCD1-B682-49EB-BA31-4A9CE29C9C68}"/>
              </a:ext>
            </a:extLst>
          </p:cNvPr>
          <p:cNvSpPr txBox="1"/>
          <p:nvPr/>
        </p:nvSpPr>
        <p:spPr>
          <a:xfrm>
            <a:off x="736384" y="5253886"/>
            <a:ext cx="3096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Must start the </a:t>
            </a:r>
            <a:r>
              <a:rPr lang="pt-BR" dirty="0" err="1">
                <a:solidFill>
                  <a:schemeClr val="accent5"/>
                </a:solidFill>
              </a:rPr>
              <a:t>phase</a:t>
            </a:r>
            <a:r>
              <a:rPr lang="pt-BR" dirty="0">
                <a:solidFill>
                  <a:schemeClr val="accent5"/>
                </a:solidFill>
              </a:rPr>
              <a:t> 03 -</a:t>
            </a:r>
            <a:r>
              <a:rPr lang="pt-BR" dirty="0" err="1">
                <a:solidFill>
                  <a:schemeClr val="accent5"/>
                </a:solidFill>
              </a:rPr>
              <a:t>experiments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 err="1">
                <a:solidFill>
                  <a:schemeClr val="accent5"/>
                </a:solidFill>
              </a:rPr>
              <a:t>and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 err="1">
                <a:solidFill>
                  <a:schemeClr val="accent5"/>
                </a:solidFill>
              </a:rPr>
              <a:t>results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 err="1">
                <a:solidFill>
                  <a:schemeClr val="accent5"/>
                </a:solidFill>
              </a:rPr>
              <a:t>collection</a:t>
            </a:r>
            <a:r>
              <a:rPr lang="pt-BR" dirty="0">
                <a:solidFill>
                  <a:schemeClr val="accent5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331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err="1"/>
              <a:t>Considerations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sz="2800" i="1" dirty="0">
                <a:solidFill>
                  <a:schemeClr val="accent5"/>
                </a:solidFill>
              </a:rPr>
              <a:t>This research will be dedicated to all the musician scientists who, someday, dreamed of making the </a:t>
            </a:r>
            <a:r>
              <a:rPr lang="pt-BR" sz="2800" i="1" dirty="0">
                <a:solidFill>
                  <a:schemeClr val="accent5"/>
                </a:solidFill>
              </a:rPr>
              <a:t>machine understand their art.</a:t>
            </a:r>
            <a:endParaRPr lang="pt-BR" sz="2800" dirty="0">
              <a:solidFill>
                <a:schemeClr val="accent5"/>
              </a:solidFill>
            </a:endParaRPr>
          </a:p>
          <a:p>
            <a:pPr marL="0" indent="0" rtl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790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rvas 16:9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429_TF02801094.potx" id="{A452DC6D-F142-4E52-8EF4-24D60E5E426C}" vid="{7E404938-0C55-47E2-AE75-BACAAFD9954C}"/>
    </a:ext>
  </a:extLst>
</a:theme>
</file>

<file path=ppt/theme/theme2.xml><?xml version="1.0" encoding="utf-8"?>
<a:theme xmlns:a="http://schemas.openxmlformats.org/drawingml/2006/main" name="Tema do Offic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curvas musicais (widescreen)</Template>
  <TotalTime>2310</TotalTime>
  <Words>309</Words>
  <Application>Microsoft Office PowerPoint</Application>
  <PresentationFormat>Personalizar</PresentationFormat>
  <Paragraphs>53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Euphemia</vt:lpstr>
      <vt:lpstr>Curvas 16:9</vt:lpstr>
      <vt:lpstr>Query by Playing</vt:lpstr>
      <vt:lpstr>The Problem</vt:lpstr>
      <vt:lpstr>The Target</vt:lpstr>
      <vt:lpstr>The Passion!</vt:lpstr>
      <vt:lpstr>QBP – Query by Playing?</vt:lpstr>
      <vt:lpstr>The Research</vt:lpstr>
      <vt:lpstr>Preliminary Results</vt:lpstr>
      <vt:lpstr>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by Playing</dc:title>
  <dc:creator>William Wolff</dc:creator>
  <cp:lastModifiedBy>William Wolff</cp:lastModifiedBy>
  <cp:revision>77</cp:revision>
  <dcterms:created xsi:type="dcterms:W3CDTF">2017-12-07T20:08:07Z</dcterms:created>
  <dcterms:modified xsi:type="dcterms:W3CDTF">2018-08-27T01:02:57Z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