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7" r:id="rId2"/>
    <p:sldId id="290" r:id="rId3"/>
    <p:sldId id="271" r:id="rId4"/>
    <p:sldId id="305" r:id="rId5"/>
    <p:sldId id="281" r:id="rId6"/>
    <p:sldId id="304" r:id="rId7"/>
    <p:sldId id="276" r:id="rId8"/>
    <p:sldId id="282" r:id="rId9"/>
    <p:sldId id="291" r:id="rId10"/>
    <p:sldId id="292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6" r:id="rId20"/>
    <p:sldId id="311" r:id="rId21"/>
    <p:sldId id="308" r:id="rId22"/>
    <p:sldId id="309" r:id="rId23"/>
    <p:sldId id="310" r:id="rId24"/>
    <p:sldId id="307" r:id="rId25"/>
    <p:sldId id="312" r:id="rId26"/>
    <p:sldId id="279" r:id="rId27"/>
    <p:sldId id="293" r:id="rId28"/>
    <p:sldId id="294" r:id="rId29"/>
    <p:sldId id="295" r:id="rId30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4110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067669-D5BD-448D-BB5A-A1E9386B1ED3}" type="datetime1">
              <a:rPr lang="pt-BR" smtClean="0"/>
              <a:t>30/10/2018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F2C6B-0C1B-4F88-BCBA-898BA50DE78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A15EB5-F73A-4437-8D43-2FD8E1C8B7EC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F8E53BB-F993-49A1-9E37-CA3E5BE070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25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330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9810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422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9078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8280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849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630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683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564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775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316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410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91349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218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5828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490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152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69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9893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4883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076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031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6816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649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866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2379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779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F8E53BB-F993-49A1-9E37-CA3E5BE0709B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99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1499616" y="4800600"/>
            <a:ext cx="7333488" cy="137160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2" indent="0">
              <a:buNone/>
              <a:defRPr/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2"/>
          <p:cNvSpPr/>
          <p:nvPr userDrawn="1"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5626E24-8579-4DA6-86D6-4770D56F55E0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744B6-BE71-426D-8899-0564F703B0E6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 rtlCol="0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D405502-DF00-4369-B777-CD0420989133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7D3AB3-72E1-4822-8646-C0C450E2E4E7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 com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3505200"/>
            <a:ext cx="9144000" cy="1908446"/>
          </a:xfrm>
        </p:spPr>
        <p:txBody>
          <a:bodyPr rtlCol="0"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7" name="Espaço Reservado para Imagem 16" descr="Um espaço reservado vazio para adicionar uma imagem. Clique no espaço reservado e selecione a imagem que você deseja adicionar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5" y="5562600"/>
            <a:ext cx="7335837" cy="8382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Editar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12"/>
          <p:cNvSpPr/>
          <p:nvPr userDrawn="1"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Retângulo 12"/>
          <p:cNvSpPr/>
          <p:nvPr userDrawn="1"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rtlCol="0"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47C79-FEB3-4876-89BD-DDAD036ECEF9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6E4209-71D6-4E93-9AE4-3EA540042304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A47283-7441-4DFB-85F0-39F859F848A3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E116B5-520A-405D-98F4-D2445C729C35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382E9EE-A870-438B-947A-FF671DFAFC9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B46EEC6-FB67-42B8-8FE2-A9E4F2B92EDE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rtlCol="0"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08B01271-E300-49BD-9BE0-2363C246FED5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 bwMode="white"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3" name="Retângulo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Retângulo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C42C4BED-20B4-48BB-A7F7-654B1B5CB64A}" type="datetime1">
              <a:rPr lang="pt-BR" noProof="0" smtClean="0"/>
              <a:t>30/10/2018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5382E9EE-A870-438B-947A-FF671DFAFC96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Query by Playing</a:t>
            </a:r>
          </a:p>
        </p:txBody>
      </p:sp>
      <p:pic>
        <p:nvPicPr>
          <p:cNvPr id="10" name="Espaço Reservado para Imagem 9" descr="Teclas do pian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Ambiente Computacional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F76333-392E-41E2-89DC-B7724540F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268" y="4547896"/>
            <a:ext cx="3862164" cy="205831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A23F23-ACE0-4E1B-89BA-A8576FE960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350" y="3478351"/>
            <a:ext cx="4150196" cy="221181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8F7AEF-0312-49F6-8392-0B3BD922F95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971" y="1759223"/>
            <a:ext cx="4366220" cy="232694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3F7597-5D90-4CD3-886D-48C3837185D5}"/>
              </a:ext>
            </a:extLst>
          </p:cNvPr>
          <p:cNvSpPr txBox="1"/>
          <p:nvPr/>
        </p:nvSpPr>
        <p:spPr>
          <a:xfrm>
            <a:off x="5878388" y="3016624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5"/>
                </a:solidFill>
              </a:rPr>
              <a:t>Dataset</a:t>
            </a:r>
            <a:r>
              <a:rPr lang="pt-BR" dirty="0">
                <a:solidFill>
                  <a:schemeClr val="accent5"/>
                </a:solidFill>
              </a:rPr>
              <a:t> Musical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25FD10-000E-4570-8FA5-523E3C313468}"/>
              </a:ext>
            </a:extLst>
          </p:cNvPr>
          <p:cNvSpPr txBox="1"/>
          <p:nvPr/>
        </p:nvSpPr>
        <p:spPr>
          <a:xfrm>
            <a:off x="3832727" y="4154847"/>
            <a:ext cx="30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Sintetizador e Teclado Virtual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B2CCD1-B682-49EB-BA31-4A9CE29C9C68}"/>
              </a:ext>
            </a:extLst>
          </p:cNvPr>
          <p:cNvSpPr txBox="1"/>
          <p:nvPr/>
        </p:nvSpPr>
        <p:spPr>
          <a:xfrm>
            <a:off x="2579154" y="5501391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5"/>
                </a:solidFill>
              </a:rPr>
              <a:t>Sistema de Busca.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35850" y="1962573"/>
            <a:ext cx="40695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 realização deste trabalho foi necessário um ambiente computacional que possibilite Organizar , converter e processar os experimentos de pesquisa, além de coletar os resultados de cada experimento para sua consecutiva avaliação.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0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/>
              <a:t> Musical</a:t>
            </a:r>
            <a:endParaRPr lang="pt-BR" dirty="0"/>
          </a:p>
        </p:txBody>
      </p:sp>
      <p:sp>
        <p:nvSpPr>
          <p:cNvPr id="2" name="CaixaDeTexto 1"/>
          <p:cNvSpPr txBox="1"/>
          <p:nvPr/>
        </p:nvSpPr>
        <p:spPr>
          <a:xfrm>
            <a:off x="621804" y="2060848"/>
            <a:ext cx="3384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 realização deste trabalho está sendo utilizado uma lista de 10.198 músicas tradicionais irlandesas em formato MIDI separadas em folders de gênero musical , onde cada música apresenta uma média de 350 notas por música e uma média de 1000 músicas por gênero.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179" y="2060848"/>
            <a:ext cx="8080239" cy="286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Teclado Virtual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21804" y="2060848"/>
            <a:ext cx="3384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Neste trabalho este item computacional está sendo chamado de VirtualKeyboard e o mesmo compreende a abstração do Sistema Operacional para a conexão com instrumentos musicais, a síntese de áudio necessária para manipulação de notas musicais, bem como a reprodução destes resultados em saídas de áudio configuradas no sistema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187" y="2062288"/>
            <a:ext cx="8063835" cy="35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44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Sistema de Busca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21804" y="2060848"/>
            <a:ext cx="33843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orquestrar a execução da consulta ao </a:t>
            </a:r>
            <a:r>
              <a:rPr lang="pt-BR" dirty="0" err="1"/>
              <a:t>dataset</a:t>
            </a:r>
            <a:r>
              <a:rPr lang="pt-BR" dirty="0"/>
              <a:t> musical e realizar a etapa de processamento (Music </a:t>
            </a:r>
            <a:r>
              <a:rPr lang="pt-BR" dirty="0" err="1"/>
              <a:t>Similarity</a:t>
            </a:r>
            <a:r>
              <a:rPr lang="pt-BR" dirty="0"/>
              <a:t>) é necessário um sistema de busca para que estes itens computacionais gerem os resultados esperados.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220" y="1628800"/>
            <a:ext cx="6485830" cy="514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Experimentos de Pesquisa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21804" y="2060848"/>
            <a:ext cx="33843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Todos os experimentos de pesquisa foram executados seguindo um fluxo básico de execução de forma que podemos identificar os pontos chave de processamento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1397018"/>
            <a:ext cx="7319860" cy="53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8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Experimento SW (Smith </a:t>
            </a:r>
            <a:r>
              <a:rPr lang="pt-BR" dirty="0" err="1"/>
              <a:t>Waterman</a:t>
            </a:r>
            <a:r>
              <a:rPr lang="pt-BR" dirty="0"/>
              <a:t> Padrão)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21804" y="2060848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primeiro experimento foi realizado dez buscas (1 música randômica por gênero musical) sobre todo o </a:t>
            </a:r>
            <a:r>
              <a:rPr lang="pt-BR" dirty="0" err="1"/>
              <a:t>dataset</a:t>
            </a:r>
            <a:r>
              <a:rPr lang="pt-BR" dirty="0"/>
              <a:t> musical.</a:t>
            </a:r>
          </a:p>
          <a:p>
            <a:endParaRPr lang="pt-BR" dirty="0"/>
          </a:p>
          <a:p>
            <a:r>
              <a:rPr lang="pt-BR" dirty="0"/>
              <a:t>O processo executado pode ser visualizado na Figura e compreende na execução dos testes de similaridade utilizando o algoritmo original Smith </a:t>
            </a:r>
            <a:r>
              <a:rPr lang="pt-BR" dirty="0" err="1"/>
              <a:t>Waterman</a:t>
            </a:r>
            <a:r>
              <a:rPr lang="pt-BR" dirty="0"/>
              <a:t>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244" y="1556792"/>
            <a:ext cx="6880022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Experimento MUSSUM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21804" y="2060848"/>
            <a:ext cx="3384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Segundo experimento desta pesquisa compreendeu em executar a pesquisa das mesmas dez musicas do experimento inicial, porém utilizando uma matriz de pesos parametrizando o algoritmo SW, chamada MUSSUM - Music </a:t>
            </a:r>
            <a:r>
              <a:rPr lang="pt-BR" dirty="0" err="1"/>
              <a:t>Substitution</a:t>
            </a:r>
            <a:r>
              <a:rPr lang="pt-BR" dirty="0"/>
              <a:t> Matrix, proposta </a:t>
            </a:r>
            <a:r>
              <a:rPr lang="en-US" dirty="0"/>
              <a:t>no </a:t>
            </a:r>
            <a:r>
              <a:rPr lang="en-US" dirty="0" err="1"/>
              <a:t>artigo</a:t>
            </a:r>
            <a:r>
              <a:rPr lang="en-US" dirty="0"/>
              <a:t> (MARTINIANO, 2017)"BIRITS: A Music Information Retrieval System Using Query-by-Playing Techniques".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28" y="1556792"/>
            <a:ext cx="6947152" cy="52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0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Experimento </a:t>
            </a:r>
            <a:r>
              <a:rPr lang="pt-BR" dirty="0" err="1"/>
              <a:t>MUSSix</a:t>
            </a:r>
            <a:r>
              <a:rPr lang="pt-BR" dirty="0"/>
              <a:t>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21804" y="2060848"/>
            <a:ext cx="338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terceiro experimento foi realizado a mesma pesquisa de dez músicas utilizada nos experimentos anteriores, porém utilizando uma nova matriz de parametrização chamada MUSSIX - Music Space Matrix.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1484784"/>
            <a:ext cx="7020106" cy="525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88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Experimento Attitude-Gram 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21804" y="2060848"/>
            <a:ext cx="3384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quarto experimento foi realizado a mesma pesquisa de dez músicas utilizada nos experimentos anteriores, porém foi incluído uma atividade ,anterior a verificação de similaridade musical, para a determinação da relevância da música. Esta nova atividade representa o calculo de distancia Manhattan entre o </a:t>
            </a:r>
            <a:r>
              <a:rPr lang="pt-BR" dirty="0" err="1"/>
              <a:t>AttitudeGram</a:t>
            </a:r>
            <a:r>
              <a:rPr lang="pt-BR" dirty="0"/>
              <a:t> presente em todas as musicas do </a:t>
            </a:r>
            <a:r>
              <a:rPr lang="pt-BR" dirty="0" err="1"/>
              <a:t>dataset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260" y="1484784"/>
            <a:ext cx="6228186" cy="517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2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Métricas de Avaliação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AF26C20E-94E2-4D1B-BA3C-13C13FEDAB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4" y="3757791"/>
            <a:ext cx="4460450" cy="96196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C8A987B-B67C-4B20-A7F6-E41A1E3A5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94" y="2844337"/>
            <a:ext cx="4460450" cy="96196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6E81212-3835-4D1D-ABA1-E68ABEA5F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26" y="3767522"/>
            <a:ext cx="4460450" cy="952231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D6D0DC9-7253-45BC-A6B8-D3E9B6C0B8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726" y="2844337"/>
            <a:ext cx="4460450" cy="952231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AF1CE842-73F4-4144-AD41-4C94706B2CC1}"/>
              </a:ext>
            </a:extLst>
          </p:cNvPr>
          <p:cNvSpPr txBox="1"/>
          <p:nvPr/>
        </p:nvSpPr>
        <p:spPr>
          <a:xfrm>
            <a:off x="1686150" y="2261118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/>
              <a:t>Acurácia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A05D12-A6FD-4CA5-8284-8F2F16BAF0C1}"/>
              </a:ext>
            </a:extLst>
          </p:cNvPr>
          <p:cNvSpPr txBox="1"/>
          <p:nvPr/>
        </p:nvSpPr>
        <p:spPr>
          <a:xfrm>
            <a:off x="7779952" y="2261117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u="sng" dirty="0"/>
              <a:t>Eficiência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E8900F5-8FEB-4AAD-A243-7068BB9003E7}"/>
              </a:ext>
            </a:extLst>
          </p:cNvPr>
          <p:cNvSpPr txBox="1"/>
          <p:nvPr/>
        </p:nvSpPr>
        <p:spPr>
          <a:xfrm>
            <a:off x="477789" y="5013176"/>
            <a:ext cx="4350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N </a:t>
            </a:r>
            <a:r>
              <a:rPr lang="pt-BR" i="1" dirty="0"/>
              <a:t> - </a:t>
            </a:r>
            <a:r>
              <a:rPr lang="pt-BR" dirty="0"/>
              <a:t>número total de músicas </a:t>
            </a:r>
          </a:p>
          <a:p>
            <a:r>
              <a:rPr lang="pt-BR" b="1" i="1" dirty="0"/>
              <a:t>P  -</a:t>
            </a:r>
            <a:r>
              <a:rPr lang="pt-BR" i="1" dirty="0"/>
              <a:t> </a:t>
            </a:r>
            <a:r>
              <a:rPr lang="pt-BR" dirty="0"/>
              <a:t>posição da música</a:t>
            </a:r>
          </a:p>
          <a:p>
            <a:r>
              <a:rPr lang="pt-BR" b="1" i="1" dirty="0"/>
              <a:t>A  </a:t>
            </a:r>
            <a:r>
              <a:rPr lang="pt-BR" dirty="0"/>
              <a:t>- numero de acertos </a:t>
            </a:r>
          </a:p>
          <a:p>
            <a:r>
              <a:rPr lang="pt-BR" b="1" i="1" dirty="0"/>
              <a:t>T  </a:t>
            </a:r>
            <a:r>
              <a:rPr lang="pt-BR" i="1" dirty="0"/>
              <a:t>- </a:t>
            </a:r>
            <a:r>
              <a:rPr lang="pt-BR" dirty="0"/>
              <a:t>total de buscas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6FE55DE-2112-43DE-BB24-01F0D0F81C31}"/>
              </a:ext>
            </a:extLst>
          </p:cNvPr>
          <p:cNvSpPr txBox="1"/>
          <p:nvPr/>
        </p:nvSpPr>
        <p:spPr>
          <a:xfrm>
            <a:off x="6531726" y="4874676"/>
            <a:ext cx="43508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/>
              <a:t>L</a:t>
            </a:r>
            <a:r>
              <a:rPr lang="pt-BR" i="1" dirty="0"/>
              <a:t> - </a:t>
            </a:r>
            <a:r>
              <a:rPr lang="pt-BR" dirty="0"/>
              <a:t>número total de músicas </a:t>
            </a:r>
          </a:p>
          <a:p>
            <a:r>
              <a:rPr lang="pt-BR" b="1" i="1" dirty="0"/>
              <a:t>R –</a:t>
            </a:r>
            <a:r>
              <a:rPr lang="pt-BR" i="1" dirty="0"/>
              <a:t> </a:t>
            </a:r>
            <a:r>
              <a:rPr lang="pt-BR" dirty="0"/>
              <a:t>musicas retornadas</a:t>
            </a:r>
          </a:p>
          <a:p>
            <a:r>
              <a:rPr lang="pt-BR" b="1" i="1" dirty="0"/>
              <a:t>T – </a:t>
            </a:r>
            <a:r>
              <a:rPr lang="pt-BR" dirty="0"/>
              <a:t>Tempo transcorrido</a:t>
            </a:r>
          </a:p>
          <a:p>
            <a:r>
              <a:rPr lang="pt-BR" b="1" i="1" dirty="0"/>
              <a:t>EL </a:t>
            </a:r>
            <a:r>
              <a:rPr lang="pt-BR" dirty="0"/>
              <a:t>– eficiência local</a:t>
            </a:r>
          </a:p>
          <a:p>
            <a:r>
              <a:rPr lang="pt-BR" b="1" i="1" dirty="0"/>
              <a:t>S </a:t>
            </a:r>
            <a:r>
              <a:rPr lang="pt-BR" i="1" dirty="0"/>
              <a:t>- </a:t>
            </a:r>
            <a:r>
              <a:rPr lang="pt-BR" dirty="0"/>
              <a:t>total de buscas </a:t>
            </a:r>
          </a:p>
        </p:txBody>
      </p:sp>
    </p:spTree>
    <p:extLst>
      <p:ext uri="{BB962C8B-B14F-4D97-AF65-F5344CB8AC3E}">
        <p14:creationId xmlns:p14="http://schemas.microsoft.com/office/powerpoint/2010/main" val="31143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Problema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ctr" rtl="0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dirty="0"/>
              <a:t>Será que existe uma maneira de fazer o computador parecer entender a arte musical de um músico?</a:t>
            </a:r>
            <a:endParaRPr 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Buscar Músicas em uma Base...  tocando uma música.... 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b="1" dirty="0"/>
              <a:t>Será Possível?</a:t>
            </a:r>
          </a:p>
          <a:p>
            <a:pPr marL="0" indent="0">
              <a:buNone/>
            </a:pPr>
            <a:endParaRPr lang="pt-BR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79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 Preliminares 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4A3E15D-F6B0-4004-B9E3-4572A8187E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353" y="1556792"/>
            <a:ext cx="5652118" cy="521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1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 Preliminares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9CEAB2-AA6B-41D0-9E99-EEA3B9304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84" y="1465468"/>
            <a:ext cx="5312643" cy="53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2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 Preliminares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77FF47-2D6F-4B53-BDB3-BD255E3CD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036" y="1472418"/>
            <a:ext cx="5760640" cy="511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 Preliminares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F173807-F7A8-4D1F-9E8A-62D66F94D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44" y="1484784"/>
            <a:ext cx="5832648" cy="52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Resultados Preliminares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9CBA6D-5426-47F3-87A3-A17F2538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932" y="1730428"/>
            <a:ext cx="7920880" cy="4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5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Análise dos Resultados Preliminares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22D74E4-467D-49F2-9134-1E63251B25F6}"/>
              </a:ext>
            </a:extLst>
          </p:cNvPr>
          <p:cNvSpPr txBox="1"/>
          <p:nvPr/>
        </p:nvSpPr>
        <p:spPr>
          <a:xfrm>
            <a:off x="261764" y="1988840"/>
            <a:ext cx="118093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a execução dos experimentos, os resultados de acurácia para todos os experimentos</a:t>
            </a:r>
          </a:p>
          <a:p>
            <a:r>
              <a:rPr lang="pt-BR" dirty="0"/>
              <a:t>resultou em 100% para todas as buscas efetuadas.</a:t>
            </a:r>
          </a:p>
          <a:p>
            <a:endParaRPr lang="pt-BR" dirty="0"/>
          </a:p>
          <a:p>
            <a:r>
              <a:rPr lang="pt-BR" dirty="0"/>
              <a:t>Nos experimentos a maior variação de resultados ocorreu relativo a eficiência da</a:t>
            </a:r>
          </a:p>
          <a:p>
            <a:r>
              <a:rPr lang="pt-BR" dirty="0"/>
              <a:t>busca em cada experimento onde as buscas utilizando o </a:t>
            </a:r>
            <a:r>
              <a:rPr lang="pt-BR" dirty="0" err="1"/>
              <a:t>Attitude</a:t>
            </a:r>
            <a:r>
              <a:rPr lang="pt-BR" dirty="0"/>
              <a:t>-Gram apresentaram uma</a:t>
            </a:r>
          </a:p>
          <a:p>
            <a:r>
              <a:rPr lang="pt-BR" dirty="0"/>
              <a:t>eficiência de 25% a 30% maior que os outros experimentos.</a:t>
            </a:r>
          </a:p>
          <a:p>
            <a:endParaRPr lang="pt-BR" dirty="0"/>
          </a:p>
          <a:p>
            <a:r>
              <a:rPr lang="pt-BR" dirty="0"/>
              <a:t>Notou-se também que apesar de termos um filtro de pós-processamento baseado</a:t>
            </a:r>
          </a:p>
          <a:p>
            <a:r>
              <a:rPr lang="pt-BR" dirty="0"/>
              <a:t>em gêneros musicais, existem diferenças significativas dentro do próprio gênero musical</a:t>
            </a:r>
          </a:p>
          <a:p>
            <a:r>
              <a:rPr lang="pt-BR" dirty="0"/>
              <a:t>que puderam ser exploradas com a utilização também do </a:t>
            </a:r>
            <a:r>
              <a:rPr lang="pt-BR" dirty="0" err="1"/>
              <a:t>Attitude</a:t>
            </a:r>
            <a:r>
              <a:rPr lang="pt-BR" dirty="0"/>
              <a:t>-Gram possibilitando</a:t>
            </a:r>
          </a:p>
          <a:p>
            <a:r>
              <a:rPr lang="pt-BR" dirty="0"/>
              <a:t>resultados mais relevantes musicalmente.</a:t>
            </a:r>
          </a:p>
          <a:p>
            <a:endParaRPr lang="pt-BR" dirty="0"/>
          </a:p>
          <a:p>
            <a:r>
              <a:rPr lang="pt-BR" dirty="0"/>
              <a:t>Através de testes de audição foi comparado os resultados das musicas na segunda e</a:t>
            </a:r>
          </a:p>
          <a:p>
            <a:r>
              <a:rPr lang="pt-BR" dirty="0"/>
              <a:t>terceira posição do </a:t>
            </a:r>
            <a:r>
              <a:rPr lang="pt-BR" dirty="0" err="1"/>
              <a:t>ResultSet</a:t>
            </a:r>
            <a:r>
              <a:rPr lang="pt-BR" dirty="0"/>
              <a:t> de Busca, e em todos os experimentos a utilização da Matriz</a:t>
            </a:r>
          </a:p>
          <a:p>
            <a:r>
              <a:rPr lang="pt-BR" dirty="0"/>
              <a:t>MUSSIX apresentou resultados mais musicais que a utilização da MUSSUM e SW.</a:t>
            </a:r>
          </a:p>
        </p:txBody>
      </p:sp>
    </p:spTree>
    <p:extLst>
      <p:ext uri="{BB962C8B-B14F-4D97-AF65-F5344CB8AC3E}">
        <p14:creationId xmlns:p14="http://schemas.microsoft.com/office/powerpoint/2010/main" val="32335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Considerações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pt-BR" sz="2800" i="1" dirty="0">
                <a:solidFill>
                  <a:schemeClr val="accent5"/>
                </a:solidFill>
              </a:rPr>
              <a:t>Este trabalho é dedicado a todos os cientistas músicos que, algum dia, sonharam em fazer a máquina entender sua arte.</a:t>
            </a:r>
          </a:p>
          <a:p>
            <a:pPr marL="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90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 Matriz MUSSUM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2" y="1700808"/>
            <a:ext cx="10657184" cy="484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 Matriz </a:t>
            </a:r>
            <a:r>
              <a:rPr lang="pt-BR" dirty="0" err="1"/>
              <a:t>MUSSix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0" y="1772816"/>
            <a:ext cx="10873208" cy="49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2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n-Gram Attitude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4" y="1772816"/>
            <a:ext cx="936104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Objetivo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09836" y="1772816"/>
            <a:ext cx="10441160" cy="48965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/>
              <a:t>Este trabalho surgiu da curiosidade em saber como pode-se fazer que o computador possa entender a arte musical, onde o usuário possa ter a sensação de que realmente o sistema está compreendendo sua música.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u="sng" dirty="0"/>
              <a:t>O principal aspecto desta inteligência é o computador conseguir disponibilizar ao músico as músicas mais similares ao que ele está tocando.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Music </a:t>
            </a:r>
            <a:r>
              <a:rPr lang="pt-BR" dirty="0" err="1"/>
              <a:t>Information</a:t>
            </a:r>
            <a:r>
              <a:rPr lang="pt-BR" dirty="0"/>
              <a:t> </a:t>
            </a:r>
            <a:r>
              <a:rPr lang="pt-BR" dirty="0" err="1"/>
              <a:t>Retrieval</a:t>
            </a:r>
            <a:r>
              <a:rPr lang="pt-BR" dirty="0"/>
              <a:t> - MIR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909836" y="1772816"/>
            <a:ext cx="10441160" cy="4896544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No </a:t>
            </a:r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Científico</a:t>
            </a:r>
            <a:r>
              <a:rPr lang="en-US" dirty="0"/>
              <a:t> e </a:t>
            </a:r>
            <a:r>
              <a:rPr lang="en-US" dirty="0" err="1"/>
              <a:t>Acadêmico</a:t>
            </a:r>
            <a:r>
              <a:rPr lang="en-US" dirty="0"/>
              <a:t>, a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 </a:t>
            </a:r>
            <a:r>
              <a:rPr lang="en-US" dirty="0" err="1"/>
              <a:t>responsável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estudo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busca</a:t>
            </a:r>
            <a:r>
              <a:rPr lang="en-US" dirty="0"/>
              <a:t> é </a:t>
            </a:r>
            <a:r>
              <a:rPr lang="en-US" dirty="0" err="1"/>
              <a:t>chamado</a:t>
            </a:r>
            <a:r>
              <a:rPr lang="en-US" dirty="0"/>
              <a:t> de Music Information Retrieval – MIR.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8897367-D9D9-4B83-97FC-DCBD1AECE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02" y="2584101"/>
            <a:ext cx="5806861" cy="4273899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DA3085A-1061-41F2-A4BC-4D208D4B1A25}"/>
              </a:ext>
            </a:extLst>
          </p:cNvPr>
          <p:cNvSpPr txBox="1"/>
          <p:nvPr/>
        </p:nvSpPr>
        <p:spPr>
          <a:xfrm>
            <a:off x="1026465" y="3705387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De uma maneira geral um sistema MIR funciona em etapas distintas responsáveis</a:t>
            </a:r>
          </a:p>
          <a:p>
            <a:r>
              <a:rPr lang="pt-BR" b="1" dirty="0"/>
              <a:t>pelo processamento do som e detalhadas no artigo (</a:t>
            </a:r>
            <a:r>
              <a:rPr lang="pt-BR" b="1" dirty="0" err="1"/>
              <a:t>Kuldeep</a:t>
            </a:r>
            <a:r>
              <a:rPr lang="pt-BR" b="1" dirty="0"/>
              <a:t> </a:t>
            </a:r>
            <a:r>
              <a:rPr lang="pt-BR" b="1" dirty="0" err="1"/>
              <a:t>Gurjar</a:t>
            </a:r>
            <a:r>
              <a:rPr lang="pt-BR" b="1" dirty="0"/>
              <a:t>, 2018).</a:t>
            </a:r>
          </a:p>
        </p:txBody>
      </p:sp>
    </p:spTree>
    <p:extLst>
      <p:ext uri="{BB962C8B-B14F-4D97-AF65-F5344CB8AC3E}">
        <p14:creationId xmlns:p14="http://schemas.microsoft.com/office/powerpoint/2010/main" val="176707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Query </a:t>
            </a:r>
            <a:r>
              <a:rPr lang="pt-BR" dirty="0" err="1"/>
              <a:t>by</a:t>
            </a:r>
            <a:r>
              <a:rPr lang="pt-BR" dirty="0"/>
              <a:t>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73832" y="1556792"/>
            <a:ext cx="10441160" cy="4896544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Em</a:t>
            </a:r>
            <a:r>
              <a:rPr lang="pt-BR" b="1" dirty="0"/>
              <a:t> Music </a:t>
            </a:r>
            <a:r>
              <a:rPr lang="pt-BR" b="1" dirty="0" err="1"/>
              <a:t>Information</a:t>
            </a:r>
            <a:r>
              <a:rPr lang="pt-BR" b="1" dirty="0"/>
              <a:t> </a:t>
            </a:r>
            <a:r>
              <a:rPr lang="pt-BR" b="1" dirty="0" err="1"/>
              <a:t>Retrieval</a:t>
            </a:r>
            <a:r>
              <a:rPr lang="pt-BR" b="1" dirty="0"/>
              <a:t> (MIR),</a:t>
            </a:r>
            <a:r>
              <a:rPr lang="pt-BR" dirty="0"/>
              <a:t> um tópico bastante ativo atualmente na comunidade acadêmica é a realização de Buscas de Músicas por Similaridade.</a:t>
            </a:r>
          </a:p>
          <a:p>
            <a:pPr marL="0" indent="0">
              <a:buNone/>
            </a:pPr>
            <a:r>
              <a:rPr lang="pt-BR" dirty="0"/>
              <a:t>Em cada tipo de busca há diferentes tipos de Input destes dados , bem como o processamento de similaridade necessário também.</a:t>
            </a:r>
          </a:p>
          <a:p>
            <a:pPr marL="0" indent="0">
              <a:buNone/>
            </a:pPr>
            <a:r>
              <a:rPr lang="pt-BR" dirty="0"/>
              <a:t>Tipos Comuns de Busca:</a:t>
            </a:r>
          </a:p>
          <a:p>
            <a:r>
              <a:rPr lang="pt-BR" dirty="0"/>
              <a:t>Query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Humming</a:t>
            </a:r>
            <a:r>
              <a:rPr lang="pt-BR" dirty="0"/>
              <a:t> – Busca de Músicas “Cantarolando”</a:t>
            </a:r>
          </a:p>
          <a:p>
            <a:r>
              <a:rPr lang="pt-BR" dirty="0"/>
              <a:t>Query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Example</a:t>
            </a:r>
            <a:r>
              <a:rPr lang="pt-BR" dirty="0"/>
              <a:t> – Busca de Músicas utilizando Músicas de Exemplo.</a:t>
            </a:r>
          </a:p>
          <a:p>
            <a:r>
              <a:rPr lang="pt-BR" dirty="0"/>
              <a:t>Query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Tapping</a:t>
            </a:r>
            <a:r>
              <a:rPr lang="pt-BR" dirty="0"/>
              <a:t> – Buscas de Músicas com a mesma “Batida” rítmica.</a:t>
            </a:r>
          </a:p>
        </p:txBody>
      </p:sp>
    </p:spTree>
    <p:extLst>
      <p:ext uri="{BB962C8B-B14F-4D97-AF65-F5344CB8AC3E}">
        <p14:creationId xmlns:p14="http://schemas.microsoft.com/office/powerpoint/2010/main" val="35035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QBP – Query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Playing</a:t>
            </a:r>
            <a:r>
              <a:rPr lang="pt-BR" dirty="0"/>
              <a:t>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73832" y="1556792"/>
            <a:ext cx="10441160" cy="4896544"/>
          </a:xfrm>
        </p:spPr>
        <p:txBody>
          <a:bodyPr rtlCol="0">
            <a:normAutofit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grande maioria de pesquisas envolvendo buscas de musicas por similaridade vem sendo nomeada com o prefixo ”Query-</a:t>
            </a:r>
            <a:r>
              <a:rPr lang="pt-BR" dirty="0" err="1"/>
              <a:t>by</a:t>
            </a:r>
            <a:r>
              <a:rPr lang="pt-BR" dirty="0"/>
              <a:t>” onde o complemento do nome identifica geralmente o Input de dados sendo realizado na Query, mas...</a:t>
            </a:r>
          </a:p>
          <a:p>
            <a:pPr marL="0" indent="0" algn="ctr">
              <a:buNone/>
            </a:pPr>
            <a:r>
              <a:rPr lang="pt-BR" sz="3200" dirty="0">
                <a:solidFill>
                  <a:srgbClr val="FF0000"/>
                </a:solidFill>
              </a:rPr>
              <a:t>O Que faz Query-</a:t>
            </a:r>
            <a:r>
              <a:rPr lang="pt-BR" sz="3200" dirty="0" err="1">
                <a:solidFill>
                  <a:srgbClr val="FF0000"/>
                </a:solidFill>
              </a:rPr>
              <a:t>By</a:t>
            </a:r>
            <a:r>
              <a:rPr lang="pt-BR" sz="3200" dirty="0">
                <a:solidFill>
                  <a:srgbClr val="FF0000"/>
                </a:solidFill>
              </a:rPr>
              <a:t>-</a:t>
            </a:r>
            <a:r>
              <a:rPr lang="pt-BR" sz="3200" dirty="0" err="1">
                <a:solidFill>
                  <a:srgbClr val="FF0000"/>
                </a:solidFill>
              </a:rPr>
              <a:t>Playing</a:t>
            </a:r>
            <a:r>
              <a:rPr lang="pt-BR" sz="3200" dirty="0">
                <a:solidFill>
                  <a:srgbClr val="FF0000"/>
                </a:solidFill>
              </a:rPr>
              <a:t> ser diferente?</a:t>
            </a:r>
          </a:p>
          <a:p>
            <a:pPr marL="0" indent="0" algn="ctr">
              <a:buNone/>
            </a:pPr>
            <a:endParaRPr lang="pt-BR" dirty="0"/>
          </a:p>
          <a:p>
            <a:pPr algn="ctr"/>
            <a:r>
              <a:rPr lang="pt-BR" sz="2800" b="1" dirty="0"/>
              <a:t>Instrumentos Musicais.</a:t>
            </a:r>
          </a:p>
          <a:p>
            <a:pPr algn="ctr"/>
            <a:r>
              <a:rPr lang="pt-BR" sz="2800" b="1" dirty="0"/>
              <a:t>Real-Time.</a:t>
            </a:r>
          </a:p>
          <a:p>
            <a:pPr algn="ctr"/>
            <a:r>
              <a:rPr lang="pt-BR" sz="2800" b="1" dirty="0"/>
              <a:t>Intuitiva.</a:t>
            </a:r>
          </a:p>
        </p:txBody>
      </p:sp>
    </p:spTree>
    <p:extLst>
      <p:ext uri="{BB962C8B-B14F-4D97-AF65-F5344CB8AC3E}">
        <p14:creationId xmlns:p14="http://schemas.microsoft.com/office/powerpoint/2010/main" val="152781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 Pesquisa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08655" y="1486537"/>
            <a:ext cx="4301581" cy="5371462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pt-BR" dirty="0"/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Revisão Sistemática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Experimentos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dirty="0"/>
              <a:t>Análise de Resultados</a:t>
            </a:r>
          </a:p>
          <a:p>
            <a:pPr marL="457200" indent="-457200">
              <a:buFont typeface="+mj-lt"/>
              <a:buAutoNum type="arabicPeriod"/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36" y="274638"/>
            <a:ext cx="7589912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3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Abordagem de Pesquisa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C3F7597-5D90-4CD3-886D-48C3837185D5}"/>
              </a:ext>
            </a:extLst>
          </p:cNvPr>
          <p:cNvSpPr txBox="1"/>
          <p:nvPr/>
        </p:nvSpPr>
        <p:spPr>
          <a:xfrm>
            <a:off x="736382" y="2652876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 err="1"/>
              <a:t>String</a:t>
            </a:r>
            <a:r>
              <a:rPr lang="pt-BR" b="1" u="sng" dirty="0"/>
              <a:t> </a:t>
            </a:r>
            <a:r>
              <a:rPr lang="pt-BR" b="1" u="sng" dirty="0" err="1"/>
              <a:t>Matching</a:t>
            </a:r>
            <a:endParaRPr lang="pt-BR" b="1" u="sng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25FD10-000E-4570-8FA5-523E3C313468}"/>
              </a:ext>
            </a:extLst>
          </p:cNvPr>
          <p:cNvSpPr txBox="1"/>
          <p:nvPr/>
        </p:nvSpPr>
        <p:spPr>
          <a:xfrm>
            <a:off x="736383" y="3861048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/>
              <a:t>Algoritmo Smith </a:t>
            </a:r>
            <a:r>
              <a:rPr lang="pt-BR" b="1" u="sng" dirty="0" err="1"/>
              <a:t>Waterman</a:t>
            </a:r>
            <a:endParaRPr lang="pt-BR" b="1" u="sng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603" y="2266461"/>
            <a:ext cx="8210421" cy="35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1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Algoritmo de Similaridade SW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212" y="1442434"/>
            <a:ext cx="7875689" cy="5415566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33772" y="2060848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Critério de Escolha: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Baseado em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Realiza Alinhamento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/>
              <a:t>Possibilita Alinhamento de trechos musicais.</a:t>
            </a:r>
          </a:p>
        </p:txBody>
      </p:sp>
    </p:spTree>
    <p:extLst>
      <p:ext uri="{BB962C8B-B14F-4D97-AF65-F5344CB8AC3E}">
        <p14:creationId xmlns:p14="http://schemas.microsoft.com/office/powerpoint/2010/main" val="278287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rvas 16: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429_TF02801094.potx" id="{A452DC6D-F142-4E52-8EF4-24D60E5E426C}" vid="{7E404938-0C55-47E2-AE75-BACAAFD9954C}"/>
    </a:ext>
  </a:extLst>
</a:theme>
</file>

<file path=ppt/theme/theme2.xml><?xml version="1.0" encoding="utf-8"?>
<a:theme xmlns:a="http://schemas.openxmlformats.org/drawingml/2006/main" name="Tema do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curvas musicais (widescreen)</Template>
  <TotalTime>2998</TotalTime>
  <Words>1023</Words>
  <Application>Microsoft Office PowerPoint</Application>
  <PresentationFormat>Personalizar</PresentationFormat>
  <Paragraphs>141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Euphemia</vt:lpstr>
      <vt:lpstr>Curvas 16:9</vt:lpstr>
      <vt:lpstr>Query by Playing</vt:lpstr>
      <vt:lpstr>O Problema</vt:lpstr>
      <vt:lpstr>O Objetivo</vt:lpstr>
      <vt:lpstr>Music Information Retrieval - MIR</vt:lpstr>
      <vt:lpstr>Query by?</vt:lpstr>
      <vt:lpstr>QBP – Query by Playing?</vt:lpstr>
      <vt:lpstr>A Pesquisa</vt:lpstr>
      <vt:lpstr>Abordagem de Pesquisa</vt:lpstr>
      <vt:lpstr>O Algoritmo de Similaridade SW</vt:lpstr>
      <vt:lpstr>O Ambiente Computacional</vt:lpstr>
      <vt:lpstr>O Dataset Musical</vt:lpstr>
      <vt:lpstr>O Teclado Virtual</vt:lpstr>
      <vt:lpstr>O Sistema de Busca</vt:lpstr>
      <vt:lpstr>Experimentos de Pesquisa</vt:lpstr>
      <vt:lpstr>Experimento SW (Smith Waterman Padrão)</vt:lpstr>
      <vt:lpstr>Experimento MUSSUM </vt:lpstr>
      <vt:lpstr>Experimento MUSSix </vt:lpstr>
      <vt:lpstr>Experimento Attitude-Gram </vt:lpstr>
      <vt:lpstr>Métricas de Avaliação </vt:lpstr>
      <vt:lpstr>Resultados Preliminares </vt:lpstr>
      <vt:lpstr>Resultados Preliminares </vt:lpstr>
      <vt:lpstr>Resultados Preliminares </vt:lpstr>
      <vt:lpstr>Resultados Preliminares </vt:lpstr>
      <vt:lpstr>Resultados Preliminares </vt:lpstr>
      <vt:lpstr>Análise dos Resultados Preliminares </vt:lpstr>
      <vt:lpstr>Considerações</vt:lpstr>
      <vt:lpstr>A Matriz MUSSUM</vt:lpstr>
      <vt:lpstr>A Matriz MUSSix</vt:lpstr>
      <vt:lpstr>O n-Gram Attitude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by Playing</dc:title>
  <dc:creator>William Wolff</dc:creator>
  <cp:lastModifiedBy>William Wolff</cp:lastModifiedBy>
  <cp:revision>102</cp:revision>
  <dcterms:created xsi:type="dcterms:W3CDTF">2017-12-07T20:08:07Z</dcterms:created>
  <dcterms:modified xsi:type="dcterms:W3CDTF">2018-10-31T02:32:07Z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