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8" r:id="rId3"/>
    <p:sldId id="320" r:id="rId4"/>
    <p:sldId id="322" r:id="rId5"/>
    <p:sldId id="305" r:id="rId6"/>
    <p:sldId id="325" r:id="rId7"/>
    <p:sldId id="326" r:id="rId8"/>
    <p:sldId id="327" r:id="rId9"/>
    <p:sldId id="324" r:id="rId10"/>
    <p:sldId id="307" r:id="rId11"/>
    <p:sldId id="308" r:id="rId12"/>
    <p:sldId id="309" r:id="rId13"/>
    <p:sldId id="310" r:id="rId14"/>
    <p:sldId id="311" r:id="rId15"/>
    <p:sldId id="279" r:id="rId16"/>
    <p:sldId id="267" r:id="rId17"/>
    <p:sldId id="312" r:id="rId18"/>
    <p:sldId id="282" r:id="rId19"/>
    <p:sldId id="313" r:id="rId20"/>
    <p:sldId id="314" r:id="rId21"/>
    <p:sldId id="315" r:id="rId22"/>
    <p:sldId id="316" r:id="rId23"/>
    <p:sldId id="317" r:id="rId24"/>
    <p:sldId id="318" r:id="rId25"/>
    <p:sldId id="31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athy.r.lin@gmail.com" initials="k [7]" lastIdx="1" clrIdx="6">
    <p:extLst/>
  </p:cmAuthor>
  <p:cmAuthor id="1" name="kathy.r.lin@gmail.com" initials="k" lastIdx="1" clrIdx="0">
    <p:extLst/>
  </p:cmAuthor>
  <p:cmAuthor id="2" name="kathy.r.lin@gmail.com" initials="k [2]" lastIdx="1" clrIdx="1">
    <p:extLst/>
  </p:cmAuthor>
  <p:cmAuthor id="3" name="kathy.r.lin@gmail.com" initials="k [3]" lastIdx="1" clrIdx="2">
    <p:extLst/>
  </p:cmAuthor>
  <p:cmAuthor id="4" name="kathy.r.lin@gmail.com" initials="k [4]" lastIdx="1" clrIdx="3">
    <p:extLst/>
  </p:cmAuthor>
  <p:cmAuthor id="5" name="kathy.r.lin@gmail.com" initials="k [5]" lastIdx="1" clrIdx="4">
    <p:extLst/>
  </p:cmAuthor>
  <p:cmAuthor id="6" name="kathy.r.lin@gmail.com" initials="k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89D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85"/>
    <p:restoredTop sz="82099" autoAdjust="0"/>
  </p:normalViewPr>
  <p:slideViewPr>
    <p:cSldViewPr snapToGrid="0" snapToObjects="1">
      <p:cViewPr>
        <p:scale>
          <a:sx n="70" d="100"/>
          <a:sy n="70" d="100"/>
        </p:scale>
        <p:origin x="648" y="6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8C631-AD77-2A4C-B0B1-C0355D27624A}" type="datetimeFigureOut">
              <a:rPr lang="en-US" smtClean="0"/>
              <a:t>2/12/18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657AD-5729-0443-880A-858E1C7518B6}" type="slidenum">
              <a:rPr lang="en-US" smtClean="0"/>
              <a:t>‹#›</a:t>
            </a:fld>
            <a:endParaRPr lang="en-US"/>
          </a:p>
        </p:txBody>
      </p:sp>
    </p:spTree>
    <p:extLst>
      <p:ext uri="{BB962C8B-B14F-4D97-AF65-F5344CB8AC3E}">
        <p14:creationId xmlns:p14="http://schemas.microsoft.com/office/powerpoint/2010/main" val="516433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24E657AD-5729-0443-880A-858E1C7518B6}" type="slidenum">
              <a:rPr lang="en-US" smtClean="0"/>
              <a:t>1</a:t>
            </a:fld>
            <a:endParaRPr lang="en-US"/>
          </a:p>
        </p:txBody>
      </p:sp>
    </p:spTree>
    <p:extLst>
      <p:ext uri="{BB962C8B-B14F-4D97-AF65-F5344CB8AC3E}">
        <p14:creationId xmlns:p14="http://schemas.microsoft.com/office/powerpoint/2010/main" val="1805138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Arial" charset="0"/>
              <a:buChar char="•"/>
            </a:pPr>
            <a:endParaRPr lang="en-US" sz="1200" baseline="0" dirty="0" smtClean="0">
              <a:latin typeface="Garamond" charset="0"/>
              <a:ea typeface="Garamond" charset="0"/>
              <a:cs typeface="Garamond" charset="0"/>
            </a:endParaRPr>
          </a:p>
        </p:txBody>
      </p:sp>
      <p:sp>
        <p:nvSpPr>
          <p:cNvPr id="4" name="Slide Number Placeholder 3"/>
          <p:cNvSpPr>
            <a:spLocks noGrp="1"/>
          </p:cNvSpPr>
          <p:nvPr>
            <p:ph type="sldNum" sz="quarter" idx="10"/>
          </p:nvPr>
        </p:nvSpPr>
        <p:spPr/>
        <p:txBody>
          <a:bodyPr/>
          <a:lstStyle/>
          <a:p>
            <a:fld id="{24E657AD-5729-0443-880A-858E1C7518B6}" type="slidenum">
              <a:rPr lang="en-US" smtClean="0"/>
              <a:t>10</a:t>
            </a:fld>
            <a:endParaRPr lang="en-US"/>
          </a:p>
        </p:txBody>
      </p:sp>
    </p:spTree>
    <p:extLst>
      <p:ext uri="{BB962C8B-B14F-4D97-AF65-F5344CB8AC3E}">
        <p14:creationId xmlns:p14="http://schemas.microsoft.com/office/powerpoint/2010/main" val="1784086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Arial" charset="0"/>
              <a:buChar char="•"/>
            </a:pPr>
            <a:endParaRPr lang="en-US" altLang="zh-CN" sz="1200" baseline="0" dirty="0" smtClean="0">
              <a:latin typeface="Garamond" charset="0"/>
              <a:ea typeface="Garamond" charset="0"/>
              <a:cs typeface="Garamond" charset="0"/>
            </a:endParaRPr>
          </a:p>
        </p:txBody>
      </p:sp>
      <p:sp>
        <p:nvSpPr>
          <p:cNvPr id="4" name="Slide Number Placeholder 3"/>
          <p:cNvSpPr>
            <a:spLocks noGrp="1"/>
          </p:cNvSpPr>
          <p:nvPr>
            <p:ph type="sldNum" sz="quarter" idx="10"/>
          </p:nvPr>
        </p:nvSpPr>
        <p:spPr/>
        <p:txBody>
          <a:bodyPr/>
          <a:lstStyle/>
          <a:p>
            <a:fld id="{24E657AD-5729-0443-880A-858E1C7518B6}" type="slidenum">
              <a:rPr lang="en-US" smtClean="0"/>
              <a:t>11</a:t>
            </a:fld>
            <a:endParaRPr lang="en-US"/>
          </a:p>
        </p:txBody>
      </p:sp>
    </p:spTree>
    <p:extLst>
      <p:ext uri="{BB962C8B-B14F-4D97-AF65-F5344CB8AC3E}">
        <p14:creationId xmlns:p14="http://schemas.microsoft.com/office/powerpoint/2010/main" val="1067669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1200" baseline="0" dirty="0" smtClean="0">
              <a:latin typeface="Garamond" charset="0"/>
              <a:ea typeface="Garamond" charset="0"/>
              <a:cs typeface="Garamond" charset="0"/>
            </a:endParaRPr>
          </a:p>
        </p:txBody>
      </p:sp>
      <p:sp>
        <p:nvSpPr>
          <p:cNvPr id="4" name="Slide Number Placeholder 3"/>
          <p:cNvSpPr>
            <a:spLocks noGrp="1"/>
          </p:cNvSpPr>
          <p:nvPr>
            <p:ph type="sldNum" sz="quarter" idx="10"/>
          </p:nvPr>
        </p:nvSpPr>
        <p:spPr/>
        <p:txBody>
          <a:bodyPr/>
          <a:lstStyle/>
          <a:p>
            <a:fld id="{24E657AD-5729-0443-880A-858E1C7518B6}" type="slidenum">
              <a:rPr lang="en-US" smtClean="0"/>
              <a:t>12</a:t>
            </a:fld>
            <a:endParaRPr lang="en-US"/>
          </a:p>
        </p:txBody>
      </p:sp>
    </p:spTree>
    <p:extLst>
      <p:ext uri="{BB962C8B-B14F-4D97-AF65-F5344CB8AC3E}">
        <p14:creationId xmlns:p14="http://schemas.microsoft.com/office/powerpoint/2010/main" val="1773403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en-US" sz="1200" baseline="0" dirty="0" smtClean="0">
              <a:latin typeface="Garamond" charset="0"/>
              <a:ea typeface="Garamond" charset="0"/>
              <a:cs typeface="Garamond" charset="0"/>
            </a:endParaRPr>
          </a:p>
        </p:txBody>
      </p:sp>
      <p:sp>
        <p:nvSpPr>
          <p:cNvPr id="4" name="Slide Number Placeholder 3"/>
          <p:cNvSpPr>
            <a:spLocks noGrp="1"/>
          </p:cNvSpPr>
          <p:nvPr>
            <p:ph type="sldNum" sz="quarter" idx="10"/>
          </p:nvPr>
        </p:nvSpPr>
        <p:spPr/>
        <p:txBody>
          <a:bodyPr/>
          <a:lstStyle/>
          <a:p>
            <a:fld id="{24E657AD-5729-0443-880A-858E1C7518B6}" type="slidenum">
              <a:rPr lang="en-US" smtClean="0"/>
              <a:t>13</a:t>
            </a:fld>
            <a:endParaRPr lang="en-US"/>
          </a:p>
        </p:txBody>
      </p:sp>
    </p:spTree>
    <p:extLst>
      <p:ext uri="{BB962C8B-B14F-4D97-AF65-F5344CB8AC3E}">
        <p14:creationId xmlns:p14="http://schemas.microsoft.com/office/powerpoint/2010/main" val="174073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en-US" sz="1200" baseline="0" dirty="0" smtClean="0">
              <a:latin typeface="Garamond" charset="0"/>
              <a:ea typeface="Garamond" charset="0"/>
              <a:cs typeface="Garamond" charset="0"/>
            </a:endParaRPr>
          </a:p>
        </p:txBody>
      </p:sp>
      <p:sp>
        <p:nvSpPr>
          <p:cNvPr id="4" name="Slide Number Placeholder 3"/>
          <p:cNvSpPr>
            <a:spLocks noGrp="1"/>
          </p:cNvSpPr>
          <p:nvPr>
            <p:ph type="sldNum" sz="quarter" idx="10"/>
          </p:nvPr>
        </p:nvSpPr>
        <p:spPr/>
        <p:txBody>
          <a:bodyPr/>
          <a:lstStyle/>
          <a:p>
            <a:fld id="{24E657AD-5729-0443-880A-858E1C7518B6}" type="slidenum">
              <a:rPr lang="en-US" smtClean="0"/>
              <a:t>14</a:t>
            </a:fld>
            <a:endParaRPr lang="en-US"/>
          </a:p>
        </p:txBody>
      </p:sp>
    </p:spTree>
    <p:extLst>
      <p:ext uri="{BB962C8B-B14F-4D97-AF65-F5344CB8AC3E}">
        <p14:creationId xmlns:p14="http://schemas.microsoft.com/office/powerpoint/2010/main" val="202364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Less is more!</a:t>
            </a:r>
          </a:p>
        </p:txBody>
      </p:sp>
      <p:sp>
        <p:nvSpPr>
          <p:cNvPr id="4" name="Slide Number Placeholder 3"/>
          <p:cNvSpPr>
            <a:spLocks noGrp="1"/>
          </p:cNvSpPr>
          <p:nvPr>
            <p:ph type="sldNum" sz="quarter" idx="10"/>
          </p:nvPr>
        </p:nvSpPr>
        <p:spPr/>
        <p:txBody>
          <a:bodyPr/>
          <a:lstStyle/>
          <a:p>
            <a:fld id="{24E657AD-5729-0443-880A-858E1C7518B6}" type="slidenum">
              <a:rPr lang="en-US" smtClean="0"/>
              <a:t>16</a:t>
            </a:fld>
            <a:endParaRPr lang="en-US"/>
          </a:p>
        </p:txBody>
      </p:sp>
    </p:spTree>
    <p:extLst>
      <p:ext uri="{BB962C8B-B14F-4D97-AF65-F5344CB8AC3E}">
        <p14:creationId xmlns:p14="http://schemas.microsoft.com/office/powerpoint/2010/main" val="1051070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Less is more!</a:t>
            </a:r>
          </a:p>
        </p:txBody>
      </p:sp>
      <p:sp>
        <p:nvSpPr>
          <p:cNvPr id="4" name="Slide Number Placeholder 3"/>
          <p:cNvSpPr>
            <a:spLocks noGrp="1"/>
          </p:cNvSpPr>
          <p:nvPr>
            <p:ph type="sldNum" sz="quarter" idx="10"/>
          </p:nvPr>
        </p:nvSpPr>
        <p:spPr/>
        <p:txBody>
          <a:bodyPr/>
          <a:lstStyle/>
          <a:p>
            <a:fld id="{24E657AD-5729-0443-880A-858E1C7518B6}" type="slidenum">
              <a:rPr lang="en-US" smtClean="0"/>
              <a:t>17</a:t>
            </a:fld>
            <a:endParaRPr lang="en-US"/>
          </a:p>
        </p:txBody>
      </p:sp>
    </p:spTree>
    <p:extLst>
      <p:ext uri="{BB962C8B-B14F-4D97-AF65-F5344CB8AC3E}">
        <p14:creationId xmlns:p14="http://schemas.microsoft.com/office/powerpoint/2010/main" val="1128197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4E657AD-5729-0443-880A-858E1C7518B6}" type="slidenum">
              <a:rPr lang="en-US" smtClean="0"/>
              <a:t>18</a:t>
            </a:fld>
            <a:endParaRPr lang="en-US"/>
          </a:p>
        </p:txBody>
      </p:sp>
    </p:spTree>
    <p:extLst>
      <p:ext uri="{BB962C8B-B14F-4D97-AF65-F5344CB8AC3E}">
        <p14:creationId xmlns:p14="http://schemas.microsoft.com/office/powerpoint/2010/main" val="1470558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4E657AD-5729-0443-880A-858E1C7518B6}" type="slidenum">
              <a:rPr lang="en-US" smtClean="0"/>
              <a:t>19</a:t>
            </a:fld>
            <a:endParaRPr lang="en-US"/>
          </a:p>
        </p:txBody>
      </p:sp>
    </p:spTree>
    <p:extLst>
      <p:ext uri="{BB962C8B-B14F-4D97-AF65-F5344CB8AC3E}">
        <p14:creationId xmlns:p14="http://schemas.microsoft.com/office/powerpoint/2010/main" val="1352364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4E657AD-5729-0443-880A-858E1C7518B6}" type="slidenum">
              <a:rPr lang="en-US" smtClean="0"/>
              <a:t>20</a:t>
            </a:fld>
            <a:endParaRPr lang="en-US"/>
          </a:p>
        </p:txBody>
      </p:sp>
    </p:spTree>
    <p:extLst>
      <p:ext uri="{BB962C8B-B14F-4D97-AF65-F5344CB8AC3E}">
        <p14:creationId xmlns:p14="http://schemas.microsoft.com/office/powerpoint/2010/main" val="201930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marR="0" lvl="0" indent="-57150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Garamond" charset="0"/>
              <a:ea typeface="Garamond" charset="0"/>
              <a:cs typeface="Garamond" charset="0"/>
            </a:endParaRPr>
          </a:p>
        </p:txBody>
      </p:sp>
      <p:sp>
        <p:nvSpPr>
          <p:cNvPr id="4" name="Slide Number Placeholder 3"/>
          <p:cNvSpPr>
            <a:spLocks noGrp="1"/>
          </p:cNvSpPr>
          <p:nvPr>
            <p:ph type="sldNum" sz="quarter" idx="10"/>
          </p:nvPr>
        </p:nvSpPr>
        <p:spPr/>
        <p:txBody>
          <a:bodyPr/>
          <a:lstStyle/>
          <a:p>
            <a:fld id="{24E657AD-5729-0443-880A-858E1C7518B6}" type="slidenum">
              <a:rPr lang="en-US" smtClean="0"/>
              <a:t>2</a:t>
            </a:fld>
            <a:endParaRPr lang="en-US"/>
          </a:p>
        </p:txBody>
      </p:sp>
    </p:spTree>
    <p:extLst>
      <p:ext uri="{BB962C8B-B14F-4D97-AF65-F5344CB8AC3E}">
        <p14:creationId xmlns:p14="http://schemas.microsoft.com/office/powerpoint/2010/main" val="1718568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4E657AD-5729-0443-880A-858E1C7518B6}" type="slidenum">
              <a:rPr lang="en-US" smtClean="0"/>
              <a:t>21</a:t>
            </a:fld>
            <a:endParaRPr lang="en-US"/>
          </a:p>
        </p:txBody>
      </p:sp>
    </p:spTree>
    <p:extLst>
      <p:ext uri="{BB962C8B-B14F-4D97-AF65-F5344CB8AC3E}">
        <p14:creationId xmlns:p14="http://schemas.microsoft.com/office/powerpoint/2010/main" val="826791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4E657AD-5729-0443-880A-858E1C7518B6}" type="slidenum">
              <a:rPr lang="en-US" smtClean="0"/>
              <a:t>22</a:t>
            </a:fld>
            <a:endParaRPr lang="en-US"/>
          </a:p>
        </p:txBody>
      </p:sp>
    </p:spTree>
    <p:extLst>
      <p:ext uri="{BB962C8B-B14F-4D97-AF65-F5344CB8AC3E}">
        <p14:creationId xmlns:p14="http://schemas.microsoft.com/office/powerpoint/2010/main" val="517898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4E657AD-5729-0443-880A-858E1C7518B6}" type="slidenum">
              <a:rPr lang="en-US" smtClean="0"/>
              <a:t>23</a:t>
            </a:fld>
            <a:endParaRPr lang="en-US"/>
          </a:p>
        </p:txBody>
      </p:sp>
    </p:spTree>
    <p:extLst>
      <p:ext uri="{BB962C8B-B14F-4D97-AF65-F5344CB8AC3E}">
        <p14:creationId xmlns:p14="http://schemas.microsoft.com/office/powerpoint/2010/main" val="98420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4E657AD-5729-0443-880A-858E1C7518B6}" type="slidenum">
              <a:rPr lang="en-US" smtClean="0"/>
              <a:t>24</a:t>
            </a:fld>
            <a:endParaRPr lang="en-US"/>
          </a:p>
        </p:txBody>
      </p:sp>
    </p:spTree>
    <p:extLst>
      <p:ext uri="{BB962C8B-B14F-4D97-AF65-F5344CB8AC3E}">
        <p14:creationId xmlns:p14="http://schemas.microsoft.com/office/powerpoint/2010/main" val="1312715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4E657AD-5729-0443-880A-858E1C7518B6}" type="slidenum">
              <a:rPr lang="en-US" smtClean="0"/>
              <a:t>25</a:t>
            </a:fld>
            <a:endParaRPr lang="en-US"/>
          </a:p>
        </p:txBody>
      </p:sp>
    </p:spTree>
    <p:extLst>
      <p:ext uri="{BB962C8B-B14F-4D97-AF65-F5344CB8AC3E}">
        <p14:creationId xmlns:p14="http://schemas.microsoft.com/office/powerpoint/2010/main" val="137494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Arial" charset="0"/>
              <a:buChar char="•"/>
            </a:pPr>
            <a:endParaRPr lang="en-US" sz="1200" dirty="0" smtClean="0">
              <a:latin typeface="Garamond" charset="0"/>
              <a:ea typeface="Garamond" charset="0"/>
              <a:cs typeface="Garamond" charset="0"/>
            </a:endParaRPr>
          </a:p>
        </p:txBody>
      </p:sp>
      <p:sp>
        <p:nvSpPr>
          <p:cNvPr id="4" name="Slide Number Placeholder 3"/>
          <p:cNvSpPr>
            <a:spLocks noGrp="1"/>
          </p:cNvSpPr>
          <p:nvPr>
            <p:ph type="sldNum" sz="quarter" idx="10"/>
          </p:nvPr>
        </p:nvSpPr>
        <p:spPr/>
        <p:txBody>
          <a:bodyPr/>
          <a:lstStyle/>
          <a:p>
            <a:fld id="{24E657AD-5729-0443-880A-858E1C7518B6}" type="slidenum">
              <a:rPr lang="en-US" smtClean="0"/>
              <a:t>3</a:t>
            </a:fld>
            <a:endParaRPr lang="en-US"/>
          </a:p>
        </p:txBody>
      </p:sp>
    </p:spTree>
    <p:extLst>
      <p:ext uri="{BB962C8B-B14F-4D97-AF65-F5344CB8AC3E}">
        <p14:creationId xmlns:p14="http://schemas.microsoft.com/office/powerpoint/2010/main" val="1045509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Arial" charset="0"/>
              <a:buChar char="•"/>
            </a:pPr>
            <a:endParaRPr lang="en-US" sz="1200" dirty="0" smtClean="0">
              <a:latin typeface="Garamond" charset="0"/>
              <a:ea typeface="Garamond" charset="0"/>
              <a:cs typeface="Garamond" charset="0"/>
            </a:endParaRPr>
          </a:p>
        </p:txBody>
      </p:sp>
      <p:sp>
        <p:nvSpPr>
          <p:cNvPr id="4" name="Slide Number Placeholder 3"/>
          <p:cNvSpPr>
            <a:spLocks noGrp="1"/>
          </p:cNvSpPr>
          <p:nvPr>
            <p:ph type="sldNum" sz="quarter" idx="10"/>
          </p:nvPr>
        </p:nvSpPr>
        <p:spPr/>
        <p:txBody>
          <a:bodyPr/>
          <a:lstStyle/>
          <a:p>
            <a:fld id="{24E657AD-5729-0443-880A-858E1C7518B6}" type="slidenum">
              <a:rPr lang="en-US" smtClean="0"/>
              <a:t>4</a:t>
            </a:fld>
            <a:endParaRPr lang="en-US"/>
          </a:p>
        </p:txBody>
      </p:sp>
    </p:spTree>
    <p:extLst>
      <p:ext uri="{BB962C8B-B14F-4D97-AF65-F5344CB8AC3E}">
        <p14:creationId xmlns:p14="http://schemas.microsoft.com/office/powerpoint/2010/main" val="1651156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Arial" charset="0"/>
              <a:buChar char="•"/>
            </a:pPr>
            <a:endParaRPr lang="en-US" sz="1200" baseline="0" dirty="0" smtClean="0">
              <a:latin typeface="Garamond" charset="0"/>
              <a:ea typeface="Garamond" charset="0"/>
              <a:cs typeface="Garamond" charset="0"/>
            </a:endParaRPr>
          </a:p>
          <a:p>
            <a:pPr marL="571500" indent="-571500">
              <a:buFont typeface="Arial" charset="0"/>
              <a:buChar char="•"/>
            </a:pPr>
            <a:endParaRPr lang="en-US" altLang="zh-CN" sz="1200" baseline="0" dirty="0" smtClean="0">
              <a:latin typeface="Garamond" charset="0"/>
              <a:ea typeface="Garamond" charset="0"/>
              <a:cs typeface="Garamond" charset="0"/>
            </a:endParaRPr>
          </a:p>
          <a:p>
            <a:pPr marL="571500" indent="-571500">
              <a:buFont typeface="Arial" charset="0"/>
              <a:buChar char="•"/>
            </a:pPr>
            <a:endParaRPr lang="en-US" sz="1200" baseline="0" dirty="0" smtClean="0">
              <a:latin typeface="Garamond" charset="0"/>
              <a:ea typeface="Garamond" charset="0"/>
              <a:cs typeface="Garamond" charset="0"/>
            </a:endParaRPr>
          </a:p>
          <a:p>
            <a:pPr marL="571500" indent="-571500">
              <a:buFont typeface="Arial" charset="0"/>
              <a:buChar char="•"/>
            </a:pPr>
            <a:endParaRPr lang="en-US" sz="1200" baseline="0" dirty="0" smtClean="0">
              <a:latin typeface="Garamond" charset="0"/>
              <a:ea typeface="Garamond" charset="0"/>
              <a:cs typeface="Garamond" charset="0"/>
            </a:endParaRPr>
          </a:p>
          <a:p>
            <a:pPr marL="571500" indent="-571500">
              <a:buFont typeface="Arial" charset="0"/>
              <a:buChar char="•"/>
            </a:pPr>
            <a:endParaRPr lang="en-US" sz="1200" baseline="0" dirty="0" smtClean="0">
              <a:latin typeface="Garamond" charset="0"/>
              <a:ea typeface="Garamond" charset="0"/>
              <a:cs typeface="Garamond" charset="0"/>
            </a:endParaRPr>
          </a:p>
          <a:p>
            <a:pPr marL="571500" indent="-571500">
              <a:buFont typeface="Arial" charset="0"/>
              <a:buChar char="•"/>
            </a:pPr>
            <a:endParaRPr lang="en-US" sz="1200" baseline="0" dirty="0" smtClean="0">
              <a:latin typeface="Garamond" charset="0"/>
              <a:ea typeface="Garamond" charset="0"/>
              <a:cs typeface="Garamond" charset="0"/>
            </a:endParaRPr>
          </a:p>
          <a:p>
            <a:pPr marL="571500" indent="-571500">
              <a:buFont typeface="Arial" charset="0"/>
              <a:buChar char="•"/>
            </a:pPr>
            <a:endParaRPr lang="en-US" sz="1200" baseline="0" dirty="0" smtClean="0">
              <a:latin typeface="Garamond" charset="0"/>
              <a:ea typeface="Garamond" charset="0"/>
              <a:cs typeface="Garamond" charset="0"/>
            </a:endParaRPr>
          </a:p>
          <a:p>
            <a:pPr marL="571500" indent="-571500">
              <a:buFont typeface="Arial" charset="0"/>
              <a:buChar char="•"/>
            </a:pPr>
            <a:endParaRPr lang="en-US" sz="1200" baseline="0" dirty="0" smtClean="0">
              <a:latin typeface="Garamond" charset="0"/>
              <a:ea typeface="Garamond" charset="0"/>
              <a:cs typeface="Garamond" charset="0"/>
            </a:endParaRPr>
          </a:p>
          <a:p>
            <a:pPr marL="571500" indent="-571500">
              <a:buFont typeface="Arial" charset="0"/>
              <a:buChar char="•"/>
            </a:pPr>
            <a:endParaRPr lang="en-US" sz="1200" baseline="0" dirty="0" smtClean="0">
              <a:latin typeface="Garamond" charset="0"/>
              <a:ea typeface="Garamond" charset="0"/>
              <a:cs typeface="Garamond" charset="0"/>
            </a:endParaRPr>
          </a:p>
        </p:txBody>
      </p:sp>
      <p:sp>
        <p:nvSpPr>
          <p:cNvPr id="4" name="Slide Number Placeholder 3"/>
          <p:cNvSpPr>
            <a:spLocks noGrp="1"/>
          </p:cNvSpPr>
          <p:nvPr>
            <p:ph type="sldNum" sz="quarter" idx="10"/>
          </p:nvPr>
        </p:nvSpPr>
        <p:spPr/>
        <p:txBody>
          <a:bodyPr/>
          <a:lstStyle/>
          <a:p>
            <a:fld id="{24E657AD-5729-0443-880A-858E1C7518B6}" type="slidenum">
              <a:rPr lang="en-US" smtClean="0"/>
              <a:t>5</a:t>
            </a:fld>
            <a:endParaRPr lang="en-US"/>
          </a:p>
        </p:txBody>
      </p:sp>
    </p:spTree>
    <p:extLst>
      <p:ext uri="{BB962C8B-B14F-4D97-AF65-F5344CB8AC3E}">
        <p14:creationId xmlns:p14="http://schemas.microsoft.com/office/powerpoint/2010/main" val="150409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marR="0" lvl="0" indent="-57150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Garamond" charset="0"/>
              <a:ea typeface="Garamond" charset="0"/>
              <a:cs typeface="Garamond" charset="0"/>
            </a:endParaRPr>
          </a:p>
        </p:txBody>
      </p:sp>
      <p:sp>
        <p:nvSpPr>
          <p:cNvPr id="4" name="Slide Number Placeholder 3"/>
          <p:cNvSpPr>
            <a:spLocks noGrp="1"/>
          </p:cNvSpPr>
          <p:nvPr>
            <p:ph type="sldNum" sz="quarter" idx="10"/>
          </p:nvPr>
        </p:nvSpPr>
        <p:spPr/>
        <p:txBody>
          <a:bodyPr/>
          <a:lstStyle/>
          <a:p>
            <a:fld id="{24E657AD-5729-0443-880A-858E1C7518B6}" type="slidenum">
              <a:rPr lang="en-US" smtClean="0"/>
              <a:t>6</a:t>
            </a:fld>
            <a:endParaRPr lang="en-US"/>
          </a:p>
        </p:txBody>
      </p:sp>
    </p:spTree>
    <p:extLst>
      <p:ext uri="{BB962C8B-B14F-4D97-AF65-F5344CB8AC3E}">
        <p14:creationId xmlns:p14="http://schemas.microsoft.com/office/powerpoint/2010/main" val="30167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marR="0" lvl="0" indent="-57150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Garamond" charset="0"/>
              <a:ea typeface="Garamond" charset="0"/>
              <a:cs typeface="Garamond" charset="0"/>
            </a:endParaRPr>
          </a:p>
        </p:txBody>
      </p:sp>
      <p:sp>
        <p:nvSpPr>
          <p:cNvPr id="4" name="Slide Number Placeholder 3"/>
          <p:cNvSpPr>
            <a:spLocks noGrp="1"/>
          </p:cNvSpPr>
          <p:nvPr>
            <p:ph type="sldNum" sz="quarter" idx="10"/>
          </p:nvPr>
        </p:nvSpPr>
        <p:spPr/>
        <p:txBody>
          <a:bodyPr/>
          <a:lstStyle/>
          <a:p>
            <a:fld id="{24E657AD-5729-0443-880A-858E1C7518B6}" type="slidenum">
              <a:rPr lang="en-US" smtClean="0"/>
              <a:t>7</a:t>
            </a:fld>
            <a:endParaRPr lang="en-US"/>
          </a:p>
        </p:txBody>
      </p:sp>
    </p:spTree>
    <p:extLst>
      <p:ext uri="{BB962C8B-B14F-4D97-AF65-F5344CB8AC3E}">
        <p14:creationId xmlns:p14="http://schemas.microsoft.com/office/powerpoint/2010/main" val="150393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marR="0" lvl="0" indent="-57150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Garamond" charset="0"/>
              <a:ea typeface="Garamond" charset="0"/>
              <a:cs typeface="Garamond" charset="0"/>
            </a:endParaRPr>
          </a:p>
        </p:txBody>
      </p:sp>
      <p:sp>
        <p:nvSpPr>
          <p:cNvPr id="4" name="Slide Number Placeholder 3"/>
          <p:cNvSpPr>
            <a:spLocks noGrp="1"/>
          </p:cNvSpPr>
          <p:nvPr>
            <p:ph type="sldNum" sz="quarter" idx="10"/>
          </p:nvPr>
        </p:nvSpPr>
        <p:spPr/>
        <p:txBody>
          <a:bodyPr/>
          <a:lstStyle/>
          <a:p>
            <a:fld id="{24E657AD-5729-0443-880A-858E1C7518B6}" type="slidenum">
              <a:rPr lang="en-US" smtClean="0"/>
              <a:t>8</a:t>
            </a:fld>
            <a:endParaRPr lang="en-US"/>
          </a:p>
        </p:txBody>
      </p:sp>
    </p:spTree>
    <p:extLst>
      <p:ext uri="{BB962C8B-B14F-4D97-AF65-F5344CB8AC3E}">
        <p14:creationId xmlns:p14="http://schemas.microsoft.com/office/powerpoint/2010/main" val="537770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marR="0" lvl="0" indent="-57150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Garamond" charset="0"/>
              <a:ea typeface="Garamond" charset="0"/>
              <a:cs typeface="Garamond" charset="0"/>
            </a:endParaRPr>
          </a:p>
        </p:txBody>
      </p:sp>
      <p:sp>
        <p:nvSpPr>
          <p:cNvPr id="4" name="Slide Number Placeholder 3"/>
          <p:cNvSpPr>
            <a:spLocks noGrp="1"/>
          </p:cNvSpPr>
          <p:nvPr>
            <p:ph type="sldNum" sz="quarter" idx="10"/>
          </p:nvPr>
        </p:nvSpPr>
        <p:spPr/>
        <p:txBody>
          <a:bodyPr/>
          <a:lstStyle/>
          <a:p>
            <a:fld id="{24E657AD-5729-0443-880A-858E1C7518B6}" type="slidenum">
              <a:rPr lang="en-US" smtClean="0"/>
              <a:t>9</a:t>
            </a:fld>
            <a:endParaRPr lang="en-US"/>
          </a:p>
        </p:txBody>
      </p:sp>
    </p:spTree>
    <p:extLst>
      <p:ext uri="{BB962C8B-B14F-4D97-AF65-F5344CB8AC3E}">
        <p14:creationId xmlns:p14="http://schemas.microsoft.com/office/powerpoint/2010/main" val="117318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1248B6-E519-4842-98B1-AFE768AAF8D2}"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6F431-4A93-EF4E-9465-70F66234705A}" type="slidenum">
              <a:rPr lang="en-US" smtClean="0"/>
              <a:t>‹#›</a:t>
            </a:fld>
            <a:endParaRPr lang="en-US"/>
          </a:p>
        </p:txBody>
      </p:sp>
    </p:spTree>
    <p:extLst>
      <p:ext uri="{BB962C8B-B14F-4D97-AF65-F5344CB8AC3E}">
        <p14:creationId xmlns:p14="http://schemas.microsoft.com/office/powerpoint/2010/main" val="1925986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DF34FF-02B1-194D-BCAC-2695EAEFB5CA}"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6F431-4A93-EF4E-9465-70F66234705A}" type="slidenum">
              <a:rPr lang="en-US" smtClean="0"/>
              <a:t>‹#›</a:t>
            </a:fld>
            <a:endParaRPr lang="en-US"/>
          </a:p>
        </p:txBody>
      </p:sp>
    </p:spTree>
    <p:extLst>
      <p:ext uri="{BB962C8B-B14F-4D97-AF65-F5344CB8AC3E}">
        <p14:creationId xmlns:p14="http://schemas.microsoft.com/office/powerpoint/2010/main" val="16001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91177-B07B-204E-B801-E3CC87B1B3C1}"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6F431-4A93-EF4E-9465-70F66234705A}" type="slidenum">
              <a:rPr lang="en-US" smtClean="0"/>
              <a:t>‹#›</a:t>
            </a:fld>
            <a:endParaRPr lang="en-US"/>
          </a:p>
        </p:txBody>
      </p:sp>
    </p:spTree>
    <p:extLst>
      <p:ext uri="{BB962C8B-B14F-4D97-AF65-F5344CB8AC3E}">
        <p14:creationId xmlns:p14="http://schemas.microsoft.com/office/powerpoint/2010/main" val="63854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1FFA8-6D4A-9F48-97BB-59A32FA652D4}"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6F431-4A93-EF4E-9465-70F66234705A}" type="slidenum">
              <a:rPr lang="en-US" smtClean="0"/>
              <a:t>‹#›</a:t>
            </a:fld>
            <a:endParaRPr lang="en-US"/>
          </a:p>
        </p:txBody>
      </p:sp>
    </p:spTree>
    <p:extLst>
      <p:ext uri="{BB962C8B-B14F-4D97-AF65-F5344CB8AC3E}">
        <p14:creationId xmlns:p14="http://schemas.microsoft.com/office/powerpoint/2010/main" val="13125589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C5E41D-7F87-E743-8DC0-6180F48AAFB5}"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6F431-4A93-EF4E-9465-70F66234705A}" type="slidenum">
              <a:rPr lang="en-US" smtClean="0"/>
              <a:t>‹#›</a:t>
            </a:fld>
            <a:endParaRPr lang="en-US"/>
          </a:p>
        </p:txBody>
      </p:sp>
    </p:spTree>
    <p:extLst>
      <p:ext uri="{BB962C8B-B14F-4D97-AF65-F5344CB8AC3E}">
        <p14:creationId xmlns:p14="http://schemas.microsoft.com/office/powerpoint/2010/main" val="122640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2BC644-731D-C549-B115-9BEB199A1F1E}" type="datetime1">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6F431-4A93-EF4E-9465-70F66234705A}" type="slidenum">
              <a:rPr lang="en-US" smtClean="0"/>
              <a:t>‹#›</a:t>
            </a:fld>
            <a:endParaRPr lang="en-US"/>
          </a:p>
        </p:txBody>
      </p:sp>
    </p:spTree>
    <p:extLst>
      <p:ext uri="{BB962C8B-B14F-4D97-AF65-F5344CB8AC3E}">
        <p14:creationId xmlns:p14="http://schemas.microsoft.com/office/powerpoint/2010/main" val="58917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094DFD-3198-C446-BF10-9420B199DB05}" type="datetime1">
              <a:rPr lang="en-US" smtClean="0"/>
              <a:t>2/12/18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E6F431-4A93-EF4E-9465-70F66234705A}" type="slidenum">
              <a:rPr lang="en-US" smtClean="0"/>
              <a:t>‹#›</a:t>
            </a:fld>
            <a:endParaRPr lang="en-US"/>
          </a:p>
        </p:txBody>
      </p:sp>
    </p:spTree>
    <p:extLst>
      <p:ext uri="{BB962C8B-B14F-4D97-AF65-F5344CB8AC3E}">
        <p14:creationId xmlns:p14="http://schemas.microsoft.com/office/powerpoint/2010/main" val="24733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22891B-6FAD-7848-A55E-96975488B4CD}" type="datetime1">
              <a:rPr lang="en-US" smtClean="0"/>
              <a:t>2/12/18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E6F431-4A93-EF4E-9465-70F66234705A}" type="slidenum">
              <a:rPr lang="en-US" smtClean="0"/>
              <a:t>‹#›</a:t>
            </a:fld>
            <a:endParaRPr lang="en-US"/>
          </a:p>
        </p:txBody>
      </p:sp>
    </p:spTree>
    <p:extLst>
      <p:ext uri="{BB962C8B-B14F-4D97-AF65-F5344CB8AC3E}">
        <p14:creationId xmlns:p14="http://schemas.microsoft.com/office/powerpoint/2010/main" val="150894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88E99-DCBB-ED48-A1B1-2502FE71A8C4}" type="datetime1">
              <a:rPr lang="en-US" smtClean="0"/>
              <a:t>2/12/18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E6F431-4A93-EF4E-9465-70F66234705A}" type="slidenum">
              <a:rPr lang="en-US" smtClean="0"/>
              <a:t>‹#›</a:t>
            </a:fld>
            <a:endParaRPr lang="en-US"/>
          </a:p>
        </p:txBody>
      </p:sp>
    </p:spTree>
    <p:extLst>
      <p:ext uri="{BB962C8B-B14F-4D97-AF65-F5344CB8AC3E}">
        <p14:creationId xmlns:p14="http://schemas.microsoft.com/office/powerpoint/2010/main" val="113177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6BDAF3-F0B4-E54C-811C-D1AFB6DA71C1}" type="datetime1">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6F431-4A93-EF4E-9465-70F66234705A}" type="slidenum">
              <a:rPr lang="en-US" smtClean="0"/>
              <a:t>‹#›</a:t>
            </a:fld>
            <a:endParaRPr lang="en-US"/>
          </a:p>
        </p:txBody>
      </p:sp>
    </p:spTree>
    <p:extLst>
      <p:ext uri="{BB962C8B-B14F-4D97-AF65-F5344CB8AC3E}">
        <p14:creationId xmlns:p14="http://schemas.microsoft.com/office/powerpoint/2010/main" val="1439426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F698B-67AB-1D49-A54E-D00DD946997C}" type="datetime1">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6F431-4A93-EF4E-9465-70F66234705A}" type="slidenum">
              <a:rPr lang="en-US" smtClean="0"/>
              <a:t>‹#›</a:t>
            </a:fld>
            <a:endParaRPr lang="en-US"/>
          </a:p>
        </p:txBody>
      </p:sp>
    </p:spTree>
    <p:extLst>
      <p:ext uri="{BB962C8B-B14F-4D97-AF65-F5344CB8AC3E}">
        <p14:creationId xmlns:p14="http://schemas.microsoft.com/office/powerpoint/2010/main" val="10416163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A33F5-A466-ED44-9FB0-ADE1AB80BEEF}" type="datetime1">
              <a:rPr lang="en-US" smtClean="0"/>
              <a:t>2/12/18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6F431-4A93-EF4E-9465-70F66234705A}" type="slidenum">
              <a:rPr lang="en-US" smtClean="0"/>
              <a:t>‹#›</a:t>
            </a:fld>
            <a:endParaRPr lang="en-US"/>
          </a:p>
        </p:txBody>
      </p:sp>
    </p:spTree>
    <p:extLst>
      <p:ext uri="{BB962C8B-B14F-4D97-AF65-F5344CB8AC3E}">
        <p14:creationId xmlns:p14="http://schemas.microsoft.com/office/powerpoint/2010/main" val="248250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0">
              <a:srgbClr val="002060"/>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u="sng" dirty="0" smtClean="0">
                <a:solidFill>
                  <a:schemeClr val="bg1"/>
                </a:solidFill>
                <a:latin typeface="Garamond" charset="0"/>
                <a:ea typeface="Garamond" charset="0"/>
                <a:cs typeface="Garamond" charset="0"/>
              </a:rPr>
              <a:t>Data Cleaning and Integration</a:t>
            </a:r>
            <a:br>
              <a:rPr lang="en-US" u="sng" dirty="0" smtClean="0">
                <a:solidFill>
                  <a:schemeClr val="bg1"/>
                </a:solidFill>
                <a:latin typeface="Garamond" charset="0"/>
                <a:ea typeface="Garamond" charset="0"/>
                <a:cs typeface="Garamond" charset="0"/>
              </a:rPr>
            </a:br>
            <a:r>
              <a:rPr lang="en-US" sz="3200" dirty="0" smtClean="0">
                <a:solidFill>
                  <a:schemeClr val="bg1"/>
                </a:solidFill>
                <a:latin typeface="Garamond" charset="0"/>
                <a:ea typeface="Garamond" charset="0"/>
                <a:cs typeface="Garamond" charset="0"/>
              </a:rPr>
              <a:t>Computing Systems: 1/30/18 Lecture </a:t>
            </a:r>
            <a:r>
              <a:rPr lang="en-US" sz="3200" dirty="0">
                <a:solidFill>
                  <a:schemeClr val="bg1"/>
                </a:solidFill>
                <a:latin typeface="Garamond" charset="0"/>
                <a:ea typeface="Garamond" charset="0"/>
                <a:cs typeface="Garamond" charset="0"/>
              </a:rPr>
              <a:t/>
            </a:r>
            <a:br>
              <a:rPr lang="en-US" sz="3200" dirty="0">
                <a:solidFill>
                  <a:schemeClr val="bg1"/>
                </a:solidFill>
                <a:latin typeface="Garamond" charset="0"/>
                <a:ea typeface="Garamond" charset="0"/>
                <a:cs typeface="Garamond" charset="0"/>
              </a:rPr>
            </a:br>
            <a:r>
              <a:rPr lang="en-US" altLang="zh-CN" sz="3200" dirty="0" smtClean="0">
                <a:solidFill>
                  <a:schemeClr val="bg1"/>
                </a:solidFill>
                <a:latin typeface="Garamond" charset="0"/>
                <a:ea typeface="Garamond" charset="0"/>
                <a:cs typeface="Garamond" charset="0"/>
              </a:rPr>
              <a:t>Professor Eugene</a:t>
            </a:r>
            <a:r>
              <a:rPr lang="zh-CN" altLang="en-US" sz="3200" dirty="0" smtClean="0">
                <a:solidFill>
                  <a:schemeClr val="bg1"/>
                </a:solidFill>
                <a:latin typeface="Garamond" charset="0"/>
                <a:ea typeface="Garamond" charset="0"/>
                <a:cs typeface="Garamond" charset="0"/>
              </a:rPr>
              <a:t> </a:t>
            </a:r>
            <a:r>
              <a:rPr lang="en-US" sz="3200" dirty="0" smtClean="0">
                <a:solidFill>
                  <a:schemeClr val="bg1"/>
                </a:solidFill>
                <a:latin typeface="Garamond" charset="0"/>
                <a:ea typeface="Garamond" charset="0"/>
                <a:cs typeface="Garamond" charset="0"/>
              </a:rPr>
              <a:t>Wu</a:t>
            </a:r>
            <a:endParaRPr lang="en-US" sz="7200" dirty="0">
              <a:solidFill>
                <a:schemeClr val="bg1"/>
              </a:solidFill>
              <a:latin typeface="Garamond" charset="0"/>
              <a:ea typeface="Garamond" charset="0"/>
              <a:cs typeface="Garamond" charset="0"/>
            </a:endParaRPr>
          </a:p>
        </p:txBody>
      </p:sp>
      <p:sp>
        <p:nvSpPr>
          <p:cNvPr id="3" name="Subtitle 2"/>
          <p:cNvSpPr>
            <a:spLocks noGrp="1"/>
          </p:cNvSpPr>
          <p:nvPr>
            <p:ph type="subTitle" idx="1"/>
          </p:nvPr>
        </p:nvSpPr>
        <p:spPr>
          <a:xfrm>
            <a:off x="571500" y="3967163"/>
            <a:ext cx="11049000" cy="1655762"/>
          </a:xfrm>
        </p:spPr>
        <p:txBody>
          <a:bodyPr/>
          <a:lstStyle/>
          <a:p>
            <a:r>
              <a:rPr lang="en-US" dirty="0" smtClean="0">
                <a:solidFill>
                  <a:schemeClr val="bg1"/>
                </a:solidFill>
                <a:latin typeface="Helvetica Neue" charset="0"/>
                <a:ea typeface="Helvetica Neue" charset="0"/>
                <a:cs typeface="Helvetica Neue" charset="0"/>
              </a:rPr>
              <a:t>By Kathy Lin , </a:t>
            </a:r>
            <a:r>
              <a:rPr lang="en-US" dirty="0" err="1" smtClean="0">
                <a:solidFill>
                  <a:schemeClr val="bg1"/>
                </a:solidFill>
                <a:latin typeface="Helvetica Neue" charset="0"/>
                <a:ea typeface="Helvetica Neue" charset="0"/>
                <a:cs typeface="Helvetica Neue" charset="0"/>
              </a:rPr>
              <a:t>Xiaohui</a:t>
            </a:r>
            <a:r>
              <a:rPr lang="en-US" dirty="0" smtClean="0">
                <a:solidFill>
                  <a:schemeClr val="bg1"/>
                </a:solidFill>
                <a:latin typeface="Helvetica Neue" charset="0"/>
                <a:ea typeface="Helvetica Neue" charset="0"/>
                <a:cs typeface="Helvetica Neue" charset="0"/>
              </a:rPr>
              <a:t> Guo, and Aria Kumar</a:t>
            </a:r>
          </a:p>
          <a:p>
            <a:r>
              <a:rPr lang="en-US" dirty="0" smtClean="0">
                <a:solidFill>
                  <a:schemeClr val="bg1"/>
                </a:solidFill>
                <a:latin typeface="Helvetica Neue" charset="0"/>
                <a:ea typeface="Helvetica Neue" charset="0"/>
                <a:cs typeface="Helvetica Neue" charset="0"/>
              </a:rPr>
              <a:t>  </a:t>
            </a:r>
            <a:r>
              <a:rPr lang="en-US" dirty="0">
                <a:solidFill>
                  <a:schemeClr val="bg1"/>
                </a:solidFill>
                <a:latin typeface="Helvetica Neue" charset="0"/>
                <a:ea typeface="Helvetica Neue" charset="0"/>
                <a:cs typeface="Helvetica Neue" charset="0"/>
              </a:rPr>
              <a:t>k</a:t>
            </a:r>
            <a:r>
              <a:rPr lang="is-IS" dirty="0" smtClean="0">
                <a:solidFill>
                  <a:schemeClr val="bg1"/>
                </a:solidFill>
                <a:latin typeface="Helvetica Neue" charset="0"/>
                <a:ea typeface="Helvetica Neue" charset="0"/>
                <a:cs typeface="Helvetica Neue" charset="0"/>
              </a:rPr>
              <a:t>l2615        xg2225                sk4345</a:t>
            </a:r>
            <a:endParaRPr lang="en-US" dirty="0">
              <a:solidFill>
                <a:schemeClr val="bg1"/>
              </a:solidFill>
              <a:latin typeface="Helvetica Neue" charset="0"/>
              <a:ea typeface="Helvetica Neue" charset="0"/>
              <a:cs typeface="Helvetica Neue" charset="0"/>
            </a:endParaRPr>
          </a:p>
        </p:txBody>
      </p:sp>
      <p:sp>
        <p:nvSpPr>
          <p:cNvPr id="4" name="Slide Number Placeholder 3"/>
          <p:cNvSpPr>
            <a:spLocks noGrp="1"/>
          </p:cNvSpPr>
          <p:nvPr>
            <p:ph type="sldNum" sz="quarter" idx="12"/>
          </p:nvPr>
        </p:nvSpPr>
        <p:spPr/>
        <p:txBody>
          <a:bodyPr/>
          <a:lstStyle/>
          <a:p>
            <a:fld id="{DEE6F431-4A93-EF4E-9465-70F66234705A}" type="slidenum">
              <a:rPr lang="en-US" smtClean="0"/>
              <a:t>1</a:t>
            </a:fld>
            <a:endParaRPr lang="en-US"/>
          </a:p>
        </p:txBody>
      </p:sp>
    </p:spTree>
    <p:extLst>
      <p:ext uri="{BB962C8B-B14F-4D97-AF65-F5344CB8AC3E}">
        <p14:creationId xmlns:p14="http://schemas.microsoft.com/office/powerpoint/2010/main" val="1034800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Steps of Data Integration</a:t>
            </a:r>
            <a:endParaRPr lang="en-US" sz="4000" dirty="0">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fld id="{DEE6F431-4A93-EF4E-9465-70F66234705A}" type="slidenum">
              <a:rPr lang="en-US" smtClean="0"/>
              <a:t>10</a:t>
            </a:fld>
            <a:endParaRPr lang="en-US"/>
          </a:p>
        </p:txBody>
      </p:sp>
      <p:sp>
        <p:nvSpPr>
          <p:cNvPr id="36" name="Rectangle 35"/>
          <p:cNvSpPr/>
          <p:nvPr/>
        </p:nvSpPr>
        <p:spPr>
          <a:xfrm>
            <a:off x="274320" y="1286515"/>
            <a:ext cx="11649456" cy="2246769"/>
          </a:xfrm>
          <a:prstGeom prst="rect">
            <a:avLst/>
          </a:prstGeom>
          <a:ln>
            <a:solidFill>
              <a:schemeClr val="tx1"/>
            </a:solidFill>
          </a:ln>
        </p:spPr>
        <p:txBody>
          <a:bodyPr wrap="square">
            <a:spAutoFit/>
          </a:bodyPr>
          <a:lstStyle/>
          <a:p>
            <a:pPr marL="514350" lvl="0" indent="-514350">
              <a:buFont typeface="+mj-lt"/>
              <a:buAutoNum type="arabicPeriod"/>
            </a:pPr>
            <a:r>
              <a:rPr lang="en-US" sz="2800" b="1" dirty="0" smtClean="0">
                <a:latin typeface="Garamond" charset="0"/>
                <a:ea typeface="Garamond" charset="0"/>
                <a:cs typeface="Garamond" charset="0"/>
              </a:rPr>
              <a:t>Ingest</a:t>
            </a:r>
            <a:r>
              <a:rPr lang="en-US" sz="2800" dirty="0" smtClean="0">
                <a:latin typeface="Garamond" charset="0"/>
                <a:ea typeface="Garamond" charset="0"/>
                <a:cs typeface="Garamond" charset="0"/>
              </a:rPr>
              <a:t>: getting/saving/downloading data</a:t>
            </a:r>
            <a:endParaRPr lang="en-US" sz="2800" b="1" dirty="0" smtClean="0">
              <a:latin typeface="Garamond" charset="0"/>
              <a:ea typeface="Garamond" charset="0"/>
              <a:cs typeface="Garamond" charset="0"/>
            </a:endParaRPr>
          </a:p>
          <a:p>
            <a:pPr marL="514350" lvl="0" indent="-514350">
              <a:buFont typeface="+mj-lt"/>
              <a:buAutoNum type="arabicPeriod"/>
            </a:pPr>
            <a:r>
              <a:rPr lang="en-US" sz="2800" b="1" dirty="0" smtClean="0">
                <a:latin typeface="Garamond" charset="0"/>
                <a:ea typeface="Garamond" charset="0"/>
                <a:cs typeface="Garamond" charset="0"/>
              </a:rPr>
              <a:t>Transform</a:t>
            </a:r>
            <a:r>
              <a:rPr lang="en-US" sz="2800" dirty="0" smtClean="0">
                <a:latin typeface="Garamond" charset="0"/>
                <a:ea typeface="Garamond" charset="0"/>
                <a:cs typeface="Garamond" charset="0"/>
              </a:rPr>
              <a:t>: unit conversions, simple data extraction/</a:t>
            </a:r>
            <a:r>
              <a:rPr lang="en-US" sz="2800" dirty="0" err="1" smtClean="0">
                <a:latin typeface="Garamond" charset="0"/>
                <a:ea typeface="Garamond" charset="0"/>
                <a:cs typeface="Garamond" charset="0"/>
              </a:rPr>
              <a:t>wranging</a:t>
            </a:r>
            <a:r>
              <a:rPr lang="en-US" sz="2800" dirty="0" smtClean="0">
                <a:latin typeface="Garamond" charset="0"/>
                <a:ea typeface="Garamond" charset="0"/>
                <a:cs typeface="Garamond" charset="0"/>
              </a:rPr>
              <a:t>, </a:t>
            </a:r>
            <a:r>
              <a:rPr lang="en-US" sz="2800" dirty="0" err="1" smtClean="0">
                <a:latin typeface="Garamond" charset="0"/>
                <a:ea typeface="Garamond" charset="0"/>
                <a:cs typeface="Garamond" charset="0"/>
              </a:rPr>
              <a:t>dict</a:t>
            </a:r>
            <a:r>
              <a:rPr lang="en-US" sz="2800" dirty="0" smtClean="0">
                <a:latin typeface="Garamond" charset="0"/>
                <a:ea typeface="Garamond" charset="0"/>
                <a:cs typeface="Garamond" charset="0"/>
              </a:rPr>
              <a:t> syntax</a:t>
            </a:r>
            <a:endParaRPr lang="en-US" sz="2800" b="1" dirty="0">
              <a:latin typeface="Garamond" charset="0"/>
              <a:ea typeface="Garamond" charset="0"/>
              <a:cs typeface="Garamond" charset="0"/>
            </a:endParaRPr>
          </a:p>
          <a:p>
            <a:pPr marL="514350" lvl="0" indent="-514350">
              <a:buFont typeface="+mj-lt"/>
              <a:buAutoNum type="arabicPeriod"/>
            </a:pPr>
            <a:r>
              <a:rPr lang="en-US" sz="2800" b="1" dirty="0" smtClean="0">
                <a:latin typeface="Garamond" charset="0"/>
                <a:ea typeface="Garamond" charset="0"/>
                <a:cs typeface="Garamond" charset="0"/>
              </a:rPr>
              <a:t>Clean</a:t>
            </a:r>
            <a:r>
              <a:rPr lang="en-US" sz="2800" dirty="0" smtClean="0">
                <a:latin typeface="Garamond" charset="0"/>
                <a:ea typeface="Garamond" charset="0"/>
                <a:cs typeface="Garamond" charset="0"/>
              </a:rPr>
              <a:t>: dealing with nulls and outliers</a:t>
            </a:r>
            <a:endParaRPr lang="en-US" sz="2800" b="1" dirty="0">
              <a:latin typeface="Garamond" charset="0"/>
              <a:ea typeface="Garamond" charset="0"/>
              <a:cs typeface="Garamond" charset="0"/>
            </a:endParaRPr>
          </a:p>
          <a:p>
            <a:pPr marL="514350" lvl="0" indent="-514350">
              <a:buFont typeface="+mj-lt"/>
              <a:buAutoNum type="arabicPeriod"/>
            </a:pPr>
            <a:r>
              <a:rPr lang="en-US" sz="2800" b="1" dirty="0" smtClean="0">
                <a:latin typeface="Garamond" charset="0"/>
                <a:ea typeface="Garamond" charset="0"/>
                <a:cs typeface="Garamond" charset="0"/>
              </a:rPr>
              <a:t>Schema Integration</a:t>
            </a:r>
            <a:r>
              <a:rPr lang="en-US" sz="2800" dirty="0" smtClean="0">
                <a:latin typeface="Garamond" charset="0"/>
                <a:ea typeface="Garamond" charset="0"/>
                <a:cs typeface="Garamond" charset="0"/>
              </a:rPr>
              <a:t>: merging multiple tables into 1table</a:t>
            </a:r>
            <a:endParaRPr lang="en-US" sz="2800" b="1" dirty="0">
              <a:latin typeface="Garamond" charset="0"/>
              <a:ea typeface="Garamond" charset="0"/>
              <a:cs typeface="Garamond" charset="0"/>
            </a:endParaRPr>
          </a:p>
          <a:p>
            <a:pPr marL="514350" lvl="0" indent="-514350">
              <a:buFont typeface="+mj-lt"/>
              <a:buAutoNum type="arabicPeriod"/>
            </a:pPr>
            <a:r>
              <a:rPr lang="en-US" sz="2800" b="1" dirty="0" smtClean="0">
                <a:latin typeface="Garamond" charset="0"/>
                <a:ea typeface="Garamond" charset="0"/>
                <a:cs typeface="Garamond" charset="0"/>
              </a:rPr>
              <a:t>Deduplication</a:t>
            </a:r>
            <a:r>
              <a:rPr lang="en-US" sz="2800" dirty="0" smtClean="0">
                <a:latin typeface="Garamond" charset="0"/>
                <a:ea typeface="Garamond" charset="0"/>
                <a:cs typeface="Garamond" charset="0"/>
              </a:rPr>
              <a:t>: merging multiple rows into 1 unique row</a:t>
            </a:r>
          </a:p>
        </p:txBody>
      </p:sp>
      <p:sp>
        <p:nvSpPr>
          <p:cNvPr id="7" name="Freeform 9"/>
          <p:cNvSpPr>
            <a:spLocks/>
          </p:cNvSpPr>
          <p:nvPr/>
        </p:nvSpPr>
        <p:spPr bwMode="auto">
          <a:xfrm>
            <a:off x="6448108" y="5789422"/>
            <a:ext cx="5475668" cy="869315"/>
          </a:xfrm>
          <a:custGeom>
            <a:avLst/>
            <a:gdLst>
              <a:gd name="T0" fmla="*/ 441 w 671"/>
              <a:gd name="T1" fmla="*/ 0 h 459"/>
              <a:gd name="T2" fmla="*/ 0 w 671"/>
              <a:gd name="T3" fmla="*/ 0 h 459"/>
              <a:gd name="T4" fmla="*/ 182 w 671"/>
              <a:gd name="T5" fmla="*/ 230 h 459"/>
              <a:gd name="T6" fmla="*/ 0 w 671"/>
              <a:gd name="T7" fmla="*/ 459 h 459"/>
              <a:gd name="T8" fmla="*/ 441 w 671"/>
              <a:gd name="T9" fmla="*/ 459 h 459"/>
              <a:gd name="T10" fmla="*/ 671 w 671"/>
              <a:gd name="T11" fmla="*/ 230 h 459"/>
              <a:gd name="T12" fmla="*/ 441 w 671"/>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1" h="459">
                <a:moveTo>
                  <a:pt x="441" y="0"/>
                </a:moveTo>
                <a:cubicBezTo>
                  <a:pt x="0" y="0"/>
                  <a:pt x="0" y="0"/>
                  <a:pt x="0" y="0"/>
                </a:cubicBezTo>
                <a:cubicBezTo>
                  <a:pt x="90" y="0"/>
                  <a:pt x="182" y="103"/>
                  <a:pt x="182" y="230"/>
                </a:cubicBezTo>
                <a:cubicBezTo>
                  <a:pt x="182" y="357"/>
                  <a:pt x="90" y="459"/>
                  <a:pt x="0" y="459"/>
                </a:cubicBezTo>
                <a:cubicBezTo>
                  <a:pt x="441" y="459"/>
                  <a:pt x="441" y="459"/>
                  <a:pt x="441" y="459"/>
                </a:cubicBezTo>
                <a:cubicBezTo>
                  <a:pt x="492" y="459"/>
                  <a:pt x="671" y="230"/>
                  <a:pt x="671" y="230"/>
                </a:cubicBezTo>
                <a:cubicBezTo>
                  <a:pt x="671" y="230"/>
                  <a:pt x="492" y="0"/>
                  <a:pt x="441" y="0"/>
                </a:cubicBezTo>
                <a:close/>
              </a:path>
            </a:pathLst>
          </a:custGeom>
          <a:gradFill rotWithShape="1">
            <a:gsLst>
              <a:gs pos="0">
                <a:srgbClr val="015E63"/>
              </a:gs>
              <a:gs pos="50000">
                <a:srgbClr val="0199A1"/>
              </a:gs>
              <a:gs pos="98000">
                <a:srgbClr val="015E63"/>
              </a:gs>
              <a:gs pos="100000">
                <a:srgbClr val="015E63"/>
              </a:gs>
            </a:gsLst>
            <a:lin ang="16200000" scaled="1"/>
          </a:gradFill>
          <a:ln w="9525" cap="flat" cmpd="sng">
            <a:solidFill>
              <a:srgbClr val="048C89"/>
            </a:solidFill>
            <a:prstDash val="solid"/>
            <a:round/>
            <a:headEnd type="none" w="med" len="med"/>
            <a:tailEnd type="none" w="med" len="med"/>
          </a:ln>
        </p:spPr>
        <p:txBody>
          <a:bodyPr lIns="82124" tIns="41061" rIns="82124" bIns="41061" anchor="ctr"/>
          <a:lstStyle/>
          <a:p>
            <a:endParaRPr lang="en-US"/>
          </a:p>
        </p:txBody>
      </p:sp>
      <p:sp>
        <p:nvSpPr>
          <p:cNvPr id="8" name="Freeform 11"/>
          <p:cNvSpPr>
            <a:spLocks/>
          </p:cNvSpPr>
          <p:nvPr/>
        </p:nvSpPr>
        <p:spPr bwMode="auto">
          <a:xfrm>
            <a:off x="4763772" y="5789422"/>
            <a:ext cx="5173394" cy="869315"/>
          </a:xfrm>
          <a:custGeom>
            <a:avLst/>
            <a:gdLst>
              <a:gd name="T0" fmla="*/ 452 w 634"/>
              <a:gd name="T1" fmla="*/ 0 h 459"/>
              <a:gd name="T2" fmla="*/ 0 w 634"/>
              <a:gd name="T3" fmla="*/ 0 h 459"/>
              <a:gd name="T4" fmla="*/ 182 w 634"/>
              <a:gd name="T5" fmla="*/ 230 h 459"/>
              <a:gd name="T6" fmla="*/ 0 w 634"/>
              <a:gd name="T7" fmla="*/ 459 h 459"/>
              <a:gd name="T8" fmla="*/ 452 w 634"/>
              <a:gd name="T9" fmla="*/ 459 h 459"/>
              <a:gd name="T10" fmla="*/ 634 w 634"/>
              <a:gd name="T11" fmla="*/ 230 h 459"/>
              <a:gd name="T12" fmla="*/ 452 w 634"/>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4" h="459">
                <a:moveTo>
                  <a:pt x="452" y="0"/>
                </a:moveTo>
                <a:cubicBezTo>
                  <a:pt x="0" y="0"/>
                  <a:pt x="0" y="0"/>
                  <a:pt x="0" y="0"/>
                </a:cubicBezTo>
                <a:cubicBezTo>
                  <a:pt x="90" y="0"/>
                  <a:pt x="182" y="103"/>
                  <a:pt x="182" y="230"/>
                </a:cubicBezTo>
                <a:cubicBezTo>
                  <a:pt x="182" y="357"/>
                  <a:pt x="90" y="459"/>
                  <a:pt x="0" y="459"/>
                </a:cubicBezTo>
                <a:cubicBezTo>
                  <a:pt x="452" y="459"/>
                  <a:pt x="452" y="459"/>
                  <a:pt x="452" y="459"/>
                </a:cubicBezTo>
                <a:cubicBezTo>
                  <a:pt x="542" y="459"/>
                  <a:pt x="634" y="357"/>
                  <a:pt x="634" y="230"/>
                </a:cubicBezTo>
                <a:cubicBezTo>
                  <a:pt x="634" y="103"/>
                  <a:pt x="542" y="0"/>
                  <a:pt x="452" y="0"/>
                </a:cubicBezTo>
                <a:close/>
              </a:path>
            </a:pathLst>
          </a:custGeom>
          <a:gradFill rotWithShape="1">
            <a:gsLst>
              <a:gs pos="0">
                <a:srgbClr val="01343D"/>
              </a:gs>
              <a:gs pos="50000">
                <a:srgbClr val="025663"/>
              </a:gs>
              <a:gs pos="98000">
                <a:srgbClr val="01343D"/>
              </a:gs>
              <a:gs pos="100000">
                <a:srgbClr val="01343D"/>
              </a:gs>
            </a:gsLst>
            <a:lin ang="16200000" scaled="1"/>
          </a:gradFill>
          <a:ln w="9525" cap="flat" cmpd="sng">
            <a:solidFill>
              <a:srgbClr val="034543"/>
            </a:solidFill>
            <a:prstDash val="solid"/>
            <a:round/>
            <a:headEnd type="none" w="med" len="med"/>
            <a:tailEnd type="none" w="med" len="med"/>
          </a:ln>
        </p:spPr>
        <p:txBody>
          <a:bodyPr lIns="82124" tIns="41061" rIns="82124" bIns="41061" anchor="ctr"/>
          <a:lstStyle/>
          <a:p>
            <a:endParaRPr lang="en-US"/>
          </a:p>
        </p:txBody>
      </p:sp>
      <p:sp>
        <p:nvSpPr>
          <p:cNvPr id="9" name="Freeform 8"/>
          <p:cNvSpPr>
            <a:spLocks/>
          </p:cNvSpPr>
          <p:nvPr/>
        </p:nvSpPr>
        <p:spPr bwMode="auto">
          <a:xfrm>
            <a:off x="3074671" y="5789422"/>
            <a:ext cx="5180342" cy="869315"/>
          </a:xfrm>
          <a:custGeom>
            <a:avLst/>
            <a:gdLst>
              <a:gd name="T0" fmla="*/ 453 w 635"/>
              <a:gd name="T1" fmla="*/ 0 h 459"/>
              <a:gd name="T2" fmla="*/ 0 w 635"/>
              <a:gd name="T3" fmla="*/ 0 h 459"/>
              <a:gd name="T4" fmla="*/ 183 w 635"/>
              <a:gd name="T5" fmla="*/ 230 h 459"/>
              <a:gd name="T6" fmla="*/ 0 w 635"/>
              <a:gd name="T7" fmla="*/ 459 h 459"/>
              <a:gd name="T8" fmla="*/ 453 w 635"/>
              <a:gd name="T9" fmla="*/ 459 h 459"/>
              <a:gd name="T10" fmla="*/ 635 w 635"/>
              <a:gd name="T11" fmla="*/ 230 h 459"/>
              <a:gd name="T12" fmla="*/ 453 w 635"/>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5" h="459">
                <a:moveTo>
                  <a:pt x="453" y="0"/>
                </a:moveTo>
                <a:cubicBezTo>
                  <a:pt x="0" y="0"/>
                  <a:pt x="0" y="0"/>
                  <a:pt x="0" y="0"/>
                </a:cubicBezTo>
                <a:cubicBezTo>
                  <a:pt x="91" y="0"/>
                  <a:pt x="183" y="103"/>
                  <a:pt x="183" y="230"/>
                </a:cubicBezTo>
                <a:cubicBezTo>
                  <a:pt x="183" y="357"/>
                  <a:pt x="91" y="459"/>
                  <a:pt x="0" y="459"/>
                </a:cubicBezTo>
                <a:cubicBezTo>
                  <a:pt x="453" y="459"/>
                  <a:pt x="453" y="459"/>
                  <a:pt x="453" y="459"/>
                </a:cubicBezTo>
                <a:cubicBezTo>
                  <a:pt x="543" y="459"/>
                  <a:pt x="635" y="357"/>
                  <a:pt x="635" y="230"/>
                </a:cubicBezTo>
                <a:cubicBezTo>
                  <a:pt x="635" y="103"/>
                  <a:pt x="543" y="0"/>
                  <a:pt x="453" y="0"/>
                </a:cubicBezTo>
                <a:close/>
              </a:path>
            </a:pathLst>
          </a:custGeom>
          <a:gradFill rotWithShape="1">
            <a:gsLst>
              <a:gs pos="0">
                <a:srgbClr val="011E39"/>
              </a:gs>
              <a:gs pos="53000">
                <a:srgbClr val="093667"/>
              </a:gs>
              <a:gs pos="100000">
                <a:srgbClr val="011E39"/>
              </a:gs>
            </a:gsLst>
            <a:lin ang="16200000" scaled="1"/>
          </a:gradFill>
          <a:ln w="9525">
            <a:solidFill>
              <a:srgbClr val="013253"/>
            </a:solidFill>
            <a:round/>
            <a:headEnd/>
            <a:tailEnd/>
          </a:ln>
        </p:spPr>
        <p:txBody>
          <a:bodyPr/>
          <a:lstStyle/>
          <a:p>
            <a:endParaRPr lang="en-US"/>
          </a:p>
        </p:txBody>
      </p:sp>
      <p:sp>
        <p:nvSpPr>
          <p:cNvPr id="10" name="Freeform 7"/>
          <p:cNvSpPr>
            <a:spLocks/>
          </p:cNvSpPr>
          <p:nvPr/>
        </p:nvSpPr>
        <p:spPr bwMode="auto">
          <a:xfrm>
            <a:off x="1388745" y="5789422"/>
            <a:ext cx="4703775" cy="869315"/>
          </a:xfrm>
          <a:custGeom>
            <a:avLst/>
            <a:gdLst>
              <a:gd name="T0" fmla="*/ 453 w 635"/>
              <a:gd name="T1" fmla="*/ 0 h 459"/>
              <a:gd name="T2" fmla="*/ 0 w 635"/>
              <a:gd name="T3" fmla="*/ 0 h 459"/>
              <a:gd name="T4" fmla="*/ 183 w 635"/>
              <a:gd name="T5" fmla="*/ 230 h 459"/>
              <a:gd name="T6" fmla="*/ 0 w 635"/>
              <a:gd name="T7" fmla="*/ 459 h 459"/>
              <a:gd name="T8" fmla="*/ 453 w 635"/>
              <a:gd name="T9" fmla="*/ 459 h 459"/>
              <a:gd name="T10" fmla="*/ 635 w 635"/>
              <a:gd name="T11" fmla="*/ 230 h 459"/>
              <a:gd name="T12" fmla="*/ 453 w 635"/>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5" h="459">
                <a:moveTo>
                  <a:pt x="453" y="0"/>
                </a:moveTo>
                <a:cubicBezTo>
                  <a:pt x="0" y="0"/>
                  <a:pt x="0" y="0"/>
                  <a:pt x="0" y="0"/>
                </a:cubicBezTo>
                <a:cubicBezTo>
                  <a:pt x="91" y="0"/>
                  <a:pt x="183" y="103"/>
                  <a:pt x="183" y="230"/>
                </a:cubicBezTo>
                <a:cubicBezTo>
                  <a:pt x="183" y="357"/>
                  <a:pt x="91" y="459"/>
                  <a:pt x="0" y="459"/>
                </a:cubicBezTo>
                <a:cubicBezTo>
                  <a:pt x="453" y="459"/>
                  <a:pt x="453" y="459"/>
                  <a:pt x="453" y="459"/>
                </a:cubicBezTo>
                <a:cubicBezTo>
                  <a:pt x="543" y="459"/>
                  <a:pt x="635" y="357"/>
                  <a:pt x="635" y="230"/>
                </a:cubicBezTo>
                <a:cubicBezTo>
                  <a:pt x="635" y="103"/>
                  <a:pt x="543" y="0"/>
                  <a:pt x="453" y="0"/>
                </a:cubicBezTo>
                <a:close/>
              </a:path>
            </a:pathLst>
          </a:custGeom>
          <a:gradFill rotWithShape="1">
            <a:gsLst>
              <a:gs pos="0">
                <a:srgbClr val="043E72"/>
              </a:gs>
              <a:gs pos="52000">
                <a:srgbClr val="0560B3"/>
              </a:gs>
              <a:gs pos="100000">
                <a:srgbClr val="043E72"/>
              </a:gs>
            </a:gsLst>
            <a:lin ang="5400000" scaled="1"/>
          </a:gradFill>
          <a:ln w="9525" cap="flat" cmpd="sng">
            <a:solidFill>
              <a:srgbClr val="01568F"/>
            </a:solidFill>
            <a:prstDash val="solid"/>
            <a:round/>
            <a:headEnd type="none" w="med" len="med"/>
            <a:tailEnd type="none" w="med" len="med"/>
          </a:ln>
        </p:spPr>
        <p:txBody>
          <a:bodyPr lIns="82124" tIns="41061" rIns="82124" bIns="41061" anchor="ctr"/>
          <a:lstStyle/>
          <a:p>
            <a:endParaRPr lang="en-US"/>
          </a:p>
        </p:txBody>
      </p:sp>
      <p:sp>
        <p:nvSpPr>
          <p:cNvPr id="11" name="Freeform 6"/>
          <p:cNvSpPr>
            <a:spLocks/>
          </p:cNvSpPr>
          <p:nvPr/>
        </p:nvSpPr>
        <p:spPr bwMode="auto">
          <a:xfrm>
            <a:off x="301309" y="5789422"/>
            <a:ext cx="3386339" cy="869315"/>
          </a:xfrm>
          <a:custGeom>
            <a:avLst/>
            <a:gdLst>
              <a:gd name="T0" fmla="*/ 0 w 475"/>
              <a:gd name="T1" fmla="*/ 459 h 459"/>
              <a:gd name="T2" fmla="*/ 292 w 475"/>
              <a:gd name="T3" fmla="*/ 459 h 459"/>
              <a:gd name="T4" fmla="*/ 475 w 475"/>
              <a:gd name="T5" fmla="*/ 230 h 459"/>
              <a:gd name="T6" fmla="*/ 292 w 475"/>
              <a:gd name="T7" fmla="*/ 0 h 459"/>
              <a:gd name="T8" fmla="*/ 0 w 475"/>
              <a:gd name="T9" fmla="*/ 0 h 459"/>
              <a:gd name="T10" fmla="*/ 0 w 475"/>
              <a:gd name="T11" fmla="*/ 459 h 4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5" h="459">
                <a:moveTo>
                  <a:pt x="0" y="459"/>
                </a:moveTo>
                <a:cubicBezTo>
                  <a:pt x="292" y="459"/>
                  <a:pt x="292" y="459"/>
                  <a:pt x="292" y="459"/>
                </a:cubicBezTo>
                <a:cubicBezTo>
                  <a:pt x="383" y="459"/>
                  <a:pt x="475" y="357"/>
                  <a:pt x="475" y="230"/>
                </a:cubicBezTo>
                <a:cubicBezTo>
                  <a:pt x="475" y="103"/>
                  <a:pt x="383" y="0"/>
                  <a:pt x="292" y="0"/>
                </a:cubicBezTo>
                <a:cubicBezTo>
                  <a:pt x="0" y="0"/>
                  <a:pt x="0" y="0"/>
                  <a:pt x="0" y="0"/>
                </a:cubicBezTo>
                <a:lnTo>
                  <a:pt x="0" y="459"/>
                </a:lnTo>
                <a:close/>
              </a:path>
            </a:pathLst>
          </a:custGeom>
          <a:gradFill rotWithShape="1">
            <a:gsLst>
              <a:gs pos="0">
                <a:srgbClr val="037AB5"/>
              </a:gs>
              <a:gs pos="50000">
                <a:srgbClr val="08A7EE"/>
              </a:gs>
              <a:gs pos="100000">
                <a:srgbClr val="037AB5"/>
              </a:gs>
            </a:gsLst>
            <a:lin ang="16200000" scaled="1"/>
          </a:gradFill>
          <a:ln w="9525" cap="flat" cmpd="sng">
            <a:solidFill>
              <a:srgbClr val="0195F9"/>
            </a:solidFill>
            <a:prstDash val="solid"/>
            <a:round/>
            <a:headEnd type="none" w="med" len="med"/>
            <a:tailEnd type="none" w="med" len="med"/>
          </a:ln>
        </p:spPr>
        <p:txBody>
          <a:bodyPr lIns="82124" tIns="41061" rIns="82124" bIns="41061" anchor="ctr"/>
          <a:lstStyle/>
          <a:p>
            <a:endParaRPr lang="en-US"/>
          </a:p>
        </p:txBody>
      </p:sp>
      <p:sp>
        <p:nvSpPr>
          <p:cNvPr id="12" name="Oval 27"/>
          <p:cNvSpPr>
            <a:spLocks noChangeArrowheads="1"/>
          </p:cNvSpPr>
          <p:nvPr/>
        </p:nvSpPr>
        <p:spPr bwMode="auto">
          <a:xfrm>
            <a:off x="-150276"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Ingest</a:t>
            </a:r>
            <a:endParaRPr lang="en-US" dirty="0">
              <a:solidFill>
                <a:srgbClr val="FFFFFF"/>
              </a:solidFill>
              <a:latin typeface="Helvetica" charset="0"/>
              <a:ea typeface="Helvetica" charset="0"/>
              <a:cs typeface="Helvetica" charset="0"/>
            </a:endParaRPr>
          </a:p>
        </p:txBody>
      </p:sp>
      <p:sp>
        <p:nvSpPr>
          <p:cNvPr id="13" name="Oval 27"/>
          <p:cNvSpPr>
            <a:spLocks noChangeArrowheads="1"/>
          </p:cNvSpPr>
          <p:nvPr/>
        </p:nvSpPr>
        <p:spPr bwMode="auto">
          <a:xfrm>
            <a:off x="2782724"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Transform</a:t>
            </a:r>
            <a:endParaRPr lang="en-US" dirty="0">
              <a:solidFill>
                <a:srgbClr val="FFFFFF"/>
              </a:solidFill>
              <a:latin typeface="Helvetica" charset="0"/>
              <a:ea typeface="Helvetica" charset="0"/>
              <a:cs typeface="Helvetica" charset="0"/>
            </a:endParaRPr>
          </a:p>
        </p:txBody>
      </p:sp>
      <p:sp>
        <p:nvSpPr>
          <p:cNvPr id="14" name="Oval 27"/>
          <p:cNvSpPr>
            <a:spLocks noChangeArrowheads="1"/>
          </p:cNvSpPr>
          <p:nvPr/>
        </p:nvSpPr>
        <p:spPr bwMode="auto">
          <a:xfrm>
            <a:off x="5093572"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Clean</a:t>
            </a:r>
            <a:endParaRPr lang="en-US" dirty="0">
              <a:solidFill>
                <a:srgbClr val="FFFFFF"/>
              </a:solidFill>
              <a:latin typeface="Helvetica" charset="0"/>
              <a:ea typeface="Helvetica" charset="0"/>
              <a:cs typeface="Helvetica" charset="0"/>
            </a:endParaRPr>
          </a:p>
        </p:txBody>
      </p:sp>
      <p:sp>
        <p:nvSpPr>
          <p:cNvPr id="15" name="Oval 27"/>
          <p:cNvSpPr>
            <a:spLocks noChangeArrowheads="1"/>
          </p:cNvSpPr>
          <p:nvPr/>
        </p:nvSpPr>
        <p:spPr bwMode="auto">
          <a:xfrm>
            <a:off x="7094831"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sz="1600" dirty="0" smtClean="0">
                <a:solidFill>
                  <a:srgbClr val="FFFFFF"/>
                </a:solidFill>
                <a:latin typeface="Helvetica" charset="0"/>
                <a:ea typeface="Helvetica" charset="0"/>
                <a:cs typeface="Helvetica" charset="0"/>
              </a:rPr>
              <a:t>Schema </a:t>
            </a:r>
            <a:br>
              <a:rPr lang="en-US" sz="1600" dirty="0" smtClean="0">
                <a:solidFill>
                  <a:srgbClr val="FFFFFF"/>
                </a:solidFill>
                <a:latin typeface="Helvetica" charset="0"/>
                <a:ea typeface="Helvetica" charset="0"/>
                <a:cs typeface="Helvetica" charset="0"/>
              </a:rPr>
            </a:br>
            <a:r>
              <a:rPr lang="en-US" sz="1600" dirty="0" smtClean="0">
                <a:solidFill>
                  <a:srgbClr val="FFFFFF"/>
                </a:solidFill>
                <a:latin typeface="Helvetica" charset="0"/>
                <a:ea typeface="Helvetica" charset="0"/>
                <a:cs typeface="Helvetica" charset="0"/>
              </a:rPr>
              <a:t>Integration</a:t>
            </a:r>
            <a:endParaRPr lang="en-US" sz="1600" dirty="0">
              <a:solidFill>
                <a:srgbClr val="FFFFFF"/>
              </a:solidFill>
              <a:latin typeface="Helvetica" charset="0"/>
              <a:ea typeface="Helvetica" charset="0"/>
              <a:cs typeface="Helvetica" charset="0"/>
            </a:endParaRPr>
          </a:p>
        </p:txBody>
      </p:sp>
      <p:sp>
        <p:nvSpPr>
          <p:cNvPr id="16" name="Oval 27"/>
          <p:cNvSpPr>
            <a:spLocks noChangeArrowheads="1"/>
          </p:cNvSpPr>
          <p:nvPr/>
        </p:nvSpPr>
        <p:spPr bwMode="auto">
          <a:xfrm>
            <a:off x="8332472" y="6101282"/>
            <a:ext cx="4502834"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err="1" smtClean="0">
                <a:solidFill>
                  <a:srgbClr val="FFFFFF"/>
                </a:solidFill>
                <a:latin typeface="Helvetica" charset="0"/>
                <a:ea typeface="Helvetica" charset="0"/>
                <a:cs typeface="Helvetica" charset="0"/>
              </a:rPr>
              <a:t>Dedup</a:t>
            </a:r>
            <a:endParaRPr lang="en-US" dirty="0">
              <a:solidFill>
                <a:srgbClr val="FFFFFF"/>
              </a:solidFill>
              <a:latin typeface="Helvetica" charset="0"/>
              <a:ea typeface="Helvetica" charset="0"/>
              <a:cs typeface="Helvetica" charset="0"/>
            </a:endParaRPr>
          </a:p>
        </p:txBody>
      </p:sp>
      <p:sp>
        <p:nvSpPr>
          <p:cNvPr id="17" name="Rectangle 16"/>
          <p:cNvSpPr/>
          <p:nvPr/>
        </p:nvSpPr>
        <p:spPr>
          <a:xfrm>
            <a:off x="267792" y="3938634"/>
            <a:ext cx="11649456" cy="1384995"/>
          </a:xfrm>
          <a:prstGeom prst="rect">
            <a:avLst/>
          </a:prstGeom>
          <a:ln>
            <a:noFill/>
          </a:ln>
        </p:spPr>
        <p:txBody>
          <a:bodyPr wrap="square">
            <a:spAutoFit/>
          </a:bodyPr>
          <a:lstStyle/>
          <a:p>
            <a:pPr marL="514350" lvl="0" indent="-514350">
              <a:buFont typeface="+mj-lt"/>
              <a:buAutoNum type="arabicPeriod"/>
            </a:pPr>
            <a:r>
              <a:rPr lang="en-US" sz="2800" b="1" dirty="0" smtClean="0">
                <a:latin typeface="Garamond" charset="0"/>
                <a:ea typeface="Garamond" charset="0"/>
                <a:cs typeface="Garamond" charset="0"/>
              </a:rPr>
              <a:t>Ingest</a:t>
            </a:r>
            <a:r>
              <a:rPr lang="en-US" sz="2800" dirty="0" smtClean="0">
                <a:latin typeface="Garamond" charset="0"/>
                <a:ea typeface="Garamond" charset="0"/>
                <a:cs typeface="Garamond" charset="0"/>
              </a:rPr>
              <a:t>: getting/saving/downloading data</a:t>
            </a:r>
          </a:p>
          <a:p>
            <a:pPr marL="914400" lvl="1" indent="-457200">
              <a:buFont typeface="Arial" charset="0"/>
              <a:buChar char="•"/>
            </a:pPr>
            <a:r>
              <a:rPr lang="en-US" sz="2800" dirty="0" smtClean="0">
                <a:latin typeface="Garamond" charset="0"/>
                <a:ea typeface="Garamond" charset="0"/>
                <a:cs typeface="Garamond" charset="0"/>
              </a:rPr>
              <a:t>Parsing</a:t>
            </a:r>
          </a:p>
          <a:p>
            <a:pPr marL="914400" lvl="1" indent="-457200">
              <a:buFont typeface="Arial" charset="0"/>
              <a:buChar char="•"/>
            </a:pPr>
            <a:r>
              <a:rPr lang="en-US" sz="2800" dirty="0" smtClean="0">
                <a:latin typeface="Garamond" charset="0"/>
                <a:ea typeface="Garamond" charset="0"/>
                <a:cs typeface="Garamond" charset="0"/>
              </a:rPr>
              <a:t>Converting file formats</a:t>
            </a:r>
          </a:p>
        </p:txBody>
      </p:sp>
      <p:sp>
        <p:nvSpPr>
          <p:cNvPr id="2" name="TextBox 1"/>
          <p:cNvSpPr txBox="1"/>
          <p:nvPr/>
        </p:nvSpPr>
        <p:spPr>
          <a:xfrm>
            <a:off x="-293527" y="3618918"/>
            <a:ext cx="6741635" cy="374594"/>
          </a:xfrm>
          <a:prstGeom prst="rect">
            <a:avLst/>
          </a:prstGeom>
          <a:noFill/>
        </p:spPr>
        <p:txBody>
          <a:bodyPr wrap="square" rtlCol="0">
            <a:spAutoFit/>
          </a:bodyPr>
          <a:lstStyle/>
          <a:p>
            <a:pPr algn="ctr"/>
            <a:r>
              <a:rPr lang="en-US" dirty="0" smtClean="0">
                <a:solidFill>
                  <a:srgbClr val="FF0000"/>
                </a:solidFill>
                <a:latin typeface="Garamond" charset="0"/>
                <a:ea typeface="Garamond" charset="0"/>
                <a:cs typeface="Garamond" charset="0"/>
              </a:rPr>
              <a:t>NOTE STEPS 1-5 ABOVE CAN OCCUR IN ANY ORDER</a:t>
            </a:r>
            <a:endParaRPr lang="en-US" dirty="0">
              <a:solidFill>
                <a:srgbClr val="FF0000"/>
              </a:solidFill>
              <a:latin typeface="Garamond" charset="0"/>
              <a:ea typeface="Garamond" charset="0"/>
              <a:cs typeface="Garamond" charset="0"/>
            </a:endParaRPr>
          </a:p>
        </p:txBody>
      </p:sp>
    </p:spTree>
    <p:extLst>
      <p:ext uri="{BB962C8B-B14F-4D97-AF65-F5344CB8AC3E}">
        <p14:creationId xmlns:p14="http://schemas.microsoft.com/office/powerpoint/2010/main" val="1919386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7"/>
          <p:cNvSpPr>
            <a:spLocks/>
          </p:cNvSpPr>
          <p:nvPr/>
        </p:nvSpPr>
        <p:spPr bwMode="auto">
          <a:xfrm>
            <a:off x="1549980" y="5794158"/>
            <a:ext cx="4703775" cy="869315"/>
          </a:xfrm>
          <a:custGeom>
            <a:avLst/>
            <a:gdLst>
              <a:gd name="T0" fmla="*/ 453 w 635"/>
              <a:gd name="T1" fmla="*/ 0 h 459"/>
              <a:gd name="T2" fmla="*/ 0 w 635"/>
              <a:gd name="T3" fmla="*/ 0 h 459"/>
              <a:gd name="T4" fmla="*/ 183 w 635"/>
              <a:gd name="T5" fmla="*/ 230 h 459"/>
              <a:gd name="T6" fmla="*/ 0 w 635"/>
              <a:gd name="T7" fmla="*/ 459 h 459"/>
              <a:gd name="T8" fmla="*/ 453 w 635"/>
              <a:gd name="T9" fmla="*/ 459 h 459"/>
              <a:gd name="T10" fmla="*/ 635 w 635"/>
              <a:gd name="T11" fmla="*/ 230 h 459"/>
              <a:gd name="T12" fmla="*/ 453 w 635"/>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5" h="459">
                <a:moveTo>
                  <a:pt x="453" y="0"/>
                </a:moveTo>
                <a:cubicBezTo>
                  <a:pt x="0" y="0"/>
                  <a:pt x="0" y="0"/>
                  <a:pt x="0" y="0"/>
                </a:cubicBezTo>
                <a:cubicBezTo>
                  <a:pt x="91" y="0"/>
                  <a:pt x="183" y="103"/>
                  <a:pt x="183" y="230"/>
                </a:cubicBezTo>
                <a:cubicBezTo>
                  <a:pt x="183" y="357"/>
                  <a:pt x="91" y="459"/>
                  <a:pt x="0" y="459"/>
                </a:cubicBezTo>
                <a:cubicBezTo>
                  <a:pt x="453" y="459"/>
                  <a:pt x="453" y="459"/>
                  <a:pt x="453" y="459"/>
                </a:cubicBezTo>
                <a:cubicBezTo>
                  <a:pt x="543" y="459"/>
                  <a:pt x="635" y="357"/>
                  <a:pt x="635" y="230"/>
                </a:cubicBezTo>
                <a:cubicBezTo>
                  <a:pt x="635" y="103"/>
                  <a:pt x="543" y="0"/>
                  <a:pt x="453" y="0"/>
                </a:cubicBezTo>
                <a:close/>
              </a:path>
            </a:pathLst>
          </a:custGeom>
          <a:gradFill rotWithShape="1">
            <a:gsLst>
              <a:gs pos="0">
                <a:srgbClr val="043E72"/>
              </a:gs>
              <a:gs pos="52000">
                <a:srgbClr val="0560B3"/>
              </a:gs>
              <a:gs pos="100000">
                <a:srgbClr val="043E72"/>
              </a:gs>
            </a:gsLst>
            <a:lin ang="5400000" scaled="1"/>
          </a:gradFill>
          <a:ln w="9525" cap="flat" cmpd="sng">
            <a:solidFill>
              <a:srgbClr val="01568F"/>
            </a:solidFill>
            <a:prstDash val="solid"/>
            <a:round/>
            <a:headEnd type="none" w="med" len="med"/>
            <a:tailEnd type="none" w="med" len="med"/>
          </a:ln>
        </p:spPr>
        <p:txBody>
          <a:bodyPr lIns="82124" tIns="41061" rIns="82124" bIns="41061" anchor="ctr"/>
          <a:lstStyle/>
          <a:p>
            <a:endParaRPr lang="en-US"/>
          </a:p>
        </p:txBody>
      </p:sp>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2. Transform</a:t>
            </a:r>
            <a:endParaRPr lang="en-US" sz="4000" dirty="0">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fld id="{DEE6F431-4A93-EF4E-9465-70F66234705A}" type="slidenum">
              <a:rPr lang="en-US" smtClean="0"/>
              <a:t>11</a:t>
            </a:fld>
            <a:endParaRPr lang="en-US"/>
          </a:p>
        </p:txBody>
      </p:sp>
      <p:sp>
        <p:nvSpPr>
          <p:cNvPr id="36" name="Rectangle 35"/>
          <p:cNvSpPr/>
          <p:nvPr/>
        </p:nvSpPr>
        <p:spPr>
          <a:xfrm>
            <a:off x="274320" y="1286515"/>
            <a:ext cx="11917680" cy="2431435"/>
          </a:xfrm>
          <a:prstGeom prst="rect">
            <a:avLst/>
          </a:prstGeom>
          <a:ln>
            <a:noFill/>
          </a:ln>
        </p:spPr>
        <p:txBody>
          <a:bodyPr wrap="square">
            <a:spAutoFit/>
          </a:bodyPr>
          <a:lstStyle/>
          <a:p>
            <a:pPr marL="514350" marR="0" lvl="0" indent="-5143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latin typeface="Garamond" charset="0"/>
                <a:ea typeface="Garamond" charset="0"/>
                <a:cs typeface="Garamond" charset="0"/>
              </a:rPr>
              <a:t>Data Wrangling: </a:t>
            </a:r>
            <a:r>
              <a:rPr lang="en-US" sz="2000" dirty="0" smtClean="0">
                <a:latin typeface="Garamond" charset="0"/>
                <a:ea typeface="Garamond" charset="0"/>
                <a:cs typeface="Garamond" charset="0"/>
              </a:rPr>
              <a:t>Simple transformations to data (see example below) to change its formatting</a:t>
            </a:r>
          </a:p>
          <a:p>
            <a:pPr marL="514350" indent="-514350">
              <a:buFont typeface="Arial" charset="0"/>
              <a:buChar char="•"/>
              <a:defRPr/>
            </a:pPr>
            <a:r>
              <a:rPr lang="en-US" sz="2400" dirty="0" smtClean="0">
                <a:latin typeface="Garamond" charset="0"/>
                <a:ea typeface="Garamond" charset="0"/>
                <a:cs typeface="Garamond" charset="0"/>
              </a:rPr>
              <a:t>Regular </a:t>
            </a:r>
            <a:r>
              <a:rPr lang="en-US" sz="2400" dirty="0">
                <a:latin typeface="Garamond" charset="0"/>
                <a:ea typeface="Garamond" charset="0"/>
                <a:cs typeface="Garamond" charset="0"/>
              </a:rPr>
              <a:t>Expressions</a:t>
            </a:r>
            <a:r>
              <a:rPr lang="en-US" dirty="0">
                <a:latin typeface="Garamond" charset="0"/>
                <a:ea typeface="Garamond" charset="0"/>
                <a:cs typeface="Garamond" charset="0"/>
              </a:rPr>
              <a:t>: </a:t>
            </a:r>
            <a:r>
              <a:rPr lang="en-US" sz="2000" dirty="0" smtClean="0">
                <a:latin typeface="Garamond" charset="0"/>
                <a:ea typeface="Garamond" charset="0"/>
                <a:cs typeface="Garamond" charset="0"/>
              </a:rPr>
              <a:t>(</a:t>
            </a:r>
            <a:r>
              <a:rPr lang="en-US" sz="2000" dirty="0" err="1" smtClean="0">
                <a:latin typeface="Garamond" charset="0"/>
                <a:ea typeface="Garamond" charset="0"/>
                <a:cs typeface="Garamond" charset="0"/>
              </a:rPr>
              <a:t>RegEx</a:t>
            </a:r>
            <a:r>
              <a:rPr lang="en-US" sz="2000" dirty="0" smtClean="0">
                <a:latin typeface="Garamond" charset="0"/>
                <a:ea typeface="Garamond" charset="0"/>
                <a:cs typeface="Garamond" charset="0"/>
              </a:rPr>
              <a:t>) </a:t>
            </a:r>
            <a:r>
              <a:rPr lang="en-US" sz="2000" dirty="0">
                <a:latin typeface="Garamond" charset="0"/>
                <a:ea typeface="Garamond" charset="0"/>
                <a:cs typeface="Garamond" charset="0"/>
              </a:rPr>
              <a:t>is a search pattern used to help find the relevant data </a:t>
            </a:r>
            <a:endParaRPr lang="en-US" sz="2800" dirty="0" smtClean="0">
              <a:latin typeface="Garamond" charset="0"/>
              <a:ea typeface="Garamond" charset="0"/>
              <a:cs typeface="Garamond" charset="0"/>
            </a:endParaRPr>
          </a:p>
          <a:p>
            <a:pPr marL="514350" indent="-514350">
              <a:buFont typeface="Arial" charset="0"/>
              <a:buChar char="•"/>
              <a:defRPr/>
            </a:pPr>
            <a:r>
              <a:rPr lang="en-US" sz="2400" dirty="0" smtClean="0">
                <a:latin typeface="Garamond" charset="0"/>
                <a:ea typeface="Garamond" charset="0"/>
                <a:cs typeface="Garamond" charset="0"/>
              </a:rPr>
              <a:t>Extraction / Value Filling</a:t>
            </a:r>
            <a:r>
              <a:rPr lang="en-US" sz="2400" dirty="0">
                <a:latin typeface="Garamond" charset="0"/>
                <a:ea typeface="Garamond" charset="0"/>
                <a:cs typeface="Garamond" charset="0"/>
              </a:rPr>
              <a:t>: </a:t>
            </a:r>
            <a:r>
              <a:rPr lang="en-US" sz="2000" dirty="0" smtClean="0">
                <a:latin typeface="Garamond" charset="0"/>
                <a:ea typeface="Garamond" charset="0"/>
                <a:cs typeface="Garamond" charset="0"/>
              </a:rPr>
              <a:t>Selecting/Filtering certain values from input / replacing NULLs with 0’s</a:t>
            </a:r>
            <a:endParaRPr lang="en-US" sz="2400" dirty="0" smtClean="0">
              <a:latin typeface="Garamond" charset="0"/>
              <a:ea typeface="Garamond" charset="0"/>
              <a:cs typeface="Garamond" charset="0"/>
            </a:endParaRPr>
          </a:p>
          <a:p>
            <a:pPr marL="514350" indent="-514350">
              <a:buFont typeface="Arial" charset="0"/>
              <a:buChar char="•"/>
              <a:defRPr/>
            </a:pPr>
            <a:r>
              <a:rPr lang="en-US" sz="2400" dirty="0">
                <a:latin typeface="Garamond" charset="0"/>
                <a:ea typeface="Garamond" charset="0"/>
                <a:cs typeface="Garamond" charset="0"/>
              </a:rPr>
              <a:t>Dictionaries:</a:t>
            </a:r>
            <a:r>
              <a:rPr lang="en-US" sz="2800" dirty="0">
                <a:latin typeface="Garamond" charset="0"/>
                <a:ea typeface="Garamond" charset="0"/>
                <a:cs typeface="Garamond" charset="0"/>
              </a:rPr>
              <a:t> </a:t>
            </a:r>
            <a:r>
              <a:rPr lang="en-US" sz="2000" dirty="0" smtClean="0">
                <a:latin typeface="Garamond" charset="0"/>
                <a:ea typeface="Garamond" charset="0"/>
                <a:cs typeface="Garamond" charset="0"/>
              </a:rPr>
              <a:t>Transforming starting input/keys using a dictionary/lookup table into dictionary mapped output</a:t>
            </a:r>
          </a:p>
          <a:p>
            <a:pPr marL="514350" indent="-514350">
              <a:buFont typeface="Arial" charset="0"/>
              <a:buChar char="•"/>
              <a:defRPr/>
            </a:pPr>
            <a:r>
              <a:rPr lang="en-US" sz="2400" dirty="0" smtClean="0">
                <a:latin typeface="Garamond" charset="0"/>
                <a:ea typeface="Garamond" charset="0"/>
                <a:cs typeface="Garamond" charset="0"/>
              </a:rPr>
              <a:t>String</a:t>
            </a:r>
            <a:r>
              <a:rPr lang="en-US" sz="2400" dirty="0" smtClean="0">
                <a:latin typeface="Garamond" charset="0"/>
                <a:ea typeface="Garamond" charset="0"/>
                <a:cs typeface="Garamond" charset="0"/>
                <a:sym typeface="Wingdings"/>
              </a:rPr>
              <a:t> </a:t>
            </a:r>
            <a:r>
              <a:rPr lang="en-US" sz="2400" dirty="0" smtClean="0">
                <a:latin typeface="Garamond" charset="0"/>
                <a:ea typeface="Garamond" charset="0"/>
                <a:cs typeface="Garamond" charset="0"/>
              </a:rPr>
              <a:t>Tuple transformations: </a:t>
            </a:r>
            <a:r>
              <a:rPr lang="en-US" sz="2000" dirty="0" smtClean="0">
                <a:latin typeface="Garamond" charset="0"/>
                <a:ea typeface="Garamond" charset="0"/>
                <a:cs typeface="Garamond" charset="0"/>
              </a:rPr>
              <a:t>Splitting a data string “</a:t>
            </a:r>
            <a:r>
              <a:rPr lang="en-US" sz="2000" dirty="0" err="1" smtClean="0">
                <a:latin typeface="Garamond" charset="0"/>
                <a:ea typeface="Garamond" charset="0"/>
                <a:cs typeface="Garamond" charset="0"/>
              </a:rPr>
              <a:t>abc</a:t>
            </a:r>
            <a:r>
              <a:rPr lang="en-US" sz="2000" dirty="0" smtClean="0">
                <a:latin typeface="Garamond" charset="0"/>
                <a:ea typeface="Garamond" charset="0"/>
                <a:cs typeface="Garamond" charset="0"/>
              </a:rPr>
              <a:t>” </a:t>
            </a:r>
            <a:r>
              <a:rPr lang="en-US" sz="2000" dirty="0" smtClean="0">
                <a:latin typeface="Garamond" charset="0"/>
                <a:ea typeface="Garamond" charset="0"/>
                <a:cs typeface="Garamond" charset="0"/>
                <a:sym typeface="Wingdings"/>
              </a:rPr>
              <a:t> (“</a:t>
            </a:r>
            <a:r>
              <a:rPr lang="en-US" sz="2000" dirty="0" err="1" smtClean="0">
                <a:latin typeface="Garamond" charset="0"/>
                <a:ea typeface="Garamond" charset="0"/>
                <a:cs typeface="Garamond" charset="0"/>
                <a:sym typeface="Wingdings"/>
              </a:rPr>
              <a:t>a”,”b”,”c</a:t>
            </a:r>
            <a:r>
              <a:rPr lang="en-US" sz="2000" dirty="0" smtClean="0">
                <a:latin typeface="Garamond" charset="0"/>
                <a:ea typeface="Garamond" charset="0"/>
                <a:cs typeface="Garamond" charset="0"/>
                <a:sym typeface="Wingdings"/>
              </a:rPr>
              <a:t>”)</a:t>
            </a:r>
            <a:endParaRPr lang="en-US" sz="2800" dirty="0">
              <a:latin typeface="Garamond" charset="0"/>
              <a:ea typeface="Garamond" charset="0"/>
              <a:cs typeface="Garamond" charset="0"/>
            </a:endParaRPr>
          </a:p>
          <a:p>
            <a:pPr marL="514350" marR="0" lvl="0" indent="-514350" defTabSz="914400" eaLnBrk="1" fontAlgn="auto" latinLnBrk="0" hangingPunct="1">
              <a:lnSpc>
                <a:spcPct val="100000"/>
              </a:lnSpc>
              <a:spcBef>
                <a:spcPts val="0"/>
              </a:spcBef>
              <a:spcAft>
                <a:spcPts val="0"/>
              </a:spcAft>
              <a:buClrTx/>
              <a:buSzTx/>
              <a:buFont typeface="Arial" charset="0"/>
              <a:buChar char="•"/>
              <a:tabLst/>
              <a:defRPr/>
            </a:pPr>
            <a:endParaRPr lang="en-US" sz="2800" dirty="0" smtClean="0">
              <a:latin typeface="Garamond" charset="0"/>
              <a:ea typeface="Garamond" charset="0"/>
              <a:cs typeface="Garamond" charset="0"/>
            </a:endParaRPr>
          </a:p>
        </p:txBody>
      </p:sp>
      <p:sp>
        <p:nvSpPr>
          <p:cNvPr id="7" name="Freeform 9"/>
          <p:cNvSpPr>
            <a:spLocks/>
          </p:cNvSpPr>
          <p:nvPr/>
        </p:nvSpPr>
        <p:spPr bwMode="auto">
          <a:xfrm>
            <a:off x="6448108" y="5789422"/>
            <a:ext cx="5475668" cy="869315"/>
          </a:xfrm>
          <a:custGeom>
            <a:avLst/>
            <a:gdLst>
              <a:gd name="T0" fmla="*/ 441 w 671"/>
              <a:gd name="T1" fmla="*/ 0 h 459"/>
              <a:gd name="T2" fmla="*/ 0 w 671"/>
              <a:gd name="T3" fmla="*/ 0 h 459"/>
              <a:gd name="T4" fmla="*/ 182 w 671"/>
              <a:gd name="T5" fmla="*/ 230 h 459"/>
              <a:gd name="T6" fmla="*/ 0 w 671"/>
              <a:gd name="T7" fmla="*/ 459 h 459"/>
              <a:gd name="T8" fmla="*/ 441 w 671"/>
              <a:gd name="T9" fmla="*/ 459 h 459"/>
              <a:gd name="T10" fmla="*/ 671 w 671"/>
              <a:gd name="T11" fmla="*/ 230 h 459"/>
              <a:gd name="T12" fmla="*/ 441 w 671"/>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1" h="459">
                <a:moveTo>
                  <a:pt x="441" y="0"/>
                </a:moveTo>
                <a:cubicBezTo>
                  <a:pt x="0" y="0"/>
                  <a:pt x="0" y="0"/>
                  <a:pt x="0" y="0"/>
                </a:cubicBezTo>
                <a:cubicBezTo>
                  <a:pt x="90" y="0"/>
                  <a:pt x="182" y="103"/>
                  <a:pt x="182" y="230"/>
                </a:cubicBezTo>
                <a:cubicBezTo>
                  <a:pt x="182" y="357"/>
                  <a:pt x="90" y="459"/>
                  <a:pt x="0" y="459"/>
                </a:cubicBezTo>
                <a:cubicBezTo>
                  <a:pt x="441" y="459"/>
                  <a:pt x="441" y="459"/>
                  <a:pt x="441" y="459"/>
                </a:cubicBezTo>
                <a:cubicBezTo>
                  <a:pt x="492" y="459"/>
                  <a:pt x="671" y="230"/>
                  <a:pt x="671" y="230"/>
                </a:cubicBezTo>
                <a:cubicBezTo>
                  <a:pt x="671" y="230"/>
                  <a:pt x="492" y="0"/>
                  <a:pt x="441" y="0"/>
                </a:cubicBezTo>
                <a:close/>
              </a:path>
            </a:pathLst>
          </a:custGeom>
          <a:solidFill>
            <a:schemeClr val="bg1">
              <a:lumMod val="65000"/>
            </a:schemeClr>
          </a:solidFill>
          <a:ln w="9525" cap="flat" cmpd="sng">
            <a:solidFill>
              <a:schemeClr val="bg1">
                <a:lumMod val="85000"/>
              </a:schemeClr>
            </a:solidFill>
            <a:prstDash val="solid"/>
            <a:round/>
            <a:headEnd type="none" w="med" len="med"/>
            <a:tailEnd type="none" w="med" len="med"/>
          </a:ln>
        </p:spPr>
        <p:txBody>
          <a:bodyPr lIns="82124" tIns="41061" rIns="82124" bIns="41061" anchor="ctr"/>
          <a:lstStyle/>
          <a:p>
            <a:endParaRPr lang="en-US"/>
          </a:p>
        </p:txBody>
      </p:sp>
      <p:sp>
        <p:nvSpPr>
          <p:cNvPr id="8" name="Freeform 11"/>
          <p:cNvSpPr>
            <a:spLocks/>
          </p:cNvSpPr>
          <p:nvPr/>
        </p:nvSpPr>
        <p:spPr bwMode="auto">
          <a:xfrm>
            <a:off x="4763772" y="5789422"/>
            <a:ext cx="5173394" cy="869315"/>
          </a:xfrm>
          <a:custGeom>
            <a:avLst/>
            <a:gdLst>
              <a:gd name="T0" fmla="*/ 452 w 634"/>
              <a:gd name="T1" fmla="*/ 0 h 459"/>
              <a:gd name="T2" fmla="*/ 0 w 634"/>
              <a:gd name="T3" fmla="*/ 0 h 459"/>
              <a:gd name="T4" fmla="*/ 182 w 634"/>
              <a:gd name="T5" fmla="*/ 230 h 459"/>
              <a:gd name="T6" fmla="*/ 0 w 634"/>
              <a:gd name="T7" fmla="*/ 459 h 459"/>
              <a:gd name="T8" fmla="*/ 452 w 634"/>
              <a:gd name="T9" fmla="*/ 459 h 459"/>
              <a:gd name="T10" fmla="*/ 634 w 634"/>
              <a:gd name="T11" fmla="*/ 230 h 459"/>
              <a:gd name="T12" fmla="*/ 452 w 634"/>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4" h="459">
                <a:moveTo>
                  <a:pt x="452" y="0"/>
                </a:moveTo>
                <a:cubicBezTo>
                  <a:pt x="0" y="0"/>
                  <a:pt x="0" y="0"/>
                  <a:pt x="0" y="0"/>
                </a:cubicBezTo>
                <a:cubicBezTo>
                  <a:pt x="90" y="0"/>
                  <a:pt x="182" y="103"/>
                  <a:pt x="182" y="230"/>
                </a:cubicBezTo>
                <a:cubicBezTo>
                  <a:pt x="182" y="357"/>
                  <a:pt x="90" y="459"/>
                  <a:pt x="0" y="459"/>
                </a:cubicBezTo>
                <a:cubicBezTo>
                  <a:pt x="452" y="459"/>
                  <a:pt x="452" y="459"/>
                  <a:pt x="452" y="459"/>
                </a:cubicBezTo>
                <a:cubicBezTo>
                  <a:pt x="542" y="459"/>
                  <a:pt x="634" y="357"/>
                  <a:pt x="634" y="230"/>
                </a:cubicBezTo>
                <a:cubicBezTo>
                  <a:pt x="634" y="103"/>
                  <a:pt x="542" y="0"/>
                  <a:pt x="452" y="0"/>
                </a:cubicBezTo>
                <a:close/>
              </a:path>
            </a:pathLst>
          </a:custGeom>
          <a:solidFill>
            <a:schemeClr val="bg1">
              <a:lumMod val="65000"/>
            </a:schemeClr>
          </a:solidFill>
          <a:ln w="9525" cap="flat" cmpd="sng">
            <a:solidFill>
              <a:schemeClr val="bg1">
                <a:lumMod val="85000"/>
              </a:schemeClr>
            </a:solidFill>
            <a:prstDash val="solid"/>
            <a:round/>
            <a:headEnd type="none" w="med" len="med"/>
            <a:tailEnd type="none" w="med" len="med"/>
          </a:ln>
        </p:spPr>
        <p:txBody>
          <a:bodyPr lIns="82124" tIns="41061" rIns="82124" bIns="41061" anchor="ctr"/>
          <a:lstStyle/>
          <a:p>
            <a:endParaRPr lang="en-US"/>
          </a:p>
        </p:txBody>
      </p:sp>
      <p:sp>
        <p:nvSpPr>
          <p:cNvPr id="11" name="Freeform 6"/>
          <p:cNvSpPr>
            <a:spLocks/>
          </p:cNvSpPr>
          <p:nvPr/>
        </p:nvSpPr>
        <p:spPr bwMode="auto">
          <a:xfrm>
            <a:off x="301309" y="5789422"/>
            <a:ext cx="3386339" cy="869315"/>
          </a:xfrm>
          <a:custGeom>
            <a:avLst/>
            <a:gdLst>
              <a:gd name="T0" fmla="*/ 0 w 475"/>
              <a:gd name="T1" fmla="*/ 459 h 459"/>
              <a:gd name="T2" fmla="*/ 292 w 475"/>
              <a:gd name="T3" fmla="*/ 459 h 459"/>
              <a:gd name="T4" fmla="*/ 475 w 475"/>
              <a:gd name="T5" fmla="*/ 230 h 459"/>
              <a:gd name="T6" fmla="*/ 292 w 475"/>
              <a:gd name="T7" fmla="*/ 0 h 459"/>
              <a:gd name="T8" fmla="*/ 0 w 475"/>
              <a:gd name="T9" fmla="*/ 0 h 459"/>
              <a:gd name="T10" fmla="*/ 0 w 475"/>
              <a:gd name="T11" fmla="*/ 459 h 4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5" h="459">
                <a:moveTo>
                  <a:pt x="0" y="459"/>
                </a:moveTo>
                <a:cubicBezTo>
                  <a:pt x="292" y="459"/>
                  <a:pt x="292" y="459"/>
                  <a:pt x="292" y="459"/>
                </a:cubicBezTo>
                <a:cubicBezTo>
                  <a:pt x="383" y="459"/>
                  <a:pt x="475" y="357"/>
                  <a:pt x="475" y="230"/>
                </a:cubicBezTo>
                <a:cubicBezTo>
                  <a:pt x="475" y="103"/>
                  <a:pt x="383" y="0"/>
                  <a:pt x="292" y="0"/>
                </a:cubicBezTo>
                <a:cubicBezTo>
                  <a:pt x="0" y="0"/>
                  <a:pt x="0" y="0"/>
                  <a:pt x="0" y="0"/>
                </a:cubicBezTo>
                <a:lnTo>
                  <a:pt x="0" y="459"/>
                </a:lnTo>
                <a:close/>
              </a:path>
            </a:pathLst>
          </a:custGeom>
          <a:solidFill>
            <a:schemeClr val="bg1">
              <a:lumMod val="65000"/>
            </a:schemeClr>
          </a:solidFill>
          <a:ln w="9525" cap="flat" cmpd="sng">
            <a:solidFill>
              <a:schemeClr val="bg1"/>
            </a:solidFill>
            <a:prstDash val="solid"/>
            <a:round/>
            <a:headEnd type="none" w="med" len="med"/>
            <a:tailEnd type="none" w="med" len="med"/>
          </a:ln>
        </p:spPr>
        <p:txBody>
          <a:bodyPr lIns="82124" tIns="41061" rIns="82124" bIns="41061" anchor="ctr"/>
          <a:lstStyle/>
          <a:p>
            <a:endParaRPr lang="en-US"/>
          </a:p>
        </p:txBody>
      </p:sp>
      <p:sp>
        <p:nvSpPr>
          <p:cNvPr id="12" name="Oval 27"/>
          <p:cNvSpPr>
            <a:spLocks noChangeArrowheads="1"/>
          </p:cNvSpPr>
          <p:nvPr/>
        </p:nvSpPr>
        <p:spPr bwMode="auto">
          <a:xfrm>
            <a:off x="-150276"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Ingest</a:t>
            </a:r>
            <a:endParaRPr lang="en-US" dirty="0">
              <a:solidFill>
                <a:srgbClr val="FFFFFF"/>
              </a:solidFill>
              <a:latin typeface="Helvetica" charset="0"/>
              <a:ea typeface="Helvetica" charset="0"/>
              <a:cs typeface="Helvetica" charset="0"/>
            </a:endParaRPr>
          </a:p>
        </p:txBody>
      </p:sp>
      <p:sp>
        <p:nvSpPr>
          <p:cNvPr id="13" name="Oval 27"/>
          <p:cNvSpPr>
            <a:spLocks noChangeArrowheads="1"/>
          </p:cNvSpPr>
          <p:nvPr/>
        </p:nvSpPr>
        <p:spPr bwMode="auto">
          <a:xfrm>
            <a:off x="2782724"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Transform</a:t>
            </a:r>
            <a:endParaRPr lang="en-US" dirty="0">
              <a:solidFill>
                <a:srgbClr val="FFFFFF"/>
              </a:solidFill>
              <a:latin typeface="Helvetica" charset="0"/>
              <a:ea typeface="Helvetica" charset="0"/>
              <a:cs typeface="Helvetica" charset="0"/>
            </a:endParaRPr>
          </a:p>
        </p:txBody>
      </p:sp>
      <p:sp>
        <p:nvSpPr>
          <p:cNvPr id="14" name="Oval 27"/>
          <p:cNvSpPr>
            <a:spLocks noChangeArrowheads="1"/>
          </p:cNvSpPr>
          <p:nvPr/>
        </p:nvSpPr>
        <p:spPr bwMode="auto">
          <a:xfrm>
            <a:off x="5093572"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Clean</a:t>
            </a:r>
            <a:endParaRPr lang="en-US" dirty="0">
              <a:solidFill>
                <a:srgbClr val="FFFFFF"/>
              </a:solidFill>
              <a:latin typeface="Helvetica" charset="0"/>
              <a:ea typeface="Helvetica" charset="0"/>
              <a:cs typeface="Helvetica" charset="0"/>
            </a:endParaRPr>
          </a:p>
        </p:txBody>
      </p:sp>
      <p:sp>
        <p:nvSpPr>
          <p:cNvPr id="15" name="Oval 27"/>
          <p:cNvSpPr>
            <a:spLocks noChangeArrowheads="1"/>
          </p:cNvSpPr>
          <p:nvPr/>
        </p:nvSpPr>
        <p:spPr bwMode="auto">
          <a:xfrm>
            <a:off x="7094831"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sz="1600" dirty="0" smtClean="0">
                <a:solidFill>
                  <a:srgbClr val="FFFFFF"/>
                </a:solidFill>
                <a:latin typeface="Helvetica" charset="0"/>
                <a:ea typeface="Helvetica" charset="0"/>
                <a:cs typeface="Helvetica" charset="0"/>
              </a:rPr>
              <a:t>Schema </a:t>
            </a:r>
            <a:br>
              <a:rPr lang="en-US" sz="1600" dirty="0" smtClean="0">
                <a:solidFill>
                  <a:srgbClr val="FFFFFF"/>
                </a:solidFill>
                <a:latin typeface="Helvetica" charset="0"/>
                <a:ea typeface="Helvetica" charset="0"/>
                <a:cs typeface="Helvetica" charset="0"/>
              </a:rPr>
            </a:br>
            <a:r>
              <a:rPr lang="en-US" sz="1600" dirty="0" smtClean="0">
                <a:solidFill>
                  <a:srgbClr val="FFFFFF"/>
                </a:solidFill>
                <a:latin typeface="Helvetica" charset="0"/>
                <a:ea typeface="Helvetica" charset="0"/>
                <a:cs typeface="Helvetica" charset="0"/>
              </a:rPr>
              <a:t>Integration</a:t>
            </a:r>
            <a:endParaRPr lang="en-US" sz="1600" dirty="0">
              <a:solidFill>
                <a:srgbClr val="FFFFFF"/>
              </a:solidFill>
              <a:latin typeface="Helvetica" charset="0"/>
              <a:ea typeface="Helvetica" charset="0"/>
              <a:cs typeface="Helvetica" charset="0"/>
            </a:endParaRPr>
          </a:p>
        </p:txBody>
      </p:sp>
      <p:sp>
        <p:nvSpPr>
          <p:cNvPr id="16" name="Oval 27"/>
          <p:cNvSpPr>
            <a:spLocks noChangeArrowheads="1"/>
          </p:cNvSpPr>
          <p:nvPr/>
        </p:nvSpPr>
        <p:spPr bwMode="auto">
          <a:xfrm>
            <a:off x="8332472" y="6101282"/>
            <a:ext cx="4502834"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err="1" smtClean="0">
                <a:solidFill>
                  <a:srgbClr val="FFFFFF"/>
                </a:solidFill>
                <a:latin typeface="Helvetica" charset="0"/>
                <a:ea typeface="Helvetica" charset="0"/>
                <a:cs typeface="Helvetica" charset="0"/>
              </a:rPr>
              <a:t>Dedup</a:t>
            </a:r>
            <a:endParaRPr lang="en-US" dirty="0">
              <a:solidFill>
                <a:srgbClr val="FFFFFF"/>
              </a:solidFill>
              <a:latin typeface="Helvetica" charset="0"/>
              <a:ea typeface="Helvetica" charset="0"/>
              <a:cs typeface="Helvetica" charset="0"/>
            </a:endParaRPr>
          </a:p>
        </p:txBody>
      </p:sp>
      <p:sp>
        <p:nvSpPr>
          <p:cNvPr id="18" name="Rectangle 17"/>
          <p:cNvSpPr/>
          <p:nvPr/>
        </p:nvSpPr>
        <p:spPr>
          <a:xfrm>
            <a:off x="223933" y="3409438"/>
            <a:ext cx="4495980" cy="523220"/>
          </a:xfrm>
          <a:prstGeom prst="rect">
            <a:avLst/>
          </a:prstGeom>
          <a:ln>
            <a:solidFill>
              <a:schemeClr val="bg1"/>
            </a:solidFill>
          </a:ln>
        </p:spPr>
        <p:txBody>
          <a:bodyPr wrap="square">
            <a:spAutoFit/>
          </a:bodyPr>
          <a:lstStyle/>
          <a:p>
            <a:pPr lvl="0"/>
            <a:r>
              <a:rPr lang="en-US" sz="2800" dirty="0" smtClean="0">
                <a:latin typeface="Garamond" charset="0"/>
                <a:ea typeface="Garamond" charset="0"/>
                <a:cs typeface="Garamond" charset="0"/>
              </a:rPr>
              <a:t>Data Wrangling Example.:</a:t>
            </a:r>
          </a:p>
        </p:txBody>
      </p:sp>
      <p:sp>
        <p:nvSpPr>
          <p:cNvPr id="6" name="Rectangle 5"/>
          <p:cNvSpPr/>
          <p:nvPr/>
        </p:nvSpPr>
        <p:spPr>
          <a:xfrm>
            <a:off x="1568804" y="4403828"/>
            <a:ext cx="2298954" cy="1218002"/>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68804" y="5256070"/>
            <a:ext cx="2645232"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Blah; blah2, blah3</a:t>
            </a:r>
            <a:endParaRPr lang="en-US" sz="2400" dirty="0"/>
          </a:p>
        </p:txBody>
      </p:sp>
      <p:sp>
        <p:nvSpPr>
          <p:cNvPr id="21" name="Right Arrow 20"/>
          <p:cNvSpPr/>
          <p:nvPr/>
        </p:nvSpPr>
        <p:spPr>
          <a:xfrm>
            <a:off x="4227051" y="5255651"/>
            <a:ext cx="1068033" cy="3571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284464" y="4403828"/>
            <a:ext cx="4017264" cy="584775"/>
          </a:xfrm>
          <a:prstGeom prst="rect">
            <a:avLst/>
          </a:prstGeom>
          <a:noFill/>
        </p:spPr>
        <p:txBody>
          <a:bodyPr wrap="square" rtlCol="0">
            <a:spAutoFit/>
          </a:bodyPr>
          <a:lstStyle/>
          <a:p>
            <a:r>
              <a:rPr lang="en-US" sz="3200" b="1" dirty="0" smtClean="0">
                <a:latin typeface="Garamond" charset="0"/>
                <a:ea typeface="Garamond" charset="0"/>
                <a:cs typeface="Garamond" charset="0"/>
              </a:rPr>
              <a:t>NO SEMANTICS</a:t>
            </a:r>
            <a:endParaRPr lang="en-US" sz="3200" b="1" dirty="0">
              <a:latin typeface="Garamond" charset="0"/>
              <a:ea typeface="Garamond" charset="0"/>
              <a:cs typeface="Garamond" charset="0"/>
            </a:endParaRPr>
          </a:p>
        </p:txBody>
      </p:sp>
      <p:sp>
        <p:nvSpPr>
          <p:cNvPr id="24" name="Rectangle 23"/>
          <p:cNvSpPr/>
          <p:nvPr/>
        </p:nvSpPr>
        <p:spPr>
          <a:xfrm>
            <a:off x="5616557" y="4403828"/>
            <a:ext cx="2337369" cy="1238355"/>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308695" y="5276423"/>
            <a:ext cx="2645232"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Blah, blah2, blah3</a:t>
            </a:r>
            <a:endParaRPr lang="en-US" sz="2400" dirty="0">
              <a:solidFill>
                <a:schemeClr val="tx1"/>
              </a:solidFill>
            </a:endParaRPr>
          </a:p>
        </p:txBody>
      </p:sp>
      <p:sp>
        <p:nvSpPr>
          <p:cNvPr id="2" name="Oval 1"/>
          <p:cNvSpPr/>
          <p:nvPr/>
        </p:nvSpPr>
        <p:spPr>
          <a:xfrm>
            <a:off x="2307331" y="5221651"/>
            <a:ext cx="164592" cy="4868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020076" y="5206883"/>
            <a:ext cx="164592" cy="4868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urved Connector 8"/>
          <p:cNvCxnSpPr>
            <a:endCxn id="26" idx="0"/>
          </p:cNvCxnSpPr>
          <p:nvPr/>
        </p:nvCxnSpPr>
        <p:spPr>
          <a:xfrm rot="5400000" flipH="1" flipV="1">
            <a:off x="4144816" y="3369399"/>
            <a:ext cx="120072" cy="3795040"/>
          </a:xfrm>
          <a:prstGeom prst="curvedConnector3">
            <a:avLst>
              <a:gd name="adj1" fmla="val 290386"/>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01309" y="1093983"/>
            <a:ext cx="11750483" cy="21971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65172" y="4065720"/>
            <a:ext cx="2106218" cy="369332"/>
          </a:xfrm>
          <a:prstGeom prst="rect">
            <a:avLst/>
          </a:prstGeom>
        </p:spPr>
        <p:txBody>
          <a:bodyPr wrap="none">
            <a:spAutoFit/>
          </a:bodyPr>
          <a:lstStyle/>
          <a:p>
            <a:pPr lvl="0"/>
            <a:r>
              <a:rPr lang="en-US" dirty="0" smtClean="0">
                <a:latin typeface="Garamond" charset="0"/>
                <a:ea typeface="Garamond" charset="0"/>
                <a:cs typeface="Garamond" charset="0"/>
              </a:rPr>
              <a:t>Old Version of Table</a:t>
            </a:r>
            <a:endParaRPr lang="en-US" dirty="0">
              <a:latin typeface="Garamond" charset="0"/>
              <a:ea typeface="Garamond" charset="0"/>
              <a:cs typeface="Garamond" charset="0"/>
            </a:endParaRPr>
          </a:p>
        </p:txBody>
      </p:sp>
      <p:sp>
        <p:nvSpPr>
          <p:cNvPr id="27" name="Rectangle 26"/>
          <p:cNvSpPr/>
          <p:nvPr/>
        </p:nvSpPr>
        <p:spPr>
          <a:xfrm>
            <a:off x="5692858" y="4065720"/>
            <a:ext cx="2184765" cy="369332"/>
          </a:xfrm>
          <a:prstGeom prst="rect">
            <a:avLst/>
          </a:prstGeom>
        </p:spPr>
        <p:txBody>
          <a:bodyPr wrap="none">
            <a:spAutoFit/>
          </a:bodyPr>
          <a:lstStyle/>
          <a:p>
            <a:pPr lvl="0"/>
            <a:r>
              <a:rPr lang="en-US" smtClean="0">
                <a:latin typeface="Garamond" charset="0"/>
                <a:ea typeface="Garamond" charset="0"/>
                <a:cs typeface="Garamond" charset="0"/>
              </a:rPr>
              <a:t>New Version of Table</a:t>
            </a:r>
            <a:endParaRPr lang="en-US" dirty="0">
              <a:latin typeface="Garamond" charset="0"/>
              <a:ea typeface="Garamond" charset="0"/>
              <a:cs typeface="Garamond" charset="0"/>
            </a:endParaRPr>
          </a:p>
        </p:txBody>
      </p:sp>
    </p:spTree>
    <p:extLst>
      <p:ext uri="{BB962C8B-B14F-4D97-AF65-F5344CB8AC3E}">
        <p14:creationId xmlns:p14="http://schemas.microsoft.com/office/powerpoint/2010/main" val="753286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21" y="1273428"/>
            <a:ext cx="6793522" cy="2616101"/>
          </a:xfrm>
          <a:prstGeom prst="rect">
            <a:avLst/>
          </a:prstGeom>
          <a:ln>
            <a:solidFill>
              <a:schemeClr val="tx1"/>
            </a:solidFill>
          </a:ln>
        </p:spPr>
        <p:txBody>
          <a:bodyPr wrap="square">
            <a:spAutoFit/>
          </a:bodyPr>
          <a:lstStyle/>
          <a:p>
            <a:pPr lvl="0">
              <a:defRPr/>
            </a:pPr>
            <a:r>
              <a:rPr lang="en-US" sz="2400" dirty="0">
                <a:latin typeface="Garamond" charset="0"/>
                <a:ea typeface="Garamond" charset="0"/>
                <a:cs typeface="Garamond" charset="0"/>
              </a:rPr>
              <a:t>1</a:t>
            </a:r>
            <a:r>
              <a:rPr lang="en-US" sz="2400" baseline="30000" dirty="0">
                <a:latin typeface="Garamond" charset="0"/>
                <a:ea typeface="Garamond" charset="0"/>
                <a:cs typeface="Garamond" charset="0"/>
              </a:rPr>
              <a:t>st</a:t>
            </a:r>
            <a:r>
              <a:rPr lang="en-US" sz="2400" dirty="0">
                <a:latin typeface="Garamond" charset="0"/>
                <a:ea typeface="Garamond" charset="0"/>
                <a:cs typeface="Garamond" charset="0"/>
              </a:rPr>
              <a:t> step with </a:t>
            </a:r>
            <a:r>
              <a:rPr lang="en-US" sz="2400" b="1" dirty="0">
                <a:latin typeface="Garamond" charset="0"/>
                <a:ea typeface="Garamond" charset="0"/>
                <a:cs typeface="Garamond" charset="0"/>
              </a:rPr>
              <a:t>semantics</a:t>
            </a:r>
            <a:r>
              <a:rPr lang="en-US" sz="2400" dirty="0">
                <a:latin typeface="Garamond" charset="0"/>
                <a:ea typeface="Garamond" charset="0"/>
                <a:cs typeface="Garamond" charset="0"/>
              </a:rPr>
              <a:t> </a:t>
            </a:r>
            <a:r>
              <a:rPr lang="mr-IN" sz="2400" dirty="0">
                <a:latin typeface="Garamond" charset="0"/>
                <a:ea typeface="Garamond" charset="0"/>
                <a:cs typeface="Garamond" charset="0"/>
              </a:rPr>
              <a:t>–</a:t>
            </a:r>
            <a:r>
              <a:rPr lang="en-US" sz="2400" dirty="0">
                <a:latin typeface="Garamond" charset="0"/>
                <a:ea typeface="Garamond" charset="0"/>
                <a:cs typeface="Garamond" charset="0"/>
              </a:rPr>
              <a:t> are these values “correct”*?</a:t>
            </a:r>
          </a:p>
          <a:p>
            <a:pPr marL="514350" lvl="0" indent="-514350">
              <a:buFont typeface="Arial" charset="0"/>
              <a:buChar char="•"/>
              <a:defRPr/>
            </a:pPr>
            <a:r>
              <a:rPr lang="en-US" sz="2400" dirty="0">
                <a:latin typeface="Garamond" charset="0"/>
                <a:ea typeface="Garamond" charset="0"/>
                <a:cs typeface="Garamond" charset="0"/>
              </a:rPr>
              <a:t>Cleans up nulls</a:t>
            </a:r>
          </a:p>
          <a:p>
            <a:pPr marL="514350" lvl="0" indent="-514350">
              <a:buFont typeface="Arial" charset="0"/>
              <a:buChar char="•"/>
              <a:defRPr/>
            </a:pPr>
            <a:r>
              <a:rPr lang="en-US" sz="2400" dirty="0">
                <a:latin typeface="Garamond" charset="0"/>
                <a:ea typeface="Garamond" charset="0"/>
                <a:cs typeface="Garamond" charset="0"/>
              </a:rPr>
              <a:t>Cleans up outliers</a:t>
            </a:r>
          </a:p>
          <a:p>
            <a:pPr marL="514350" lvl="0" indent="-514350">
              <a:buFont typeface="Arial" charset="0"/>
              <a:buChar char="•"/>
              <a:defRPr/>
            </a:pPr>
            <a:r>
              <a:rPr lang="en-US" sz="2400" dirty="0">
                <a:latin typeface="Garamond" charset="0"/>
                <a:ea typeface="Garamond" charset="0"/>
                <a:cs typeface="Garamond" charset="0"/>
              </a:rPr>
              <a:t>Define Constraints</a:t>
            </a:r>
          </a:p>
          <a:p>
            <a:pPr marL="971550" lvl="1" indent="-514350">
              <a:buFont typeface="Courier New" charset="0"/>
              <a:buChar char="o"/>
            </a:pPr>
            <a:r>
              <a:rPr lang="en-US" sz="2000" dirty="0">
                <a:latin typeface="Garamond" charset="0"/>
                <a:ea typeface="Garamond" charset="0"/>
                <a:cs typeface="Garamond" charset="0"/>
              </a:rPr>
              <a:t>i.e. Age column must take an integer &gt;0 </a:t>
            </a:r>
          </a:p>
          <a:p>
            <a:pPr marL="514350" indent="-514350">
              <a:buFont typeface="Arial" charset="0"/>
              <a:buChar char="•"/>
            </a:pPr>
            <a:r>
              <a:rPr lang="en-US" sz="2400" dirty="0">
                <a:latin typeface="Garamond" charset="0"/>
                <a:ea typeface="Garamond" charset="0"/>
                <a:cs typeface="Garamond" charset="0"/>
              </a:rPr>
              <a:t>Functional Dependencies: given a variable’s information, you can infer </a:t>
            </a:r>
            <a:r>
              <a:rPr lang="en-US" sz="2400" dirty="0" smtClean="0">
                <a:latin typeface="Garamond" charset="0"/>
                <a:ea typeface="Garamond" charset="0"/>
                <a:cs typeface="Garamond" charset="0"/>
              </a:rPr>
              <a:t>another’s</a:t>
            </a:r>
            <a:endParaRPr lang="en-US" sz="2400" dirty="0">
              <a:latin typeface="Garamond" charset="0"/>
              <a:ea typeface="Garamond" charset="0"/>
              <a:cs typeface="Garamond" charset="0"/>
            </a:endParaRPr>
          </a:p>
        </p:txBody>
      </p:sp>
      <p:sp>
        <p:nvSpPr>
          <p:cNvPr id="24" name="Freeform 23"/>
          <p:cNvSpPr>
            <a:spLocks/>
          </p:cNvSpPr>
          <p:nvPr/>
        </p:nvSpPr>
        <p:spPr bwMode="auto">
          <a:xfrm>
            <a:off x="3074671" y="5789422"/>
            <a:ext cx="5180342" cy="869315"/>
          </a:xfrm>
          <a:custGeom>
            <a:avLst/>
            <a:gdLst>
              <a:gd name="T0" fmla="*/ 453 w 635"/>
              <a:gd name="T1" fmla="*/ 0 h 459"/>
              <a:gd name="T2" fmla="*/ 0 w 635"/>
              <a:gd name="T3" fmla="*/ 0 h 459"/>
              <a:gd name="T4" fmla="*/ 183 w 635"/>
              <a:gd name="T5" fmla="*/ 230 h 459"/>
              <a:gd name="T6" fmla="*/ 0 w 635"/>
              <a:gd name="T7" fmla="*/ 459 h 459"/>
              <a:gd name="T8" fmla="*/ 453 w 635"/>
              <a:gd name="T9" fmla="*/ 459 h 459"/>
              <a:gd name="T10" fmla="*/ 635 w 635"/>
              <a:gd name="T11" fmla="*/ 230 h 459"/>
              <a:gd name="T12" fmla="*/ 453 w 635"/>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5" h="459">
                <a:moveTo>
                  <a:pt x="453" y="0"/>
                </a:moveTo>
                <a:cubicBezTo>
                  <a:pt x="0" y="0"/>
                  <a:pt x="0" y="0"/>
                  <a:pt x="0" y="0"/>
                </a:cubicBezTo>
                <a:cubicBezTo>
                  <a:pt x="91" y="0"/>
                  <a:pt x="183" y="103"/>
                  <a:pt x="183" y="230"/>
                </a:cubicBezTo>
                <a:cubicBezTo>
                  <a:pt x="183" y="357"/>
                  <a:pt x="91" y="459"/>
                  <a:pt x="0" y="459"/>
                </a:cubicBezTo>
                <a:cubicBezTo>
                  <a:pt x="453" y="459"/>
                  <a:pt x="453" y="459"/>
                  <a:pt x="453" y="459"/>
                </a:cubicBezTo>
                <a:cubicBezTo>
                  <a:pt x="543" y="459"/>
                  <a:pt x="635" y="357"/>
                  <a:pt x="635" y="230"/>
                </a:cubicBezTo>
                <a:cubicBezTo>
                  <a:pt x="635" y="103"/>
                  <a:pt x="543" y="0"/>
                  <a:pt x="453" y="0"/>
                </a:cubicBezTo>
                <a:close/>
              </a:path>
            </a:pathLst>
          </a:custGeom>
          <a:gradFill rotWithShape="1">
            <a:gsLst>
              <a:gs pos="0">
                <a:srgbClr val="011E39"/>
              </a:gs>
              <a:gs pos="53000">
                <a:srgbClr val="093667"/>
              </a:gs>
              <a:gs pos="100000">
                <a:srgbClr val="011E39"/>
              </a:gs>
            </a:gsLst>
            <a:lin ang="16200000" scaled="1"/>
          </a:gradFill>
          <a:ln w="9525">
            <a:solidFill>
              <a:srgbClr val="013253"/>
            </a:solidFill>
            <a:round/>
            <a:headEnd/>
            <a:tailEnd/>
          </a:ln>
        </p:spPr>
        <p:txBody>
          <a:bodyPr/>
          <a:lstStyle/>
          <a:p>
            <a:endParaRPr lang="en-US"/>
          </a:p>
        </p:txBody>
      </p:sp>
      <p:sp>
        <p:nvSpPr>
          <p:cNvPr id="17" name="Freeform 7"/>
          <p:cNvSpPr>
            <a:spLocks/>
          </p:cNvSpPr>
          <p:nvPr/>
        </p:nvSpPr>
        <p:spPr bwMode="auto">
          <a:xfrm>
            <a:off x="1549980" y="5794158"/>
            <a:ext cx="4703775" cy="869315"/>
          </a:xfrm>
          <a:custGeom>
            <a:avLst/>
            <a:gdLst>
              <a:gd name="T0" fmla="*/ 453 w 635"/>
              <a:gd name="T1" fmla="*/ 0 h 459"/>
              <a:gd name="T2" fmla="*/ 0 w 635"/>
              <a:gd name="T3" fmla="*/ 0 h 459"/>
              <a:gd name="T4" fmla="*/ 183 w 635"/>
              <a:gd name="T5" fmla="*/ 230 h 459"/>
              <a:gd name="T6" fmla="*/ 0 w 635"/>
              <a:gd name="T7" fmla="*/ 459 h 459"/>
              <a:gd name="T8" fmla="*/ 453 w 635"/>
              <a:gd name="T9" fmla="*/ 459 h 459"/>
              <a:gd name="T10" fmla="*/ 635 w 635"/>
              <a:gd name="T11" fmla="*/ 230 h 459"/>
              <a:gd name="T12" fmla="*/ 453 w 635"/>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5" h="459">
                <a:moveTo>
                  <a:pt x="453" y="0"/>
                </a:moveTo>
                <a:cubicBezTo>
                  <a:pt x="0" y="0"/>
                  <a:pt x="0" y="0"/>
                  <a:pt x="0" y="0"/>
                </a:cubicBezTo>
                <a:cubicBezTo>
                  <a:pt x="91" y="0"/>
                  <a:pt x="183" y="103"/>
                  <a:pt x="183" y="230"/>
                </a:cubicBezTo>
                <a:cubicBezTo>
                  <a:pt x="183" y="357"/>
                  <a:pt x="91" y="459"/>
                  <a:pt x="0" y="459"/>
                </a:cubicBezTo>
                <a:cubicBezTo>
                  <a:pt x="453" y="459"/>
                  <a:pt x="453" y="459"/>
                  <a:pt x="453" y="459"/>
                </a:cubicBezTo>
                <a:cubicBezTo>
                  <a:pt x="543" y="459"/>
                  <a:pt x="635" y="357"/>
                  <a:pt x="635" y="230"/>
                </a:cubicBezTo>
                <a:cubicBezTo>
                  <a:pt x="635" y="103"/>
                  <a:pt x="543" y="0"/>
                  <a:pt x="453" y="0"/>
                </a:cubicBezTo>
                <a:close/>
              </a:path>
            </a:pathLst>
          </a:custGeom>
          <a:solidFill>
            <a:schemeClr val="bg1">
              <a:lumMod val="65000"/>
            </a:schemeClr>
          </a:solidFill>
          <a:ln w="9525" cap="flat" cmpd="sng">
            <a:solidFill>
              <a:srgbClr val="01568F"/>
            </a:solidFill>
            <a:prstDash val="solid"/>
            <a:round/>
            <a:headEnd type="none" w="med" len="med"/>
            <a:tailEnd type="none" w="med" len="med"/>
          </a:ln>
        </p:spPr>
        <p:txBody>
          <a:bodyPr lIns="82124" tIns="41061" rIns="82124" bIns="41061" anchor="ctr"/>
          <a:lstStyle/>
          <a:p>
            <a:endParaRPr lang="en-US"/>
          </a:p>
        </p:txBody>
      </p:sp>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3. Clean</a:t>
            </a:r>
            <a:endParaRPr lang="en-US" sz="4000" dirty="0">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fld id="{DEE6F431-4A93-EF4E-9465-70F66234705A}" type="slidenum">
              <a:rPr lang="en-US" smtClean="0"/>
              <a:t>12</a:t>
            </a:fld>
            <a:endParaRPr lang="en-US"/>
          </a:p>
        </p:txBody>
      </p:sp>
      <p:sp>
        <p:nvSpPr>
          <p:cNvPr id="7" name="Freeform 9"/>
          <p:cNvSpPr>
            <a:spLocks/>
          </p:cNvSpPr>
          <p:nvPr/>
        </p:nvSpPr>
        <p:spPr bwMode="auto">
          <a:xfrm>
            <a:off x="6448108" y="5789422"/>
            <a:ext cx="5475668" cy="869315"/>
          </a:xfrm>
          <a:custGeom>
            <a:avLst/>
            <a:gdLst>
              <a:gd name="T0" fmla="*/ 441 w 671"/>
              <a:gd name="T1" fmla="*/ 0 h 459"/>
              <a:gd name="T2" fmla="*/ 0 w 671"/>
              <a:gd name="T3" fmla="*/ 0 h 459"/>
              <a:gd name="T4" fmla="*/ 182 w 671"/>
              <a:gd name="T5" fmla="*/ 230 h 459"/>
              <a:gd name="T6" fmla="*/ 0 w 671"/>
              <a:gd name="T7" fmla="*/ 459 h 459"/>
              <a:gd name="T8" fmla="*/ 441 w 671"/>
              <a:gd name="T9" fmla="*/ 459 h 459"/>
              <a:gd name="T10" fmla="*/ 671 w 671"/>
              <a:gd name="T11" fmla="*/ 230 h 459"/>
              <a:gd name="T12" fmla="*/ 441 w 671"/>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1" h="459">
                <a:moveTo>
                  <a:pt x="441" y="0"/>
                </a:moveTo>
                <a:cubicBezTo>
                  <a:pt x="0" y="0"/>
                  <a:pt x="0" y="0"/>
                  <a:pt x="0" y="0"/>
                </a:cubicBezTo>
                <a:cubicBezTo>
                  <a:pt x="90" y="0"/>
                  <a:pt x="182" y="103"/>
                  <a:pt x="182" y="230"/>
                </a:cubicBezTo>
                <a:cubicBezTo>
                  <a:pt x="182" y="357"/>
                  <a:pt x="90" y="459"/>
                  <a:pt x="0" y="459"/>
                </a:cubicBezTo>
                <a:cubicBezTo>
                  <a:pt x="441" y="459"/>
                  <a:pt x="441" y="459"/>
                  <a:pt x="441" y="459"/>
                </a:cubicBezTo>
                <a:cubicBezTo>
                  <a:pt x="492" y="459"/>
                  <a:pt x="671" y="230"/>
                  <a:pt x="671" y="230"/>
                </a:cubicBezTo>
                <a:cubicBezTo>
                  <a:pt x="671" y="230"/>
                  <a:pt x="492" y="0"/>
                  <a:pt x="441" y="0"/>
                </a:cubicBezTo>
                <a:close/>
              </a:path>
            </a:pathLst>
          </a:custGeom>
          <a:solidFill>
            <a:schemeClr val="bg1">
              <a:lumMod val="65000"/>
            </a:schemeClr>
          </a:solidFill>
          <a:ln w="9525" cap="flat" cmpd="sng">
            <a:solidFill>
              <a:schemeClr val="bg1">
                <a:lumMod val="85000"/>
              </a:schemeClr>
            </a:solidFill>
            <a:prstDash val="solid"/>
            <a:round/>
            <a:headEnd type="none" w="med" len="med"/>
            <a:tailEnd type="none" w="med" len="med"/>
          </a:ln>
        </p:spPr>
        <p:txBody>
          <a:bodyPr lIns="82124" tIns="41061" rIns="82124" bIns="41061" anchor="ctr"/>
          <a:lstStyle/>
          <a:p>
            <a:endParaRPr lang="en-US"/>
          </a:p>
        </p:txBody>
      </p:sp>
      <p:sp>
        <p:nvSpPr>
          <p:cNvPr id="11" name="Freeform 6"/>
          <p:cNvSpPr>
            <a:spLocks/>
          </p:cNvSpPr>
          <p:nvPr/>
        </p:nvSpPr>
        <p:spPr bwMode="auto">
          <a:xfrm>
            <a:off x="301309" y="5789422"/>
            <a:ext cx="3386339" cy="869315"/>
          </a:xfrm>
          <a:custGeom>
            <a:avLst/>
            <a:gdLst>
              <a:gd name="T0" fmla="*/ 0 w 475"/>
              <a:gd name="T1" fmla="*/ 459 h 459"/>
              <a:gd name="T2" fmla="*/ 292 w 475"/>
              <a:gd name="T3" fmla="*/ 459 h 459"/>
              <a:gd name="T4" fmla="*/ 475 w 475"/>
              <a:gd name="T5" fmla="*/ 230 h 459"/>
              <a:gd name="T6" fmla="*/ 292 w 475"/>
              <a:gd name="T7" fmla="*/ 0 h 459"/>
              <a:gd name="T8" fmla="*/ 0 w 475"/>
              <a:gd name="T9" fmla="*/ 0 h 459"/>
              <a:gd name="T10" fmla="*/ 0 w 475"/>
              <a:gd name="T11" fmla="*/ 459 h 4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5" h="459">
                <a:moveTo>
                  <a:pt x="0" y="459"/>
                </a:moveTo>
                <a:cubicBezTo>
                  <a:pt x="292" y="459"/>
                  <a:pt x="292" y="459"/>
                  <a:pt x="292" y="459"/>
                </a:cubicBezTo>
                <a:cubicBezTo>
                  <a:pt x="383" y="459"/>
                  <a:pt x="475" y="357"/>
                  <a:pt x="475" y="230"/>
                </a:cubicBezTo>
                <a:cubicBezTo>
                  <a:pt x="475" y="103"/>
                  <a:pt x="383" y="0"/>
                  <a:pt x="292" y="0"/>
                </a:cubicBezTo>
                <a:cubicBezTo>
                  <a:pt x="0" y="0"/>
                  <a:pt x="0" y="0"/>
                  <a:pt x="0" y="0"/>
                </a:cubicBezTo>
                <a:lnTo>
                  <a:pt x="0" y="459"/>
                </a:lnTo>
                <a:close/>
              </a:path>
            </a:pathLst>
          </a:custGeom>
          <a:solidFill>
            <a:schemeClr val="bg1">
              <a:lumMod val="65000"/>
            </a:schemeClr>
          </a:solidFill>
          <a:ln w="9525" cap="flat" cmpd="sng">
            <a:solidFill>
              <a:schemeClr val="bg1"/>
            </a:solidFill>
            <a:prstDash val="solid"/>
            <a:round/>
            <a:headEnd type="none" w="med" len="med"/>
            <a:tailEnd type="none" w="med" len="med"/>
          </a:ln>
        </p:spPr>
        <p:txBody>
          <a:bodyPr lIns="82124" tIns="41061" rIns="82124" bIns="41061" anchor="ctr"/>
          <a:lstStyle/>
          <a:p>
            <a:endParaRPr lang="en-US"/>
          </a:p>
        </p:txBody>
      </p:sp>
      <p:sp>
        <p:nvSpPr>
          <p:cNvPr id="12" name="Oval 27"/>
          <p:cNvSpPr>
            <a:spLocks noChangeArrowheads="1"/>
          </p:cNvSpPr>
          <p:nvPr/>
        </p:nvSpPr>
        <p:spPr bwMode="auto">
          <a:xfrm>
            <a:off x="-150276"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Ingest</a:t>
            </a:r>
            <a:endParaRPr lang="en-US" dirty="0">
              <a:solidFill>
                <a:srgbClr val="FFFFFF"/>
              </a:solidFill>
              <a:latin typeface="Helvetica" charset="0"/>
              <a:ea typeface="Helvetica" charset="0"/>
              <a:cs typeface="Helvetica" charset="0"/>
            </a:endParaRPr>
          </a:p>
        </p:txBody>
      </p:sp>
      <p:sp>
        <p:nvSpPr>
          <p:cNvPr id="13" name="Oval 27"/>
          <p:cNvSpPr>
            <a:spLocks noChangeArrowheads="1"/>
          </p:cNvSpPr>
          <p:nvPr/>
        </p:nvSpPr>
        <p:spPr bwMode="auto">
          <a:xfrm>
            <a:off x="2782724"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Transform</a:t>
            </a:r>
            <a:endParaRPr lang="en-US" dirty="0">
              <a:solidFill>
                <a:srgbClr val="FFFFFF"/>
              </a:solidFill>
              <a:latin typeface="Helvetica" charset="0"/>
              <a:ea typeface="Helvetica" charset="0"/>
              <a:cs typeface="Helvetica" charset="0"/>
            </a:endParaRPr>
          </a:p>
        </p:txBody>
      </p:sp>
      <p:sp>
        <p:nvSpPr>
          <p:cNvPr id="14" name="Oval 27"/>
          <p:cNvSpPr>
            <a:spLocks noChangeArrowheads="1"/>
          </p:cNvSpPr>
          <p:nvPr/>
        </p:nvSpPr>
        <p:spPr bwMode="auto">
          <a:xfrm>
            <a:off x="5093572"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Clean</a:t>
            </a:r>
            <a:endParaRPr lang="en-US" dirty="0">
              <a:solidFill>
                <a:srgbClr val="FFFFFF"/>
              </a:solidFill>
              <a:latin typeface="Helvetica" charset="0"/>
              <a:ea typeface="Helvetica" charset="0"/>
              <a:cs typeface="Helvetica" charset="0"/>
            </a:endParaRPr>
          </a:p>
        </p:txBody>
      </p:sp>
      <p:sp>
        <p:nvSpPr>
          <p:cNvPr id="15" name="Oval 27"/>
          <p:cNvSpPr>
            <a:spLocks noChangeArrowheads="1"/>
          </p:cNvSpPr>
          <p:nvPr/>
        </p:nvSpPr>
        <p:spPr bwMode="auto">
          <a:xfrm>
            <a:off x="7094831"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sz="1600" dirty="0" smtClean="0">
                <a:solidFill>
                  <a:srgbClr val="FFFFFF"/>
                </a:solidFill>
                <a:latin typeface="Helvetica" charset="0"/>
                <a:ea typeface="Helvetica" charset="0"/>
                <a:cs typeface="Helvetica" charset="0"/>
              </a:rPr>
              <a:t>Schema </a:t>
            </a:r>
            <a:br>
              <a:rPr lang="en-US" sz="1600" dirty="0" smtClean="0">
                <a:solidFill>
                  <a:srgbClr val="FFFFFF"/>
                </a:solidFill>
                <a:latin typeface="Helvetica" charset="0"/>
                <a:ea typeface="Helvetica" charset="0"/>
                <a:cs typeface="Helvetica" charset="0"/>
              </a:rPr>
            </a:br>
            <a:r>
              <a:rPr lang="en-US" sz="1600" dirty="0" smtClean="0">
                <a:solidFill>
                  <a:srgbClr val="FFFFFF"/>
                </a:solidFill>
                <a:latin typeface="Helvetica" charset="0"/>
                <a:ea typeface="Helvetica" charset="0"/>
                <a:cs typeface="Helvetica" charset="0"/>
              </a:rPr>
              <a:t>Integration</a:t>
            </a:r>
            <a:endParaRPr lang="en-US" sz="1600" dirty="0">
              <a:solidFill>
                <a:srgbClr val="FFFFFF"/>
              </a:solidFill>
              <a:latin typeface="Helvetica" charset="0"/>
              <a:ea typeface="Helvetica" charset="0"/>
              <a:cs typeface="Helvetica" charset="0"/>
            </a:endParaRPr>
          </a:p>
        </p:txBody>
      </p:sp>
      <p:sp>
        <p:nvSpPr>
          <p:cNvPr id="16" name="Oval 27"/>
          <p:cNvSpPr>
            <a:spLocks noChangeArrowheads="1"/>
          </p:cNvSpPr>
          <p:nvPr/>
        </p:nvSpPr>
        <p:spPr bwMode="auto">
          <a:xfrm>
            <a:off x="8332472" y="6101282"/>
            <a:ext cx="4502834"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err="1" smtClean="0">
                <a:solidFill>
                  <a:srgbClr val="FFFFFF"/>
                </a:solidFill>
                <a:latin typeface="Helvetica" charset="0"/>
                <a:ea typeface="Helvetica" charset="0"/>
                <a:cs typeface="Helvetica" charset="0"/>
              </a:rPr>
              <a:t>Dedup</a:t>
            </a:r>
            <a:endParaRPr lang="en-US" dirty="0">
              <a:solidFill>
                <a:srgbClr val="FFFFFF"/>
              </a:solidFill>
              <a:latin typeface="Helvetica" charset="0"/>
              <a:ea typeface="Helvetica" charset="0"/>
              <a:cs typeface="Helvetica"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1912029845"/>
              </p:ext>
            </p:extLst>
          </p:nvPr>
        </p:nvGraphicFramePr>
        <p:xfrm>
          <a:off x="7239811" y="1305839"/>
          <a:ext cx="4860749" cy="2133095"/>
        </p:xfrm>
        <a:graphic>
          <a:graphicData uri="http://schemas.openxmlformats.org/drawingml/2006/table">
            <a:tbl>
              <a:tblPr firstRow="1" bandRow="1">
                <a:tableStyleId>{69012ECD-51FC-41F1-AA8D-1B2483CD663E}</a:tableStyleId>
              </a:tblPr>
              <a:tblGrid>
                <a:gridCol w="2332694"/>
                <a:gridCol w="2528055"/>
              </a:tblGrid>
              <a:tr h="311346">
                <a:tc>
                  <a:txBody>
                    <a:bodyPr/>
                    <a:lstStyle/>
                    <a:p>
                      <a:pPr algn="ctr"/>
                      <a:r>
                        <a:rPr lang="en-US" sz="2400" dirty="0" err="1" smtClean="0"/>
                        <a:t>Zipcode</a:t>
                      </a:r>
                      <a:endParaRPr lang="en-US" sz="24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State</a:t>
                      </a:r>
                      <a:endParaRPr lang="en-US" sz="24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9104">
                <a:tc>
                  <a:txBody>
                    <a:bodyPr/>
                    <a:lstStyle/>
                    <a:p>
                      <a:pPr algn="ctr"/>
                      <a:r>
                        <a:rPr lang="en-US" sz="2400" dirty="0" smtClean="0">
                          <a:latin typeface="Helvetica Neue" charset="0"/>
                          <a:ea typeface="Helvetica Neue" charset="0"/>
                          <a:cs typeface="Helvetica Neue" charset="0"/>
                        </a:rPr>
                        <a:t>10027</a:t>
                      </a:r>
                      <a:endParaRPr lang="en-US" sz="2400" dirty="0">
                        <a:latin typeface="Helvetica Neue" charset="0"/>
                        <a:ea typeface="Helvetica Neue" charset="0"/>
                        <a:cs typeface="Helvetica Neue"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Helvetica Neue" charset="0"/>
                          <a:ea typeface="Helvetica Neue" charset="0"/>
                          <a:cs typeface="Helvetica Neue" charset="0"/>
                        </a:rPr>
                        <a:t>NY</a:t>
                      </a: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9104">
                <a:tc>
                  <a:txBody>
                    <a:bodyPr/>
                    <a:lstStyle/>
                    <a:p>
                      <a:pPr algn="ctr"/>
                      <a:r>
                        <a:rPr lang="en-US" sz="2400" dirty="0" smtClean="0">
                          <a:latin typeface="Helvetica Neue" charset="0"/>
                          <a:ea typeface="Helvetica Neue" charset="0"/>
                          <a:cs typeface="Helvetica Neue" charset="0"/>
                        </a:rPr>
                        <a:t>10027</a:t>
                      </a:r>
                      <a:endParaRPr lang="en-US" sz="2400" dirty="0">
                        <a:latin typeface="Helvetica Neue" charset="0"/>
                        <a:ea typeface="Helvetica Neue" charset="0"/>
                        <a:cs typeface="Helvetica Neue"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Helvetica Neue" charset="0"/>
                          <a:ea typeface="Helvetica Neue" charset="0"/>
                          <a:cs typeface="Helvetica Neue" charset="0"/>
                        </a:rPr>
                        <a:t>NYC</a:t>
                      </a:r>
                      <a:endParaRPr lang="en-US" sz="2400" dirty="0">
                        <a:latin typeface="Helvetica Neue" charset="0"/>
                        <a:ea typeface="Helvetica Neue" charset="0"/>
                        <a:cs typeface="Helvetica Neue"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9104">
                <a:tc>
                  <a:txBody>
                    <a:bodyPr/>
                    <a:lstStyle/>
                    <a:p>
                      <a:pPr algn="ctr"/>
                      <a:r>
                        <a:rPr lang="en-US" sz="2400" dirty="0" smtClean="0">
                          <a:latin typeface="Helvetica Neue" charset="0"/>
                          <a:ea typeface="Helvetica Neue" charset="0"/>
                          <a:cs typeface="Helvetica Neue" charset="0"/>
                        </a:rPr>
                        <a:t>10028</a:t>
                      </a:r>
                      <a:endParaRPr lang="en-US" sz="2400" dirty="0">
                        <a:latin typeface="Helvetica Neue" charset="0"/>
                        <a:ea typeface="Helvetica Neue" charset="0"/>
                        <a:cs typeface="Helvetica Neue"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Helvetica Neue" charset="0"/>
                          <a:ea typeface="Helvetica Neue" charset="0"/>
                          <a:cs typeface="Helvetica Neue" charset="0"/>
                        </a:rPr>
                        <a:t>NY</a:t>
                      </a:r>
                      <a:endParaRPr lang="en-US" sz="2400" dirty="0">
                        <a:latin typeface="Helvetica Neue" charset="0"/>
                        <a:ea typeface="Helvetica Neue" charset="0"/>
                        <a:cs typeface="Helvetica Neue"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431">
                <a:tc>
                  <a:txBody>
                    <a:bodyPr/>
                    <a:lstStyle/>
                    <a:p>
                      <a:pPr algn="ctr"/>
                      <a:r>
                        <a:rPr lang="en-US" sz="2400" dirty="0" smtClean="0">
                          <a:latin typeface="Helvetica Neue" charset="0"/>
                          <a:ea typeface="Helvetica Neue" charset="0"/>
                          <a:cs typeface="Helvetica Neue" charset="0"/>
                        </a:rPr>
                        <a:t>foo</a:t>
                      </a:r>
                      <a:endParaRPr lang="en-US" sz="2400" dirty="0">
                        <a:latin typeface="Helvetica Neue" charset="0"/>
                        <a:ea typeface="Helvetica Neue" charset="0"/>
                        <a:cs typeface="Helvetica Neue"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Helvetica Neue" charset="0"/>
                          <a:ea typeface="Helvetica Neue" charset="0"/>
                          <a:cs typeface="Helvetica Neue" charset="0"/>
                        </a:rPr>
                        <a:t>NY</a:t>
                      </a:r>
                      <a:endParaRPr lang="en-US" sz="2400" dirty="0">
                        <a:latin typeface="Helvetica Neue" charset="0"/>
                        <a:ea typeface="Helvetica Neue" charset="0"/>
                        <a:cs typeface="Helvetica Neue"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283020" y="4031911"/>
            <a:ext cx="12043092" cy="1938992"/>
          </a:xfrm>
          <a:prstGeom prst="rect">
            <a:avLst/>
          </a:prstGeom>
        </p:spPr>
        <p:txBody>
          <a:bodyPr wrap="square">
            <a:spAutoFit/>
          </a:bodyPr>
          <a:lstStyle/>
          <a:p>
            <a:r>
              <a:rPr lang="en-US" sz="2000" u="sng" dirty="0" smtClean="0">
                <a:latin typeface="Garamond" charset="0"/>
                <a:ea typeface="Garamond" charset="0"/>
                <a:cs typeface="Garamond" charset="0"/>
              </a:rPr>
              <a:t>Example of Functional Dependence:</a:t>
            </a:r>
            <a:r>
              <a:rPr lang="en-US" sz="2000" dirty="0" smtClean="0">
                <a:latin typeface="Garamond" charset="0"/>
                <a:ea typeface="Garamond" charset="0"/>
                <a:cs typeface="Garamond" charset="0"/>
              </a:rPr>
              <a:t> (see top right table)</a:t>
            </a:r>
          </a:p>
          <a:p>
            <a:pPr marL="342900" indent="-342900">
              <a:buFont typeface="Arial" charset="0"/>
              <a:buChar char="•"/>
            </a:pPr>
            <a:r>
              <a:rPr lang="en-US" sz="2000" dirty="0" smtClean="0">
                <a:latin typeface="Garamond" charset="0"/>
                <a:ea typeface="Garamond" charset="0"/>
                <a:cs typeface="Garamond" charset="0"/>
              </a:rPr>
              <a:t>We can infer that given 10027 maps to NY and NYC that NY and NYC most likely correspond to the same state. We can potentially transform NYC -&gt; NY to be more consistent with the rest of the rows of the table.</a:t>
            </a:r>
          </a:p>
          <a:p>
            <a:pPr marL="342900" indent="-342900">
              <a:buFont typeface="Arial" charset="0"/>
              <a:buChar char="•"/>
            </a:pPr>
            <a:r>
              <a:rPr lang="en-US" sz="2000" dirty="0" smtClean="0">
                <a:latin typeface="Garamond" charset="0"/>
                <a:ea typeface="Garamond" charset="0"/>
                <a:cs typeface="Garamond" charset="0"/>
              </a:rPr>
              <a:t>Given </a:t>
            </a:r>
            <a:r>
              <a:rPr lang="en-US" sz="2000" dirty="0" err="1" smtClean="0">
                <a:latin typeface="Garamond" charset="0"/>
                <a:ea typeface="Garamond" charset="0"/>
                <a:cs typeface="Garamond" charset="0"/>
              </a:rPr>
              <a:t>Zipcode</a:t>
            </a:r>
            <a:r>
              <a:rPr lang="en-US" sz="2000" dirty="0" smtClean="0">
                <a:latin typeface="Garamond" charset="0"/>
                <a:ea typeface="Garamond" charset="0"/>
                <a:cs typeface="Garamond" charset="0"/>
              </a:rPr>
              <a:t> mainly consists of 5 digit numbers, we can infer that “foo” is an invalid entry of</a:t>
            </a:r>
            <a:br>
              <a:rPr lang="en-US" sz="2000" dirty="0" smtClean="0">
                <a:latin typeface="Garamond" charset="0"/>
                <a:ea typeface="Garamond" charset="0"/>
                <a:cs typeface="Garamond" charset="0"/>
              </a:rPr>
            </a:br>
            <a:r>
              <a:rPr lang="en-US" sz="2000" dirty="0" smtClean="0">
                <a:latin typeface="Garamond" charset="0"/>
                <a:ea typeface="Garamond" charset="0"/>
                <a:cs typeface="Garamond" charset="0"/>
              </a:rPr>
              <a:t>the </a:t>
            </a:r>
            <a:r>
              <a:rPr lang="en-US" sz="2000" dirty="0" err="1" smtClean="0">
                <a:latin typeface="Garamond" charset="0"/>
                <a:ea typeface="Garamond" charset="0"/>
                <a:cs typeface="Garamond" charset="0"/>
              </a:rPr>
              <a:t>zipcode</a:t>
            </a:r>
            <a:r>
              <a:rPr lang="en-US" sz="2000" dirty="0" smtClean="0">
                <a:latin typeface="Garamond" charset="0"/>
                <a:ea typeface="Garamond" charset="0"/>
                <a:cs typeface="Garamond" charset="0"/>
              </a:rPr>
              <a:t> column.</a:t>
            </a:r>
          </a:p>
          <a:p>
            <a:endParaRPr lang="en-US" sz="2000" dirty="0">
              <a:latin typeface="Garamond" charset="0"/>
              <a:ea typeface="Garamond" charset="0"/>
              <a:cs typeface="Garamond" charset="0"/>
            </a:endParaRPr>
          </a:p>
        </p:txBody>
      </p:sp>
    </p:spTree>
    <p:extLst>
      <p:ext uri="{BB962C8B-B14F-4D97-AF65-F5344CB8AC3E}">
        <p14:creationId xmlns:p14="http://schemas.microsoft.com/office/powerpoint/2010/main" val="56325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9"/>
          <p:cNvSpPr>
            <a:spLocks/>
          </p:cNvSpPr>
          <p:nvPr/>
        </p:nvSpPr>
        <p:spPr bwMode="auto">
          <a:xfrm>
            <a:off x="6448108" y="5789422"/>
            <a:ext cx="5475668" cy="869315"/>
          </a:xfrm>
          <a:custGeom>
            <a:avLst/>
            <a:gdLst>
              <a:gd name="T0" fmla="*/ 441 w 671"/>
              <a:gd name="T1" fmla="*/ 0 h 459"/>
              <a:gd name="T2" fmla="*/ 0 w 671"/>
              <a:gd name="T3" fmla="*/ 0 h 459"/>
              <a:gd name="T4" fmla="*/ 182 w 671"/>
              <a:gd name="T5" fmla="*/ 230 h 459"/>
              <a:gd name="T6" fmla="*/ 0 w 671"/>
              <a:gd name="T7" fmla="*/ 459 h 459"/>
              <a:gd name="T8" fmla="*/ 441 w 671"/>
              <a:gd name="T9" fmla="*/ 459 h 459"/>
              <a:gd name="T10" fmla="*/ 671 w 671"/>
              <a:gd name="T11" fmla="*/ 230 h 459"/>
              <a:gd name="T12" fmla="*/ 441 w 671"/>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1" h="459">
                <a:moveTo>
                  <a:pt x="441" y="0"/>
                </a:moveTo>
                <a:cubicBezTo>
                  <a:pt x="0" y="0"/>
                  <a:pt x="0" y="0"/>
                  <a:pt x="0" y="0"/>
                </a:cubicBezTo>
                <a:cubicBezTo>
                  <a:pt x="90" y="0"/>
                  <a:pt x="182" y="103"/>
                  <a:pt x="182" y="230"/>
                </a:cubicBezTo>
                <a:cubicBezTo>
                  <a:pt x="182" y="357"/>
                  <a:pt x="90" y="459"/>
                  <a:pt x="0" y="459"/>
                </a:cubicBezTo>
                <a:cubicBezTo>
                  <a:pt x="441" y="459"/>
                  <a:pt x="441" y="459"/>
                  <a:pt x="441" y="459"/>
                </a:cubicBezTo>
                <a:cubicBezTo>
                  <a:pt x="492" y="459"/>
                  <a:pt x="671" y="230"/>
                  <a:pt x="671" y="230"/>
                </a:cubicBezTo>
                <a:cubicBezTo>
                  <a:pt x="671" y="230"/>
                  <a:pt x="492" y="0"/>
                  <a:pt x="441" y="0"/>
                </a:cubicBezTo>
                <a:close/>
              </a:path>
            </a:pathLst>
          </a:custGeom>
          <a:solidFill>
            <a:schemeClr val="bg1">
              <a:lumMod val="65000"/>
            </a:schemeClr>
          </a:solidFill>
          <a:ln w="9525" cap="flat" cmpd="sng">
            <a:solidFill>
              <a:schemeClr val="bg1">
                <a:lumMod val="85000"/>
              </a:schemeClr>
            </a:solidFill>
            <a:prstDash val="solid"/>
            <a:round/>
            <a:headEnd type="none" w="med" len="med"/>
            <a:tailEnd type="none" w="med" len="med"/>
          </a:ln>
        </p:spPr>
        <p:txBody>
          <a:bodyPr lIns="82124" tIns="41061" rIns="82124" bIns="41061" anchor="ctr"/>
          <a:lstStyle/>
          <a:p>
            <a:endParaRPr lang="en-US"/>
          </a:p>
        </p:txBody>
      </p:sp>
      <p:sp>
        <p:nvSpPr>
          <p:cNvPr id="30" name="Freeform 11"/>
          <p:cNvSpPr>
            <a:spLocks/>
          </p:cNvSpPr>
          <p:nvPr/>
        </p:nvSpPr>
        <p:spPr bwMode="auto">
          <a:xfrm>
            <a:off x="4763772" y="5789422"/>
            <a:ext cx="5173394" cy="869315"/>
          </a:xfrm>
          <a:custGeom>
            <a:avLst/>
            <a:gdLst>
              <a:gd name="T0" fmla="*/ 452 w 634"/>
              <a:gd name="T1" fmla="*/ 0 h 459"/>
              <a:gd name="T2" fmla="*/ 0 w 634"/>
              <a:gd name="T3" fmla="*/ 0 h 459"/>
              <a:gd name="T4" fmla="*/ 182 w 634"/>
              <a:gd name="T5" fmla="*/ 230 h 459"/>
              <a:gd name="T6" fmla="*/ 0 w 634"/>
              <a:gd name="T7" fmla="*/ 459 h 459"/>
              <a:gd name="T8" fmla="*/ 452 w 634"/>
              <a:gd name="T9" fmla="*/ 459 h 459"/>
              <a:gd name="T10" fmla="*/ 634 w 634"/>
              <a:gd name="T11" fmla="*/ 230 h 459"/>
              <a:gd name="T12" fmla="*/ 452 w 634"/>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4" h="459">
                <a:moveTo>
                  <a:pt x="452" y="0"/>
                </a:moveTo>
                <a:cubicBezTo>
                  <a:pt x="0" y="0"/>
                  <a:pt x="0" y="0"/>
                  <a:pt x="0" y="0"/>
                </a:cubicBezTo>
                <a:cubicBezTo>
                  <a:pt x="90" y="0"/>
                  <a:pt x="182" y="103"/>
                  <a:pt x="182" y="230"/>
                </a:cubicBezTo>
                <a:cubicBezTo>
                  <a:pt x="182" y="357"/>
                  <a:pt x="90" y="459"/>
                  <a:pt x="0" y="459"/>
                </a:cubicBezTo>
                <a:cubicBezTo>
                  <a:pt x="452" y="459"/>
                  <a:pt x="452" y="459"/>
                  <a:pt x="452" y="459"/>
                </a:cubicBezTo>
                <a:cubicBezTo>
                  <a:pt x="542" y="459"/>
                  <a:pt x="634" y="357"/>
                  <a:pt x="634" y="230"/>
                </a:cubicBezTo>
                <a:cubicBezTo>
                  <a:pt x="634" y="103"/>
                  <a:pt x="542" y="0"/>
                  <a:pt x="452" y="0"/>
                </a:cubicBezTo>
                <a:close/>
              </a:path>
            </a:pathLst>
          </a:custGeom>
          <a:gradFill rotWithShape="1">
            <a:gsLst>
              <a:gs pos="0">
                <a:srgbClr val="01343D"/>
              </a:gs>
              <a:gs pos="50000">
                <a:srgbClr val="025663"/>
              </a:gs>
              <a:gs pos="98000">
                <a:srgbClr val="01343D"/>
              </a:gs>
              <a:gs pos="100000">
                <a:srgbClr val="01343D"/>
              </a:gs>
            </a:gsLst>
            <a:lin ang="16200000" scaled="1"/>
          </a:gradFill>
          <a:ln w="9525" cap="flat" cmpd="sng">
            <a:solidFill>
              <a:srgbClr val="034543"/>
            </a:solidFill>
            <a:prstDash val="solid"/>
            <a:round/>
            <a:headEnd type="none" w="med" len="med"/>
            <a:tailEnd type="none" w="med" len="med"/>
          </a:ln>
        </p:spPr>
        <p:txBody>
          <a:bodyPr lIns="82124" tIns="41061" rIns="82124" bIns="41061" anchor="ctr"/>
          <a:lstStyle/>
          <a:p>
            <a:endParaRPr lang="en-US"/>
          </a:p>
        </p:txBody>
      </p:sp>
      <p:sp>
        <p:nvSpPr>
          <p:cNvPr id="24" name="Freeform 23"/>
          <p:cNvSpPr>
            <a:spLocks/>
          </p:cNvSpPr>
          <p:nvPr/>
        </p:nvSpPr>
        <p:spPr bwMode="auto">
          <a:xfrm>
            <a:off x="3074671" y="5789422"/>
            <a:ext cx="5180342" cy="869315"/>
          </a:xfrm>
          <a:custGeom>
            <a:avLst/>
            <a:gdLst>
              <a:gd name="T0" fmla="*/ 453 w 635"/>
              <a:gd name="T1" fmla="*/ 0 h 459"/>
              <a:gd name="T2" fmla="*/ 0 w 635"/>
              <a:gd name="T3" fmla="*/ 0 h 459"/>
              <a:gd name="T4" fmla="*/ 183 w 635"/>
              <a:gd name="T5" fmla="*/ 230 h 459"/>
              <a:gd name="T6" fmla="*/ 0 w 635"/>
              <a:gd name="T7" fmla="*/ 459 h 459"/>
              <a:gd name="T8" fmla="*/ 453 w 635"/>
              <a:gd name="T9" fmla="*/ 459 h 459"/>
              <a:gd name="T10" fmla="*/ 635 w 635"/>
              <a:gd name="T11" fmla="*/ 230 h 459"/>
              <a:gd name="T12" fmla="*/ 453 w 635"/>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5" h="459">
                <a:moveTo>
                  <a:pt x="453" y="0"/>
                </a:moveTo>
                <a:cubicBezTo>
                  <a:pt x="0" y="0"/>
                  <a:pt x="0" y="0"/>
                  <a:pt x="0" y="0"/>
                </a:cubicBezTo>
                <a:cubicBezTo>
                  <a:pt x="91" y="0"/>
                  <a:pt x="183" y="103"/>
                  <a:pt x="183" y="230"/>
                </a:cubicBezTo>
                <a:cubicBezTo>
                  <a:pt x="183" y="357"/>
                  <a:pt x="91" y="459"/>
                  <a:pt x="0" y="459"/>
                </a:cubicBezTo>
                <a:cubicBezTo>
                  <a:pt x="453" y="459"/>
                  <a:pt x="453" y="459"/>
                  <a:pt x="453" y="459"/>
                </a:cubicBezTo>
                <a:cubicBezTo>
                  <a:pt x="543" y="459"/>
                  <a:pt x="635" y="357"/>
                  <a:pt x="635" y="230"/>
                </a:cubicBezTo>
                <a:cubicBezTo>
                  <a:pt x="635" y="103"/>
                  <a:pt x="543" y="0"/>
                  <a:pt x="453" y="0"/>
                </a:cubicBezTo>
                <a:close/>
              </a:path>
            </a:pathLst>
          </a:custGeom>
          <a:solidFill>
            <a:schemeClr val="bg1">
              <a:lumMod val="65000"/>
            </a:schemeClr>
          </a:solidFill>
          <a:ln w="9525">
            <a:solidFill>
              <a:schemeClr val="bg1"/>
            </a:solidFill>
            <a:round/>
            <a:headEnd/>
            <a:tailEnd/>
          </a:ln>
        </p:spPr>
        <p:txBody>
          <a:bodyPr/>
          <a:lstStyle/>
          <a:p>
            <a:endParaRPr lang="en-US"/>
          </a:p>
        </p:txBody>
      </p:sp>
      <p:sp>
        <p:nvSpPr>
          <p:cNvPr id="17" name="Freeform 7"/>
          <p:cNvSpPr>
            <a:spLocks/>
          </p:cNvSpPr>
          <p:nvPr/>
        </p:nvSpPr>
        <p:spPr bwMode="auto">
          <a:xfrm>
            <a:off x="1549980" y="5794158"/>
            <a:ext cx="4703775" cy="869315"/>
          </a:xfrm>
          <a:custGeom>
            <a:avLst/>
            <a:gdLst>
              <a:gd name="T0" fmla="*/ 453 w 635"/>
              <a:gd name="T1" fmla="*/ 0 h 459"/>
              <a:gd name="T2" fmla="*/ 0 w 635"/>
              <a:gd name="T3" fmla="*/ 0 h 459"/>
              <a:gd name="T4" fmla="*/ 183 w 635"/>
              <a:gd name="T5" fmla="*/ 230 h 459"/>
              <a:gd name="T6" fmla="*/ 0 w 635"/>
              <a:gd name="T7" fmla="*/ 459 h 459"/>
              <a:gd name="T8" fmla="*/ 453 w 635"/>
              <a:gd name="T9" fmla="*/ 459 h 459"/>
              <a:gd name="T10" fmla="*/ 635 w 635"/>
              <a:gd name="T11" fmla="*/ 230 h 459"/>
              <a:gd name="T12" fmla="*/ 453 w 635"/>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5" h="459">
                <a:moveTo>
                  <a:pt x="453" y="0"/>
                </a:moveTo>
                <a:cubicBezTo>
                  <a:pt x="0" y="0"/>
                  <a:pt x="0" y="0"/>
                  <a:pt x="0" y="0"/>
                </a:cubicBezTo>
                <a:cubicBezTo>
                  <a:pt x="91" y="0"/>
                  <a:pt x="183" y="103"/>
                  <a:pt x="183" y="230"/>
                </a:cubicBezTo>
                <a:cubicBezTo>
                  <a:pt x="183" y="357"/>
                  <a:pt x="91" y="459"/>
                  <a:pt x="0" y="459"/>
                </a:cubicBezTo>
                <a:cubicBezTo>
                  <a:pt x="453" y="459"/>
                  <a:pt x="453" y="459"/>
                  <a:pt x="453" y="459"/>
                </a:cubicBezTo>
                <a:cubicBezTo>
                  <a:pt x="543" y="459"/>
                  <a:pt x="635" y="357"/>
                  <a:pt x="635" y="230"/>
                </a:cubicBezTo>
                <a:cubicBezTo>
                  <a:pt x="635" y="103"/>
                  <a:pt x="543" y="0"/>
                  <a:pt x="453" y="0"/>
                </a:cubicBezTo>
                <a:close/>
              </a:path>
            </a:pathLst>
          </a:custGeom>
          <a:solidFill>
            <a:schemeClr val="bg1">
              <a:lumMod val="65000"/>
            </a:schemeClr>
          </a:solidFill>
          <a:ln w="9525" cap="flat" cmpd="sng">
            <a:solidFill>
              <a:schemeClr val="bg1"/>
            </a:solidFill>
            <a:prstDash val="solid"/>
            <a:round/>
            <a:headEnd type="none" w="med" len="med"/>
            <a:tailEnd type="none" w="med" len="med"/>
          </a:ln>
        </p:spPr>
        <p:txBody>
          <a:bodyPr lIns="82124" tIns="41061" rIns="82124" bIns="41061" anchor="ctr"/>
          <a:lstStyle/>
          <a:p>
            <a:endParaRPr lang="en-US"/>
          </a:p>
        </p:txBody>
      </p:sp>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4. Schema Matching/Integration</a:t>
            </a:r>
            <a:endParaRPr lang="en-US" sz="4000" dirty="0">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fld id="{DEE6F431-4A93-EF4E-9465-70F66234705A}" type="slidenum">
              <a:rPr lang="en-US" smtClean="0"/>
              <a:t>13</a:t>
            </a:fld>
            <a:endParaRPr lang="en-US"/>
          </a:p>
        </p:txBody>
      </p:sp>
      <p:sp>
        <p:nvSpPr>
          <p:cNvPr id="36" name="Rectangle 35"/>
          <p:cNvSpPr/>
          <p:nvPr/>
        </p:nvSpPr>
        <p:spPr>
          <a:xfrm>
            <a:off x="273579" y="1021307"/>
            <a:ext cx="11649456" cy="830997"/>
          </a:xfrm>
          <a:prstGeom prst="rect">
            <a:avLst/>
          </a:prstGeom>
          <a:ln>
            <a:solidFill>
              <a:schemeClr val="tx1"/>
            </a:solidFill>
          </a:ln>
        </p:spPr>
        <p:txBody>
          <a:bodyPr wrap="square">
            <a:spAutoFit/>
          </a:bodyPr>
          <a:lstStyle/>
          <a:p>
            <a:pPr>
              <a:defRPr/>
            </a:pPr>
            <a:r>
              <a:rPr lang="en-US" sz="2400" dirty="0" smtClean="0">
                <a:latin typeface="Garamond" charset="0"/>
                <a:ea typeface="Garamond" charset="0"/>
                <a:cs typeface="Garamond" charset="0"/>
              </a:rPr>
              <a:t>Understanding which attributes in a table map to other attributes in alternate source’s </a:t>
            </a:r>
            <a:r>
              <a:rPr lang="en-US" sz="2400" dirty="0">
                <a:latin typeface="Garamond" charset="0"/>
                <a:ea typeface="Garamond" charset="0"/>
                <a:cs typeface="Garamond" charset="0"/>
              </a:rPr>
              <a:t>tables </a:t>
            </a:r>
            <a:r>
              <a:rPr lang="en-US" sz="2400" b="1" dirty="0">
                <a:latin typeface="Garamond" charset="0"/>
                <a:ea typeface="Garamond" charset="0"/>
                <a:cs typeface="Garamond" charset="0"/>
              </a:rPr>
              <a:t>(merging multiple tables into </a:t>
            </a:r>
            <a:r>
              <a:rPr lang="en-US" sz="2400" b="1" dirty="0" smtClean="0">
                <a:latin typeface="Garamond" charset="0"/>
                <a:ea typeface="Garamond" charset="0"/>
                <a:cs typeface="Garamond" charset="0"/>
              </a:rPr>
              <a:t>a single table).  </a:t>
            </a:r>
            <a:endParaRPr lang="en-US" sz="2400" b="1" dirty="0">
              <a:latin typeface="Garamond" charset="0"/>
              <a:ea typeface="Garamond" charset="0"/>
              <a:cs typeface="Garamond" charset="0"/>
            </a:endParaRPr>
          </a:p>
        </p:txBody>
      </p:sp>
      <p:sp>
        <p:nvSpPr>
          <p:cNvPr id="11" name="Freeform 6"/>
          <p:cNvSpPr>
            <a:spLocks/>
          </p:cNvSpPr>
          <p:nvPr/>
        </p:nvSpPr>
        <p:spPr bwMode="auto">
          <a:xfrm>
            <a:off x="301309" y="5789422"/>
            <a:ext cx="3386339" cy="869315"/>
          </a:xfrm>
          <a:custGeom>
            <a:avLst/>
            <a:gdLst>
              <a:gd name="T0" fmla="*/ 0 w 475"/>
              <a:gd name="T1" fmla="*/ 459 h 459"/>
              <a:gd name="T2" fmla="*/ 292 w 475"/>
              <a:gd name="T3" fmla="*/ 459 h 459"/>
              <a:gd name="T4" fmla="*/ 475 w 475"/>
              <a:gd name="T5" fmla="*/ 230 h 459"/>
              <a:gd name="T6" fmla="*/ 292 w 475"/>
              <a:gd name="T7" fmla="*/ 0 h 459"/>
              <a:gd name="T8" fmla="*/ 0 w 475"/>
              <a:gd name="T9" fmla="*/ 0 h 459"/>
              <a:gd name="T10" fmla="*/ 0 w 475"/>
              <a:gd name="T11" fmla="*/ 459 h 4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5" h="459">
                <a:moveTo>
                  <a:pt x="0" y="459"/>
                </a:moveTo>
                <a:cubicBezTo>
                  <a:pt x="292" y="459"/>
                  <a:pt x="292" y="459"/>
                  <a:pt x="292" y="459"/>
                </a:cubicBezTo>
                <a:cubicBezTo>
                  <a:pt x="383" y="459"/>
                  <a:pt x="475" y="357"/>
                  <a:pt x="475" y="230"/>
                </a:cubicBezTo>
                <a:cubicBezTo>
                  <a:pt x="475" y="103"/>
                  <a:pt x="383" y="0"/>
                  <a:pt x="292" y="0"/>
                </a:cubicBezTo>
                <a:cubicBezTo>
                  <a:pt x="0" y="0"/>
                  <a:pt x="0" y="0"/>
                  <a:pt x="0" y="0"/>
                </a:cubicBezTo>
                <a:lnTo>
                  <a:pt x="0" y="459"/>
                </a:lnTo>
                <a:close/>
              </a:path>
            </a:pathLst>
          </a:custGeom>
          <a:solidFill>
            <a:schemeClr val="bg1">
              <a:lumMod val="65000"/>
            </a:schemeClr>
          </a:solidFill>
          <a:ln w="9525" cap="flat" cmpd="sng">
            <a:solidFill>
              <a:schemeClr val="bg1"/>
            </a:solidFill>
            <a:prstDash val="solid"/>
            <a:round/>
            <a:headEnd type="none" w="med" len="med"/>
            <a:tailEnd type="none" w="med" len="med"/>
          </a:ln>
        </p:spPr>
        <p:txBody>
          <a:bodyPr lIns="82124" tIns="41061" rIns="82124" bIns="41061" anchor="ctr"/>
          <a:lstStyle/>
          <a:p>
            <a:endParaRPr lang="en-US"/>
          </a:p>
        </p:txBody>
      </p:sp>
      <p:sp>
        <p:nvSpPr>
          <p:cNvPr id="12" name="Oval 27"/>
          <p:cNvSpPr>
            <a:spLocks noChangeArrowheads="1"/>
          </p:cNvSpPr>
          <p:nvPr/>
        </p:nvSpPr>
        <p:spPr bwMode="auto">
          <a:xfrm>
            <a:off x="-150276"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Ingest</a:t>
            </a:r>
            <a:endParaRPr lang="en-US" dirty="0">
              <a:solidFill>
                <a:srgbClr val="FFFFFF"/>
              </a:solidFill>
              <a:latin typeface="Helvetica" charset="0"/>
              <a:ea typeface="Helvetica" charset="0"/>
              <a:cs typeface="Helvetica" charset="0"/>
            </a:endParaRPr>
          </a:p>
        </p:txBody>
      </p:sp>
      <p:sp>
        <p:nvSpPr>
          <p:cNvPr id="13" name="Oval 27"/>
          <p:cNvSpPr>
            <a:spLocks noChangeArrowheads="1"/>
          </p:cNvSpPr>
          <p:nvPr/>
        </p:nvSpPr>
        <p:spPr bwMode="auto">
          <a:xfrm>
            <a:off x="2782724"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Transform</a:t>
            </a:r>
            <a:endParaRPr lang="en-US" dirty="0">
              <a:solidFill>
                <a:srgbClr val="FFFFFF"/>
              </a:solidFill>
              <a:latin typeface="Helvetica" charset="0"/>
              <a:ea typeface="Helvetica" charset="0"/>
              <a:cs typeface="Helvetica" charset="0"/>
            </a:endParaRPr>
          </a:p>
        </p:txBody>
      </p:sp>
      <p:sp>
        <p:nvSpPr>
          <p:cNvPr id="14" name="Oval 27"/>
          <p:cNvSpPr>
            <a:spLocks noChangeArrowheads="1"/>
          </p:cNvSpPr>
          <p:nvPr/>
        </p:nvSpPr>
        <p:spPr bwMode="auto">
          <a:xfrm>
            <a:off x="5093572"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Clean</a:t>
            </a:r>
            <a:endParaRPr lang="en-US" dirty="0">
              <a:solidFill>
                <a:srgbClr val="FFFFFF"/>
              </a:solidFill>
              <a:latin typeface="Helvetica" charset="0"/>
              <a:ea typeface="Helvetica" charset="0"/>
              <a:cs typeface="Helvetica" charset="0"/>
            </a:endParaRPr>
          </a:p>
        </p:txBody>
      </p:sp>
      <p:sp>
        <p:nvSpPr>
          <p:cNvPr id="15" name="Oval 27"/>
          <p:cNvSpPr>
            <a:spLocks noChangeArrowheads="1"/>
          </p:cNvSpPr>
          <p:nvPr/>
        </p:nvSpPr>
        <p:spPr bwMode="auto">
          <a:xfrm>
            <a:off x="7094831"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sz="1600" dirty="0" smtClean="0">
                <a:solidFill>
                  <a:srgbClr val="FFFFFF"/>
                </a:solidFill>
                <a:latin typeface="Helvetica" charset="0"/>
                <a:ea typeface="Helvetica" charset="0"/>
                <a:cs typeface="Helvetica" charset="0"/>
              </a:rPr>
              <a:t>Schema </a:t>
            </a:r>
            <a:br>
              <a:rPr lang="en-US" sz="1600" dirty="0" smtClean="0">
                <a:solidFill>
                  <a:srgbClr val="FFFFFF"/>
                </a:solidFill>
                <a:latin typeface="Helvetica" charset="0"/>
                <a:ea typeface="Helvetica" charset="0"/>
                <a:cs typeface="Helvetica" charset="0"/>
              </a:rPr>
            </a:br>
            <a:r>
              <a:rPr lang="en-US" sz="1600" dirty="0" smtClean="0">
                <a:solidFill>
                  <a:srgbClr val="FFFFFF"/>
                </a:solidFill>
                <a:latin typeface="Helvetica" charset="0"/>
                <a:ea typeface="Helvetica" charset="0"/>
                <a:cs typeface="Helvetica" charset="0"/>
              </a:rPr>
              <a:t>Integration</a:t>
            </a:r>
            <a:endParaRPr lang="en-US" sz="1600" dirty="0">
              <a:solidFill>
                <a:srgbClr val="FFFFFF"/>
              </a:solidFill>
              <a:latin typeface="Helvetica" charset="0"/>
              <a:ea typeface="Helvetica" charset="0"/>
              <a:cs typeface="Helvetica" charset="0"/>
            </a:endParaRPr>
          </a:p>
        </p:txBody>
      </p:sp>
      <p:sp>
        <p:nvSpPr>
          <p:cNvPr id="16" name="Oval 27"/>
          <p:cNvSpPr>
            <a:spLocks noChangeArrowheads="1"/>
          </p:cNvSpPr>
          <p:nvPr/>
        </p:nvSpPr>
        <p:spPr bwMode="auto">
          <a:xfrm>
            <a:off x="8332472" y="6101282"/>
            <a:ext cx="4502834"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err="1" smtClean="0">
                <a:solidFill>
                  <a:srgbClr val="FFFFFF"/>
                </a:solidFill>
                <a:latin typeface="Helvetica" charset="0"/>
                <a:ea typeface="Helvetica" charset="0"/>
                <a:cs typeface="Helvetica" charset="0"/>
              </a:rPr>
              <a:t>Dedup</a:t>
            </a:r>
            <a:endParaRPr lang="en-US" dirty="0">
              <a:solidFill>
                <a:srgbClr val="FFFFFF"/>
              </a:solidFill>
              <a:latin typeface="Helvetica" charset="0"/>
              <a:ea typeface="Helvetica" charset="0"/>
              <a:cs typeface="Helvetica"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1227277104"/>
              </p:ext>
            </p:extLst>
          </p:nvPr>
        </p:nvGraphicFramePr>
        <p:xfrm>
          <a:off x="815086" y="3180802"/>
          <a:ext cx="4658060" cy="387411"/>
        </p:xfrm>
        <a:graphic>
          <a:graphicData uri="http://schemas.openxmlformats.org/drawingml/2006/table">
            <a:tbl>
              <a:tblPr firstRow="1" bandRow="1">
                <a:tableStyleId>{69012ECD-51FC-41F1-AA8D-1B2483CD663E}</a:tableStyleId>
              </a:tblPr>
              <a:tblGrid>
                <a:gridCol w="725695"/>
                <a:gridCol w="786473"/>
                <a:gridCol w="786473"/>
                <a:gridCol w="786473"/>
                <a:gridCol w="786473"/>
                <a:gridCol w="786473"/>
              </a:tblGrid>
              <a:tr h="387411">
                <a:tc>
                  <a:txBody>
                    <a:bodyPr/>
                    <a:lstStyle/>
                    <a:p>
                      <a:pPr algn="ctr"/>
                      <a:r>
                        <a:rPr lang="en-US" sz="1600" b="1" dirty="0" smtClean="0">
                          <a:solidFill>
                            <a:schemeClr val="tx1"/>
                          </a:solidFill>
                          <a:latin typeface="Garamond" charset="0"/>
                          <a:ea typeface="Garamond" charset="0"/>
                          <a:cs typeface="Garamond" charset="0"/>
                        </a:rPr>
                        <a:t>Jane</a:t>
                      </a:r>
                      <a:endParaRPr lang="en-US" sz="1600" b="1" dirty="0">
                        <a:solidFill>
                          <a:schemeClr val="tx1"/>
                        </a:solidFill>
                        <a:latin typeface="Garamond" charset="0"/>
                        <a:ea typeface="Garamond" charset="0"/>
                        <a:cs typeface="Garamond" charset="0"/>
                      </a:endParaRPr>
                    </a:p>
                  </a:txBody>
                  <a:tcPr marL="54864"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latin typeface="Garamond" charset="0"/>
                          <a:ea typeface="Garamond" charset="0"/>
                          <a:cs typeface="Garamond" charset="0"/>
                        </a:rPr>
                        <a:t>Doe</a:t>
                      </a:r>
                      <a:endParaRPr lang="en-US" sz="16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Rectangle 1"/>
          <p:cNvSpPr/>
          <p:nvPr/>
        </p:nvSpPr>
        <p:spPr>
          <a:xfrm>
            <a:off x="2651944" y="2710090"/>
            <a:ext cx="1105495" cy="461665"/>
          </a:xfrm>
          <a:prstGeom prst="rect">
            <a:avLst/>
          </a:prstGeom>
        </p:spPr>
        <p:txBody>
          <a:bodyPr wrap="none">
            <a:spAutoFit/>
          </a:bodyPr>
          <a:lstStyle/>
          <a:p>
            <a:r>
              <a:rPr lang="en-US" sz="2400" b="1" dirty="0" smtClean="0">
                <a:latin typeface="Garamond" charset="0"/>
                <a:ea typeface="Garamond" charset="0"/>
                <a:cs typeface="Garamond" charset="0"/>
              </a:rPr>
              <a:t>Table 1</a:t>
            </a:r>
            <a:endParaRPr lang="en-US" sz="2400" b="1" dirty="0">
              <a:latin typeface="Garamond" charset="0"/>
              <a:ea typeface="Garamond" charset="0"/>
              <a:cs typeface="Garamond"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852575690"/>
              </p:ext>
            </p:extLst>
          </p:nvPr>
        </p:nvGraphicFramePr>
        <p:xfrm>
          <a:off x="889117" y="4871792"/>
          <a:ext cx="4584028" cy="387411"/>
        </p:xfrm>
        <a:graphic>
          <a:graphicData uri="http://schemas.openxmlformats.org/drawingml/2006/table">
            <a:tbl>
              <a:tblPr firstRow="1" bandRow="1">
                <a:tableStyleId>{69012ECD-51FC-41F1-AA8D-1B2483CD663E}</a:tableStyleId>
              </a:tblPr>
              <a:tblGrid>
                <a:gridCol w="859236"/>
                <a:gridCol w="931198"/>
                <a:gridCol w="931198"/>
                <a:gridCol w="931198"/>
                <a:gridCol w="931198"/>
              </a:tblGrid>
              <a:tr h="387411">
                <a:tc>
                  <a:txBody>
                    <a:bodyPr/>
                    <a:lstStyle/>
                    <a:p>
                      <a:pPr algn="ctr"/>
                      <a:r>
                        <a:rPr lang="en-US" sz="1400" b="1" dirty="0" smtClean="0">
                          <a:solidFill>
                            <a:schemeClr val="tx1"/>
                          </a:solidFill>
                          <a:latin typeface="Garamond" charset="0"/>
                          <a:ea typeface="Garamond" charset="0"/>
                          <a:cs typeface="Garamond" charset="0"/>
                        </a:rPr>
                        <a:t>Jane</a:t>
                      </a:r>
                      <a:r>
                        <a:rPr lang="en-US" sz="1400" b="1" baseline="0" dirty="0" smtClean="0">
                          <a:solidFill>
                            <a:schemeClr val="tx1"/>
                          </a:solidFill>
                          <a:latin typeface="Garamond" charset="0"/>
                          <a:ea typeface="Garamond" charset="0"/>
                          <a:cs typeface="Garamond" charset="0"/>
                        </a:rPr>
                        <a:t> Doe</a:t>
                      </a:r>
                      <a:endParaRPr lang="en-US" sz="14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1" name="Rectangle 20"/>
          <p:cNvSpPr/>
          <p:nvPr/>
        </p:nvSpPr>
        <p:spPr>
          <a:xfrm>
            <a:off x="1517671" y="2906309"/>
            <a:ext cx="1051891" cy="307777"/>
          </a:xfrm>
          <a:prstGeom prst="rect">
            <a:avLst/>
          </a:prstGeom>
        </p:spPr>
        <p:txBody>
          <a:bodyPr wrap="none">
            <a:spAutoFit/>
          </a:bodyPr>
          <a:lstStyle/>
          <a:p>
            <a:r>
              <a:rPr lang="en-US" sz="1400" dirty="0" smtClean="0">
                <a:latin typeface="Helvetica Neue" charset="0"/>
                <a:ea typeface="Helvetica Neue" charset="0"/>
                <a:cs typeface="Helvetica Neue" charset="0"/>
              </a:rPr>
              <a:t>Last </a:t>
            </a:r>
            <a:r>
              <a:rPr lang="en-US" sz="1400" dirty="0">
                <a:latin typeface="Helvetica Neue" charset="0"/>
                <a:ea typeface="Helvetica Neue" charset="0"/>
                <a:cs typeface="Helvetica Neue" charset="0"/>
              </a:rPr>
              <a:t>Name</a:t>
            </a:r>
          </a:p>
        </p:txBody>
      </p:sp>
      <p:sp>
        <p:nvSpPr>
          <p:cNvPr id="5" name="Oval 4"/>
          <p:cNvSpPr/>
          <p:nvPr/>
        </p:nvSpPr>
        <p:spPr>
          <a:xfrm>
            <a:off x="553337" y="2828435"/>
            <a:ext cx="1928667" cy="7397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88238" y="4743242"/>
            <a:ext cx="970005" cy="5792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767080">
            <a:off x="5493768" y="3396692"/>
            <a:ext cx="2315666" cy="3124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20782826">
            <a:off x="5478046" y="4530239"/>
            <a:ext cx="2332352" cy="32013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able 25"/>
          <p:cNvGraphicFramePr>
            <a:graphicFrameLocks noGrp="1"/>
          </p:cNvGraphicFramePr>
          <p:nvPr>
            <p:extLst>
              <p:ext uri="{D42A27DB-BD31-4B8C-83A1-F6EECF244321}">
                <p14:modId xmlns:p14="http://schemas.microsoft.com/office/powerpoint/2010/main" val="230265655"/>
              </p:ext>
            </p:extLst>
          </p:nvPr>
        </p:nvGraphicFramePr>
        <p:xfrm>
          <a:off x="7942096" y="4087911"/>
          <a:ext cx="3435519" cy="383180"/>
        </p:xfrm>
        <a:graphic>
          <a:graphicData uri="http://schemas.openxmlformats.org/drawingml/2006/table">
            <a:tbl>
              <a:tblPr firstRow="1" bandRow="1">
                <a:tableStyleId>{69012ECD-51FC-41F1-AA8D-1B2483CD663E}</a:tableStyleId>
              </a:tblPr>
              <a:tblGrid>
                <a:gridCol w="808119"/>
                <a:gridCol w="875800"/>
                <a:gridCol w="875800"/>
                <a:gridCol w="875800"/>
              </a:tblGrid>
              <a:tr h="383180">
                <a:tc>
                  <a:txBody>
                    <a:bodyPr/>
                    <a:lstStyle/>
                    <a:p>
                      <a:pPr algn="ctr"/>
                      <a:r>
                        <a:rPr lang="en-US" sz="1400" b="1" dirty="0" smtClean="0">
                          <a:solidFill>
                            <a:schemeClr val="tx1"/>
                          </a:solidFill>
                          <a:latin typeface="Garamond" charset="0"/>
                          <a:ea typeface="Garamond" charset="0"/>
                          <a:cs typeface="Garamond" charset="0"/>
                        </a:rPr>
                        <a:t>Jane</a:t>
                      </a:r>
                      <a:r>
                        <a:rPr lang="en-US" sz="1400" b="1" baseline="0" dirty="0" smtClean="0">
                          <a:solidFill>
                            <a:schemeClr val="tx1"/>
                          </a:solidFill>
                          <a:latin typeface="Garamond" charset="0"/>
                          <a:ea typeface="Garamond" charset="0"/>
                          <a:cs typeface="Garamond" charset="0"/>
                        </a:rPr>
                        <a:t> Doe</a:t>
                      </a:r>
                      <a:endParaRPr lang="en-US" sz="14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7" name="Rectangle 26"/>
          <p:cNvSpPr/>
          <p:nvPr/>
        </p:nvSpPr>
        <p:spPr>
          <a:xfrm>
            <a:off x="9081593" y="3522607"/>
            <a:ext cx="1127937" cy="461665"/>
          </a:xfrm>
          <a:prstGeom prst="rect">
            <a:avLst/>
          </a:prstGeom>
        </p:spPr>
        <p:txBody>
          <a:bodyPr wrap="none">
            <a:spAutoFit/>
          </a:bodyPr>
          <a:lstStyle/>
          <a:p>
            <a:r>
              <a:rPr lang="en-US" sz="2400" b="1" dirty="0" smtClean="0">
                <a:latin typeface="Garamond" charset="0"/>
                <a:ea typeface="Garamond" charset="0"/>
                <a:cs typeface="Garamond" charset="0"/>
              </a:rPr>
              <a:t>Table 3</a:t>
            </a:r>
            <a:endParaRPr lang="en-US" sz="2400" b="1" dirty="0">
              <a:latin typeface="Garamond" charset="0"/>
              <a:ea typeface="Garamond" charset="0"/>
              <a:cs typeface="Garamond" charset="0"/>
            </a:endParaRPr>
          </a:p>
        </p:txBody>
      </p:sp>
      <p:sp>
        <p:nvSpPr>
          <p:cNvPr id="28" name="Oval 27"/>
          <p:cNvSpPr/>
          <p:nvPr/>
        </p:nvSpPr>
        <p:spPr>
          <a:xfrm>
            <a:off x="7815297" y="3486388"/>
            <a:ext cx="1036894" cy="13635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9529" y="2009379"/>
            <a:ext cx="11693505" cy="707886"/>
          </a:xfrm>
          <a:prstGeom prst="rect">
            <a:avLst/>
          </a:prstGeom>
        </p:spPr>
        <p:txBody>
          <a:bodyPr wrap="square">
            <a:spAutoFit/>
          </a:bodyPr>
          <a:lstStyle/>
          <a:p>
            <a:pPr>
              <a:defRPr/>
            </a:pPr>
            <a:r>
              <a:rPr lang="en-US" sz="2000" dirty="0">
                <a:latin typeface="Garamond" charset="0"/>
                <a:ea typeface="Garamond" charset="0"/>
                <a:cs typeface="Garamond" charset="0"/>
              </a:rPr>
              <a:t>Example: </a:t>
            </a:r>
            <a:r>
              <a:rPr lang="en-US" sz="2000" dirty="0" smtClean="0">
                <a:latin typeface="Garamond" charset="0"/>
                <a:ea typeface="Garamond" charset="0"/>
                <a:cs typeface="Garamond" charset="0"/>
              </a:rPr>
              <a:t>Information in Table 1’s first two columns and </a:t>
            </a:r>
            <a:r>
              <a:rPr lang="en-US" sz="2000" dirty="0">
                <a:latin typeface="Garamond" charset="0"/>
                <a:ea typeface="Garamond" charset="0"/>
                <a:cs typeface="Garamond" charset="0"/>
              </a:rPr>
              <a:t>Table 2’s </a:t>
            </a:r>
            <a:r>
              <a:rPr lang="en-US" sz="2000" dirty="0" smtClean="0">
                <a:latin typeface="Garamond" charset="0"/>
                <a:ea typeface="Garamond" charset="0"/>
                <a:cs typeface="Garamond" charset="0"/>
              </a:rPr>
              <a:t>first column can be associated and combined into the first column of Table 3. </a:t>
            </a:r>
            <a:endParaRPr lang="en-US" sz="2000" b="1" dirty="0">
              <a:latin typeface="Garamond" charset="0"/>
              <a:ea typeface="Garamond" charset="0"/>
              <a:cs typeface="Garamond" charset="0"/>
            </a:endParaRPr>
          </a:p>
        </p:txBody>
      </p:sp>
      <p:sp>
        <p:nvSpPr>
          <p:cNvPr id="8" name="TextBox 7"/>
          <p:cNvSpPr txBox="1"/>
          <p:nvPr/>
        </p:nvSpPr>
        <p:spPr>
          <a:xfrm>
            <a:off x="586538" y="2899386"/>
            <a:ext cx="1711730" cy="307777"/>
          </a:xfrm>
          <a:prstGeom prst="rect">
            <a:avLst/>
          </a:prstGeom>
          <a:noFill/>
        </p:spPr>
        <p:txBody>
          <a:bodyPr wrap="square" rtlCol="0">
            <a:spAutoFit/>
          </a:bodyPr>
          <a:lstStyle/>
          <a:p>
            <a:r>
              <a:rPr lang="en-US" sz="1400" dirty="0" smtClean="0">
                <a:latin typeface="Helvetica Neue" charset="0"/>
                <a:ea typeface="Helvetica Neue" charset="0"/>
                <a:cs typeface="Helvetica Neue" charset="0"/>
              </a:rPr>
              <a:t>First Name</a:t>
            </a:r>
            <a:endParaRPr lang="en-US" sz="1400" dirty="0">
              <a:latin typeface="Helvetica Neue" charset="0"/>
              <a:ea typeface="Helvetica Neue" charset="0"/>
              <a:cs typeface="Helvetica Neue" charset="0"/>
            </a:endParaRPr>
          </a:p>
        </p:txBody>
      </p:sp>
      <p:sp>
        <p:nvSpPr>
          <p:cNvPr id="57" name="TextBox 56"/>
          <p:cNvSpPr txBox="1"/>
          <p:nvPr/>
        </p:nvSpPr>
        <p:spPr>
          <a:xfrm>
            <a:off x="888237" y="4452794"/>
            <a:ext cx="1711730" cy="307777"/>
          </a:xfrm>
          <a:prstGeom prst="rect">
            <a:avLst/>
          </a:prstGeom>
          <a:noFill/>
        </p:spPr>
        <p:txBody>
          <a:bodyPr wrap="square" rtlCol="0">
            <a:spAutoFit/>
          </a:bodyPr>
          <a:lstStyle/>
          <a:p>
            <a:r>
              <a:rPr lang="en-US" sz="1400" dirty="0" smtClean="0">
                <a:latin typeface="Helvetica Neue" charset="0"/>
                <a:ea typeface="Helvetica Neue" charset="0"/>
                <a:cs typeface="Helvetica Neue" charset="0"/>
              </a:rPr>
              <a:t>Contact</a:t>
            </a:r>
            <a:endParaRPr lang="en-US" sz="1400" dirty="0">
              <a:latin typeface="Helvetica Neue" charset="0"/>
              <a:ea typeface="Helvetica Neue" charset="0"/>
              <a:cs typeface="Helvetica Neue" charset="0"/>
            </a:endParaRPr>
          </a:p>
        </p:txBody>
      </p:sp>
      <p:sp>
        <p:nvSpPr>
          <p:cNvPr id="9" name="Rectangle 8"/>
          <p:cNvSpPr/>
          <p:nvPr/>
        </p:nvSpPr>
        <p:spPr>
          <a:xfrm>
            <a:off x="7880450" y="3727819"/>
            <a:ext cx="971741" cy="307777"/>
          </a:xfrm>
          <a:prstGeom prst="rect">
            <a:avLst/>
          </a:prstGeom>
        </p:spPr>
        <p:txBody>
          <a:bodyPr wrap="none">
            <a:spAutoFit/>
          </a:bodyPr>
          <a:lstStyle/>
          <a:p>
            <a:r>
              <a:rPr lang="en-US" sz="1400" dirty="0" smtClean="0">
                <a:latin typeface="Helvetica Neue" charset="0"/>
                <a:ea typeface="Helvetica Neue" charset="0"/>
                <a:cs typeface="Helvetica Neue" charset="0"/>
              </a:rPr>
              <a:t>Customer</a:t>
            </a:r>
            <a:endParaRPr lang="en-US" sz="1400" dirty="0">
              <a:latin typeface="Helvetica Neue" charset="0"/>
              <a:ea typeface="Helvetica Neue" charset="0"/>
              <a:cs typeface="Helvetica Neue" charset="0"/>
            </a:endParaRPr>
          </a:p>
        </p:txBody>
      </p:sp>
      <p:sp>
        <p:nvSpPr>
          <p:cNvPr id="10" name="Rectangle 9"/>
          <p:cNvSpPr/>
          <p:nvPr/>
        </p:nvSpPr>
        <p:spPr>
          <a:xfrm>
            <a:off x="2617162" y="4376725"/>
            <a:ext cx="1127937" cy="461665"/>
          </a:xfrm>
          <a:prstGeom prst="rect">
            <a:avLst/>
          </a:prstGeom>
        </p:spPr>
        <p:txBody>
          <a:bodyPr wrap="none">
            <a:spAutoFit/>
          </a:bodyPr>
          <a:lstStyle/>
          <a:p>
            <a:r>
              <a:rPr lang="en-US" sz="2400" b="1" dirty="0">
                <a:latin typeface="Garamond" charset="0"/>
                <a:ea typeface="Garamond" charset="0"/>
                <a:cs typeface="Garamond" charset="0"/>
              </a:rPr>
              <a:t>Table </a:t>
            </a:r>
            <a:r>
              <a:rPr lang="en-US" sz="2400" b="1" dirty="0" smtClean="0">
                <a:latin typeface="Garamond" charset="0"/>
                <a:ea typeface="Garamond" charset="0"/>
                <a:cs typeface="Garamond" charset="0"/>
              </a:rPr>
              <a:t>2</a:t>
            </a:r>
            <a:endParaRPr lang="en-US" sz="2400" b="1" dirty="0">
              <a:latin typeface="Garamond" charset="0"/>
              <a:ea typeface="Garamond" charset="0"/>
              <a:cs typeface="Garamond" charset="0"/>
            </a:endParaRPr>
          </a:p>
        </p:txBody>
      </p:sp>
    </p:spTree>
    <p:extLst>
      <p:ext uri="{BB962C8B-B14F-4D97-AF65-F5344CB8AC3E}">
        <p14:creationId xmlns:p14="http://schemas.microsoft.com/office/powerpoint/2010/main" val="662607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9"/>
          <p:cNvSpPr>
            <a:spLocks/>
          </p:cNvSpPr>
          <p:nvPr/>
        </p:nvSpPr>
        <p:spPr bwMode="auto">
          <a:xfrm>
            <a:off x="6575629" y="5794158"/>
            <a:ext cx="5475668" cy="869315"/>
          </a:xfrm>
          <a:custGeom>
            <a:avLst/>
            <a:gdLst>
              <a:gd name="T0" fmla="*/ 441 w 671"/>
              <a:gd name="T1" fmla="*/ 0 h 459"/>
              <a:gd name="T2" fmla="*/ 0 w 671"/>
              <a:gd name="T3" fmla="*/ 0 h 459"/>
              <a:gd name="T4" fmla="*/ 182 w 671"/>
              <a:gd name="T5" fmla="*/ 230 h 459"/>
              <a:gd name="T6" fmla="*/ 0 w 671"/>
              <a:gd name="T7" fmla="*/ 459 h 459"/>
              <a:gd name="T8" fmla="*/ 441 w 671"/>
              <a:gd name="T9" fmla="*/ 459 h 459"/>
              <a:gd name="T10" fmla="*/ 671 w 671"/>
              <a:gd name="T11" fmla="*/ 230 h 459"/>
              <a:gd name="T12" fmla="*/ 441 w 671"/>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1" h="459">
                <a:moveTo>
                  <a:pt x="441" y="0"/>
                </a:moveTo>
                <a:cubicBezTo>
                  <a:pt x="0" y="0"/>
                  <a:pt x="0" y="0"/>
                  <a:pt x="0" y="0"/>
                </a:cubicBezTo>
                <a:cubicBezTo>
                  <a:pt x="90" y="0"/>
                  <a:pt x="182" y="103"/>
                  <a:pt x="182" y="230"/>
                </a:cubicBezTo>
                <a:cubicBezTo>
                  <a:pt x="182" y="357"/>
                  <a:pt x="90" y="459"/>
                  <a:pt x="0" y="459"/>
                </a:cubicBezTo>
                <a:cubicBezTo>
                  <a:pt x="441" y="459"/>
                  <a:pt x="441" y="459"/>
                  <a:pt x="441" y="459"/>
                </a:cubicBezTo>
                <a:cubicBezTo>
                  <a:pt x="492" y="459"/>
                  <a:pt x="671" y="230"/>
                  <a:pt x="671" y="230"/>
                </a:cubicBezTo>
                <a:cubicBezTo>
                  <a:pt x="671" y="230"/>
                  <a:pt x="492" y="0"/>
                  <a:pt x="441" y="0"/>
                </a:cubicBezTo>
                <a:close/>
              </a:path>
            </a:pathLst>
          </a:custGeom>
          <a:gradFill rotWithShape="1">
            <a:gsLst>
              <a:gs pos="0">
                <a:srgbClr val="015E63"/>
              </a:gs>
              <a:gs pos="50000">
                <a:srgbClr val="0199A1"/>
              </a:gs>
              <a:gs pos="98000">
                <a:srgbClr val="015E63"/>
              </a:gs>
              <a:gs pos="100000">
                <a:srgbClr val="015E63"/>
              </a:gs>
            </a:gsLst>
            <a:lin ang="16200000" scaled="1"/>
          </a:gradFill>
          <a:ln w="9525" cap="flat" cmpd="sng">
            <a:solidFill>
              <a:srgbClr val="048C89"/>
            </a:solidFill>
            <a:prstDash val="solid"/>
            <a:round/>
            <a:headEnd type="none" w="med" len="med"/>
            <a:tailEnd type="none" w="med" len="med"/>
          </a:ln>
        </p:spPr>
        <p:txBody>
          <a:bodyPr lIns="82124" tIns="41061" rIns="82124" bIns="41061" anchor="ctr"/>
          <a:lstStyle/>
          <a:p>
            <a:endParaRPr lang="en-US"/>
          </a:p>
        </p:txBody>
      </p:sp>
      <p:sp>
        <p:nvSpPr>
          <p:cNvPr id="31" name="Freeform 11"/>
          <p:cNvSpPr>
            <a:spLocks/>
          </p:cNvSpPr>
          <p:nvPr/>
        </p:nvSpPr>
        <p:spPr bwMode="auto">
          <a:xfrm>
            <a:off x="4763772" y="5789422"/>
            <a:ext cx="5173394" cy="869315"/>
          </a:xfrm>
          <a:custGeom>
            <a:avLst/>
            <a:gdLst>
              <a:gd name="T0" fmla="*/ 452 w 634"/>
              <a:gd name="T1" fmla="*/ 0 h 459"/>
              <a:gd name="T2" fmla="*/ 0 w 634"/>
              <a:gd name="T3" fmla="*/ 0 h 459"/>
              <a:gd name="T4" fmla="*/ 182 w 634"/>
              <a:gd name="T5" fmla="*/ 230 h 459"/>
              <a:gd name="T6" fmla="*/ 0 w 634"/>
              <a:gd name="T7" fmla="*/ 459 h 459"/>
              <a:gd name="T8" fmla="*/ 452 w 634"/>
              <a:gd name="T9" fmla="*/ 459 h 459"/>
              <a:gd name="T10" fmla="*/ 634 w 634"/>
              <a:gd name="T11" fmla="*/ 230 h 459"/>
              <a:gd name="T12" fmla="*/ 452 w 634"/>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4" h="459">
                <a:moveTo>
                  <a:pt x="452" y="0"/>
                </a:moveTo>
                <a:cubicBezTo>
                  <a:pt x="0" y="0"/>
                  <a:pt x="0" y="0"/>
                  <a:pt x="0" y="0"/>
                </a:cubicBezTo>
                <a:cubicBezTo>
                  <a:pt x="90" y="0"/>
                  <a:pt x="182" y="103"/>
                  <a:pt x="182" y="230"/>
                </a:cubicBezTo>
                <a:cubicBezTo>
                  <a:pt x="182" y="357"/>
                  <a:pt x="90" y="459"/>
                  <a:pt x="0" y="459"/>
                </a:cubicBezTo>
                <a:cubicBezTo>
                  <a:pt x="452" y="459"/>
                  <a:pt x="452" y="459"/>
                  <a:pt x="452" y="459"/>
                </a:cubicBezTo>
                <a:cubicBezTo>
                  <a:pt x="542" y="459"/>
                  <a:pt x="634" y="357"/>
                  <a:pt x="634" y="230"/>
                </a:cubicBezTo>
                <a:cubicBezTo>
                  <a:pt x="634" y="103"/>
                  <a:pt x="542" y="0"/>
                  <a:pt x="452" y="0"/>
                </a:cubicBezTo>
                <a:close/>
              </a:path>
            </a:pathLst>
          </a:custGeom>
          <a:solidFill>
            <a:schemeClr val="bg1">
              <a:lumMod val="65000"/>
            </a:schemeClr>
          </a:solidFill>
          <a:ln w="9525" cap="flat" cmpd="sng">
            <a:solidFill>
              <a:schemeClr val="bg1"/>
            </a:solidFill>
            <a:prstDash val="solid"/>
            <a:round/>
            <a:headEnd type="none" w="med" len="med"/>
            <a:tailEnd type="none" w="med" len="med"/>
          </a:ln>
        </p:spPr>
        <p:txBody>
          <a:bodyPr lIns="82124" tIns="41061" rIns="82124" bIns="41061" anchor="ctr"/>
          <a:lstStyle/>
          <a:p>
            <a:endParaRPr lang="en-US"/>
          </a:p>
        </p:txBody>
      </p:sp>
      <p:sp>
        <p:nvSpPr>
          <p:cNvPr id="24" name="Freeform 23"/>
          <p:cNvSpPr>
            <a:spLocks/>
          </p:cNvSpPr>
          <p:nvPr/>
        </p:nvSpPr>
        <p:spPr bwMode="auto">
          <a:xfrm>
            <a:off x="3114162" y="5770494"/>
            <a:ext cx="5180342" cy="869315"/>
          </a:xfrm>
          <a:custGeom>
            <a:avLst/>
            <a:gdLst>
              <a:gd name="T0" fmla="*/ 453 w 635"/>
              <a:gd name="T1" fmla="*/ 0 h 459"/>
              <a:gd name="T2" fmla="*/ 0 w 635"/>
              <a:gd name="T3" fmla="*/ 0 h 459"/>
              <a:gd name="T4" fmla="*/ 183 w 635"/>
              <a:gd name="T5" fmla="*/ 230 h 459"/>
              <a:gd name="T6" fmla="*/ 0 w 635"/>
              <a:gd name="T7" fmla="*/ 459 h 459"/>
              <a:gd name="T8" fmla="*/ 453 w 635"/>
              <a:gd name="T9" fmla="*/ 459 h 459"/>
              <a:gd name="T10" fmla="*/ 635 w 635"/>
              <a:gd name="T11" fmla="*/ 230 h 459"/>
              <a:gd name="T12" fmla="*/ 453 w 635"/>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5" h="459">
                <a:moveTo>
                  <a:pt x="453" y="0"/>
                </a:moveTo>
                <a:cubicBezTo>
                  <a:pt x="0" y="0"/>
                  <a:pt x="0" y="0"/>
                  <a:pt x="0" y="0"/>
                </a:cubicBezTo>
                <a:cubicBezTo>
                  <a:pt x="91" y="0"/>
                  <a:pt x="183" y="103"/>
                  <a:pt x="183" y="230"/>
                </a:cubicBezTo>
                <a:cubicBezTo>
                  <a:pt x="183" y="357"/>
                  <a:pt x="91" y="459"/>
                  <a:pt x="0" y="459"/>
                </a:cubicBezTo>
                <a:cubicBezTo>
                  <a:pt x="453" y="459"/>
                  <a:pt x="453" y="459"/>
                  <a:pt x="453" y="459"/>
                </a:cubicBezTo>
                <a:cubicBezTo>
                  <a:pt x="543" y="459"/>
                  <a:pt x="635" y="357"/>
                  <a:pt x="635" y="230"/>
                </a:cubicBezTo>
                <a:cubicBezTo>
                  <a:pt x="635" y="103"/>
                  <a:pt x="543" y="0"/>
                  <a:pt x="453" y="0"/>
                </a:cubicBezTo>
                <a:close/>
              </a:path>
            </a:pathLst>
          </a:custGeom>
          <a:solidFill>
            <a:schemeClr val="bg1">
              <a:lumMod val="65000"/>
            </a:schemeClr>
          </a:solidFill>
          <a:ln w="9525">
            <a:solidFill>
              <a:schemeClr val="bg1"/>
            </a:solidFill>
            <a:round/>
            <a:headEnd/>
            <a:tailEnd/>
          </a:ln>
        </p:spPr>
        <p:txBody>
          <a:bodyPr/>
          <a:lstStyle/>
          <a:p>
            <a:endParaRPr lang="en-US"/>
          </a:p>
        </p:txBody>
      </p:sp>
      <p:sp>
        <p:nvSpPr>
          <p:cNvPr id="17" name="Freeform 7"/>
          <p:cNvSpPr>
            <a:spLocks/>
          </p:cNvSpPr>
          <p:nvPr/>
        </p:nvSpPr>
        <p:spPr bwMode="auto">
          <a:xfrm>
            <a:off x="1549980" y="5794158"/>
            <a:ext cx="4703775" cy="869315"/>
          </a:xfrm>
          <a:custGeom>
            <a:avLst/>
            <a:gdLst>
              <a:gd name="T0" fmla="*/ 453 w 635"/>
              <a:gd name="T1" fmla="*/ 0 h 459"/>
              <a:gd name="T2" fmla="*/ 0 w 635"/>
              <a:gd name="T3" fmla="*/ 0 h 459"/>
              <a:gd name="T4" fmla="*/ 183 w 635"/>
              <a:gd name="T5" fmla="*/ 230 h 459"/>
              <a:gd name="T6" fmla="*/ 0 w 635"/>
              <a:gd name="T7" fmla="*/ 459 h 459"/>
              <a:gd name="T8" fmla="*/ 453 w 635"/>
              <a:gd name="T9" fmla="*/ 459 h 459"/>
              <a:gd name="T10" fmla="*/ 635 w 635"/>
              <a:gd name="T11" fmla="*/ 230 h 459"/>
              <a:gd name="T12" fmla="*/ 453 w 635"/>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5" h="459">
                <a:moveTo>
                  <a:pt x="453" y="0"/>
                </a:moveTo>
                <a:cubicBezTo>
                  <a:pt x="0" y="0"/>
                  <a:pt x="0" y="0"/>
                  <a:pt x="0" y="0"/>
                </a:cubicBezTo>
                <a:cubicBezTo>
                  <a:pt x="91" y="0"/>
                  <a:pt x="183" y="103"/>
                  <a:pt x="183" y="230"/>
                </a:cubicBezTo>
                <a:cubicBezTo>
                  <a:pt x="183" y="357"/>
                  <a:pt x="91" y="459"/>
                  <a:pt x="0" y="459"/>
                </a:cubicBezTo>
                <a:cubicBezTo>
                  <a:pt x="453" y="459"/>
                  <a:pt x="453" y="459"/>
                  <a:pt x="453" y="459"/>
                </a:cubicBezTo>
                <a:cubicBezTo>
                  <a:pt x="543" y="459"/>
                  <a:pt x="635" y="357"/>
                  <a:pt x="635" y="230"/>
                </a:cubicBezTo>
                <a:cubicBezTo>
                  <a:pt x="635" y="103"/>
                  <a:pt x="543" y="0"/>
                  <a:pt x="453" y="0"/>
                </a:cubicBezTo>
                <a:close/>
              </a:path>
            </a:pathLst>
          </a:custGeom>
          <a:solidFill>
            <a:schemeClr val="bg1">
              <a:lumMod val="65000"/>
            </a:schemeClr>
          </a:solidFill>
          <a:ln w="9525" cap="flat" cmpd="sng">
            <a:solidFill>
              <a:schemeClr val="bg1"/>
            </a:solidFill>
            <a:prstDash val="solid"/>
            <a:round/>
            <a:headEnd type="none" w="med" len="med"/>
            <a:tailEnd type="none" w="med" len="med"/>
          </a:ln>
        </p:spPr>
        <p:txBody>
          <a:bodyPr lIns="82124" tIns="41061" rIns="82124" bIns="41061" anchor="ctr"/>
          <a:lstStyle/>
          <a:p>
            <a:endParaRPr lang="en-US"/>
          </a:p>
        </p:txBody>
      </p:sp>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5. Deduplication</a:t>
            </a:r>
            <a:endParaRPr lang="en-US" sz="4000" dirty="0">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fld id="{DEE6F431-4A93-EF4E-9465-70F66234705A}" type="slidenum">
              <a:rPr lang="en-US" smtClean="0"/>
              <a:t>14</a:t>
            </a:fld>
            <a:endParaRPr lang="en-US" dirty="0"/>
          </a:p>
        </p:txBody>
      </p:sp>
      <p:sp>
        <p:nvSpPr>
          <p:cNvPr id="36" name="Rectangle 35"/>
          <p:cNvSpPr/>
          <p:nvPr/>
        </p:nvSpPr>
        <p:spPr>
          <a:xfrm>
            <a:off x="273579" y="1277339"/>
            <a:ext cx="11649456" cy="954107"/>
          </a:xfrm>
          <a:prstGeom prst="rect">
            <a:avLst/>
          </a:prstGeom>
          <a:ln>
            <a:solidFill>
              <a:schemeClr val="tx1"/>
            </a:solidFill>
          </a:ln>
        </p:spPr>
        <p:txBody>
          <a:bodyPr wrap="square">
            <a:spAutoFit/>
          </a:bodyPr>
          <a:lstStyle/>
          <a:p>
            <a:pPr lvl="0">
              <a:defRPr/>
            </a:pPr>
            <a:r>
              <a:rPr lang="en-US" sz="2800" dirty="0" smtClean="0">
                <a:latin typeface="Garamond" charset="0"/>
                <a:ea typeface="Garamond" charset="0"/>
                <a:cs typeface="Garamond" charset="0"/>
              </a:rPr>
              <a:t>Also know as clustering and entity matching (merging </a:t>
            </a:r>
            <a:r>
              <a:rPr lang="en-US" sz="2800" dirty="0">
                <a:latin typeface="Garamond" charset="0"/>
                <a:ea typeface="Garamond" charset="0"/>
                <a:cs typeface="Garamond" charset="0"/>
              </a:rPr>
              <a:t>multiple rows into 1 unique </a:t>
            </a:r>
            <a:r>
              <a:rPr lang="en-US" sz="2800" dirty="0" smtClean="0">
                <a:latin typeface="Garamond" charset="0"/>
                <a:ea typeface="Garamond" charset="0"/>
                <a:cs typeface="Garamond" charset="0"/>
              </a:rPr>
              <a:t>row). It is an O(N</a:t>
            </a:r>
            <a:r>
              <a:rPr lang="en-US" sz="2800" baseline="30000" dirty="0" smtClean="0">
                <a:latin typeface="Garamond" charset="0"/>
                <a:ea typeface="Garamond" charset="0"/>
                <a:cs typeface="Garamond" charset="0"/>
              </a:rPr>
              <a:t>2</a:t>
            </a:r>
            <a:r>
              <a:rPr lang="en-US" sz="2800" dirty="0" smtClean="0">
                <a:latin typeface="Garamond" charset="0"/>
                <a:ea typeface="Garamond" charset="0"/>
                <a:cs typeface="Garamond" charset="0"/>
              </a:rPr>
              <a:t>) algorithm.</a:t>
            </a:r>
            <a:endParaRPr lang="en-US" sz="2800" baseline="30000" dirty="0" smtClean="0">
              <a:latin typeface="Garamond" charset="0"/>
              <a:ea typeface="Garamond" charset="0"/>
              <a:cs typeface="Garamond" charset="0"/>
            </a:endParaRPr>
          </a:p>
        </p:txBody>
      </p:sp>
      <p:sp>
        <p:nvSpPr>
          <p:cNvPr id="7" name="Freeform 9"/>
          <p:cNvSpPr>
            <a:spLocks/>
          </p:cNvSpPr>
          <p:nvPr/>
        </p:nvSpPr>
        <p:spPr bwMode="auto">
          <a:xfrm>
            <a:off x="6807570" y="5789422"/>
            <a:ext cx="5475668" cy="869315"/>
          </a:xfrm>
          <a:custGeom>
            <a:avLst/>
            <a:gdLst>
              <a:gd name="T0" fmla="*/ 441 w 671"/>
              <a:gd name="T1" fmla="*/ 0 h 459"/>
              <a:gd name="T2" fmla="*/ 0 w 671"/>
              <a:gd name="T3" fmla="*/ 0 h 459"/>
              <a:gd name="T4" fmla="*/ 182 w 671"/>
              <a:gd name="T5" fmla="*/ 230 h 459"/>
              <a:gd name="T6" fmla="*/ 0 w 671"/>
              <a:gd name="T7" fmla="*/ 459 h 459"/>
              <a:gd name="T8" fmla="*/ 441 w 671"/>
              <a:gd name="T9" fmla="*/ 459 h 459"/>
              <a:gd name="T10" fmla="*/ 671 w 671"/>
              <a:gd name="T11" fmla="*/ 230 h 459"/>
              <a:gd name="T12" fmla="*/ 441 w 671"/>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1" h="459">
                <a:moveTo>
                  <a:pt x="441" y="0"/>
                </a:moveTo>
                <a:cubicBezTo>
                  <a:pt x="0" y="0"/>
                  <a:pt x="0" y="0"/>
                  <a:pt x="0" y="0"/>
                </a:cubicBezTo>
                <a:cubicBezTo>
                  <a:pt x="90" y="0"/>
                  <a:pt x="182" y="103"/>
                  <a:pt x="182" y="230"/>
                </a:cubicBezTo>
                <a:cubicBezTo>
                  <a:pt x="182" y="357"/>
                  <a:pt x="90" y="459"/>
                  <a:pt x="0" y="459"/>
                </a:cubicBezTo>
                <a:cubicBezTo>
                  <a:pt x="441" y="459"/>
                  <a:pt x="441" y="459"/>
                  <a:pt x="441" y="459"/>
                </a:cubicBezTo>
                <a:cubicBezTo>
                  <a:pt x="492" y="459"/>
                  <a:pt x="671" y="230"/>
                  <a:pt x="671" y="230"/>
                </a:cubicBezTo>
                <a:cubicBezTo>
                  <a:pt x="671" y="230"/>
                  <a:pt x="492" y="0"/>
                  <a:pt x="441" y="0"/>
                </a:cubicBezTo>
                <a:close/>
              </a:path>
            </a:pathLst>
          </a:custGeom>
          <a:noFill/>
          <a:ln w="9525" cap="flat" cmpd="sng">
            <a:solidFill>
              <a:schemeClr val="bg1">
                <a:lumMod val="85000"/>
              </a:schemeClr>
            </a:solidFill>
            <a:prstDash val="solid"/>
            <a:round/>
            <a:headEnd type="none" w="med" len="med"/>
            <a:tailEnd type="none" w="med" len="med"/>
          </a:ln>
        </p:spPr>
        <p:txBody>
          <a:bodyPr lIns="82124" tIns="41061" rIns="82124" bIns="41061" anchor="ctr"/>
          <a:lstStyle/>
          <a:p>
            <a:endParaRPr lang="en-US"/>
          </a:p>
        </p:txBody>
      </p:sp>
      <p:sp>
        <p:nvSpPr>
          <p:cNvPr id="11" name="Freeform 6"/>
          <p:cNvSpPr>
            <a:spLocks/>
          </p:cNvSpPr>
          <p:nvPr/>
        </p:nvSpPr>
        <p:spPr bwMode="auto">
          <a:xfrm>
            <a:off x="301309" y="5789422"/>
            <a:ext cx="3386339" cy="869315"/>
          </a:xfrm>
          <a:custGeom>
            <a:avLst/>
            <a:gdLst>
              <a:gd name="T0" fmla="*/ 0 w 475"/>
              <a:gd name="T1" fmla="*/ 459 h 459"/>
              <a:gd name="T2" fmla="*/ 292 w 475"/>
              <a:gd name="T3" fmla="*/ 459 h 459"/>
              <a:gd name="T4" fmla="*/ 475 w 475"/>
              <a:gd name="T5" fmla="*/ 230 h 459"/>
              <a:gd name="T6" fmla="*/ 292 w 475"/>
              <a:gd name="T7" fmla="*/ 0 h 459"/>
              <a:gd name="T8" fmla="*/ 0 w 475"/>
              <a:gd name="T9" fmla="*/ 0 h 459"/>
              <a:gd name="T10" fmla="*/ 0 w 475"/>
              <a:gd name="T11" fmla="*/ 459 h 4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5" h="459">
                <a:moveTo>
                  <a:pt x="0" y="459"/>
                </a:moveTo>
                <a:cubicBezTo>
                  <a:pt x="292" y="459"/>
                  <a:pt x="292" y="459"/>
                  <a:pt x="292" y="459"/>
                </a:cubicBezTo>
                <a:cubicBezTo>
                  <a:pt x="383" y="459"/>
                  <a:pt x="475" y="357"/>
                  <a:pt x="475" y="230"/>
                </a:cubicBezTo>
                <a:cubicBezTo>
                  <a:pt x="475" y="103"/>
                  <a:pt x="383" y="0"/>
                  <a:pt x="292" y="0"/>
                </a:cubicBezTo>
                <a:cubicBezTo>
                  <a:pt x="0" y="0"/>
                  <a:pt x="0" y="0"/>
                  <a:pt x="0" y="0"/>
                </a:cubicBezTo>
                <a:lnTo>
                  <a:pt x="0" y="459"/>
                </a:lnTo>
                <a:close/>
              </a:path>
            </a:pathLst>
          </a:custGeom>
          <a:solidFill>
            <a:schemeClr val="bg1">
              <a:lumMod val="65000"/>
            </a:schemeClr>
          </a:solidFill>
          <a:ln w="9525" cap="flat" cmpd="sng">
            <a:solidFill>
              <a:schemeClr val="bg1"/>
            </a:solidFill>
            <a:prstDash val="solid"/>
            <a:round/>
            <a:headEnd type="none" w="med" len="med"/>
            <a:tailEnd type="none" w="med" len="med"/>
          </a:ln>
        </p:spPr>
        <p:txBody>
          <a:bodyPr lIns="82124" tIns="41061" rIns="82124" bIns="41061" anchor="ctr"/>
          <a:lstStyle/>
          <a:p>
            <a:endParaRPr lang="en-US"/>
          </a:p>
        </p:txBody>
      </p:sp>
      <p:sp>
        <p:nvSpPr>
          <p:cNvPr id="12" name="Oval 27"/>
          <p:cNvSpPr>
            <a:spLocks noChangeArrowheads="1"/>
          </p:cNvSpPr>
          <p:nvPr/>
        </p:nvSpPr>
        <p:spPr bwMode="auto">
          <a:xfrm>
            <a:off x="-150276"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Ingest</a:t>
            </a:r>
            <a:endParaRPr lang="en-US" dirty="0">
              <a:solidFill>
                <a:srgbClr val="FFFFFF"/>
              </a:solidFill>
              <a:latin typeface="Helvetica" charset="0"/>
              <a:ea typeface="Helvetica" charset="0"/>
              <a:cs typeface="Helvetica" charset="0"/>
            </a:endParaRPr>
          </a:p>
        </p:txBody>
      </p:sp>
      <p:sp>
        <p:nvSpPr>
          <p:cNvPr id="13" name="Oval 27"/>
          <p:cNvSpPr>
            <a:spLocks noChangeArrowheads="1"/>
          </p:cNvSpPr>
          <p:nvPr/>
        </p:nvSpPr>
        <p:spPr bwMode="auto">
          <a:xfrm>
            <a:off x="2782724"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Transform</a:t>
            </a:r>
            <a:endParaRPr lang="en-US" dirty="0">
              <a:solidFill>
                <a:srgbClr val="FFFFFF"/>
              </a:solidFill>
              <a:latin typeface="Helvetica" charset="0"/>
              <a:ea typeface="Helvetica" charset="0"/>
              <a:cs typeface="Helvetica" charset="0"/>
            </a:endParaRPr>
          </a:p>
        </p:txBody>
      </p:sp>
      <p:sp>
        <p:nvSpPr>
          <p:cNvPr id="14" name="Oval 27"/>
          <p:cNvSpPr>
            <a:spLocks noChangeArrowheads="1"/>
          </p:cNvSpPr>
          <p:nvPr/>
        </p:nvSpPr>
        <p:spPr bwMode="auto">
          <a:xfrm>
            <a:off x="5093572"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smtClean="0">
                <a:solidFill>
                  <a:srgbClr val="FFFFFF"/>
                </a:solidFill>
                <a:latin typeface="Helvetica" charset="0"/>
                <a:ea typeface="Helvetica" charset="0"/>
                <a:cs typeface="Helvetica" charset="0"/>
              </a:rPr>
              <a:t>Clean</a:t>
            </a:r>
            <a:endParaRPr lang="en-US" dirty="0">
              <a:solidFill>
                <a:srgbClr val="FFFFFF"/>
              </a:solidFill>
              <a:latin typeface="Helvetica" charset="0"/>
              <a:ea typeface="Helvetica" charset="0"/>
              <a:cs typeface="Helvetica" charset="0"/>
            </a:endParaRPr>
          </a:p>
        </p:txBody>
      </p:sp>
      <p:sp>
        <p:nvSpPr>
          <p:cNvPr id="15" name="Oval 27"/>
          <p:cNvSpPr>
            <a:spLocks noChangeArrowheads="1"/>
          </p:cNvSpPr>
          <p:nvPr/>
        </p:nvSpPr>
        <p:spPr bwMode="auto">
          <a:xfrm>
            <a:off x="7094831" y="6111886"/>
            <a:ext cx="4002518"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sz="1600" dirty="0" smtClean="0">
                <a:solidFill>
                  <a:srgbClr val="FFFFFF"/>
                </a:solidFill>
                <a:latin typeface="Helvetica" charset="0"/>
                <a:ea typeface="Helvetica" charset="0"/>
                <a:cs typeface="Helvetica" charset="0"/>
              </a:rPr>
              <a:t>Schema </a:t>
            </a:r>
            <a:br>
              <a:rPr lang="en-US" sz="1600" dirty="0" smtClean="0">
                <a:solidFill>
                  <a:srgbClr val="FFFFFF"/>
                </a:solidFill>
                <a:latin typeface="Helvetica" charset="0"/>
                <a:ea typeface="Helvetica" charset="0"/>
                <a:cs typeface="Helvetica" charset="0"/>
              </a:rPr>
            </a:br>
            <a:r>
              <a:rPr lang="en-US" sz="1600" dirty="0" smtClean="0">
                <a:solidFill>
                  <a:srgbClr val="FFFFFF"/>
                </a:solidFill>
                <a:latin typeface="Helvetica" charset="0"/>
                <a:ea typeface="Helvetica" charset="0"/>
                <a:cs typeface="Helvetica" charset="0"/>
              </a:rPr>
              <a:t>Integration</a:t>
            </a:r>
            <a:endParaRPr lang="en-US" sz="1600" dirty="0">
              <a:solidFill>
                <a:srgbClr val="FFFFFF"/>
              </a:solidFill>
              <a:latin typeface="Helvetica" charset="0"/>
              <a:ea typeface="Helvetica" charset="0"/>
              <a:cs typeface="Helvetica" charset="0"/>
            </a:endParaRPr>
          </a:p>
        </p:txBody>
      </p:sp>
      <p:sp>
        <p:nvSpPr>
          <p:cNvPr id="16" name="Oval 27"/>
          <p:cNvSpPr>
            <a:spLocks noChangeArrowheads="1"/>
          </p:cNvSpPr>
          <p:nvPr/>
        </p:nvSpPr>
        <p:spPr bwMode="auto">
          <a:xfrm>
            <a:off x="8332472" y="6101282"/>
            <a:ext cx="4502834" cy="233860"/>
          </a:xfrm>
          <a:prstGeom prst="rect">
            <a:avLst/>
          </a:prstGeom>
          <a:noFill/>
          <a:ln>
            <a:noFill/>
          </a:ln>
          <a:effectLst>
            <a:outerShdw blurRad="38100" dist="26940" dir="5400000" algn="tl" rotWithShape="0">
              <a:srgbClr val="000000">
                <a:alpha val="26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fontAlgn="auto" hangingPunct="1">
              <a:spcBef>
                <a:spcPts val="0"/>
              </a:spcBef>
              <a:spcAft>
                <a:spcPts val="0"/>
              </a:spcAft>
              <a:defRPr/>
            </a:pPr>
            <a:r>
              <a:rPr lang="en-US" dirty="0" err="1" smtClean="0">
                <a:solidFill>
                  <a:srgbClr val="FFFFFF"/>
                </a:solidFill>
                <a:latin typeface="Helvetica" charset="0"/>
                <a:ea typeface="Helvetica" charset="0"/>
                <a:cs typeface="Helvetica" charset="0"/>
              </a:rPr>
              <a:t>Dedup</a:t>
            </a:r>
            <a:endParaRPr lang="en-US" dirty="0">
              <a:solidFill>
                <a:srgbClr val="FFFFFF"/>
              </a:solidFill>
              <a:latin typeface="Helvetica" charset="0"/>
              <a:ea typeface="Helvetica" charset="0"/>
              <a:cs typeface="Helvetica" charset="0"/>
            </a:endParaRPr>
          </a:p>
        </p:txBody>
      </p:sp>
      <p:sp>
        <p:nvSpPr>
          <p:cNvPr id="2" name="Rectangle 1"/>
          <p:cNvSpPr/>
          <p:nvPr/>
        </p:nvSpPr>
        <p:spPr>
          <a:xfrm>
            <a:off x="2685323" y="3132339"/>
            <a:ext cx="1105495" cy="461665"/>
          </a:xfrm>
          <a:prstGeom prst="rect">
            <a:avLst/>
          </a:prstGeom>
        </p:spPr>
        <p:txBody>
          <a:bodyPr wrap="none">
            <a:spAutoFit/>
          </a:bodyPr>
          <a:lstStyle/>
          <a:p>
            <a:r>
              <a:rPr lang="en-US" sz="2400" b="1" dirty="0" smtClean="0">
                <a:latin typeface="Garamond" charset="0"/>
                <a:ea typeface="Garamond" charset="0"/>
                <a:cs typeface="Garamond" charset="0"/>
              </a:rPr>
              <a:t>Table 1</a:t>
            </a:r>
            <a:endParaRPr lang="en-US" sz="2400" b="1" dirty="0">
              <a:latin typeface="Garamond" charset="0"/>
              <a:ea typeface="Garamond" charset="0"/>
              <a:cs typeface="Garamond" charset="0"/>
            </a:endParaRPr>
          </a:p>
        </p:txBody>
      </p:sp>
      <p:sp>
        <p:nvSpPr>
          <p:cNvPr id="25" name="Right Arrow 24"/>
          <p:cNvSpPr/>
          <p:nvPr/>
        </p:nvSpPr>
        <p:spPr>
          <a:xfrm>
            <a:off x="5647452" y="4558723"/>
            <a:ext cx="2317267" cy="28670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able 25"/>
          <p:cNvGraphicFramePr>
            <a:graphicFrameLocks noGrp="1"/>
          </p:cNvGraphicFramePr>
          <p:nvPr>
            <p:extLst>
              <p:ext uri="{D42A27DB-BD31-4B8C-83A1-F6EECF244321}">
                <p14:modId xmlns:p14="http://schemas.microsoft.com/office/powerpoint/2010/main" val="471382660"/>
              </p:ext>
            </p:extLst>
          </p:nvPr>
        </p:nvGraphicFramePr>
        <p:xfrm>
          <a:off x="8111442" y="4437401"/>
          <a:ext cx="3741516" cy="837332"/>
        </p:xfrm>
        <a:graphic>
          <a:graphicData uri="http://schemas.openxmlformats.org/drawingml/2006/table">
            <a:tbl>
              <a:tblPr firstRow="1" bandRow="1">
                <a:tableStyleId>{69012ECD-51FC-41F1-AA8D-1B2483CD663E}</a:tableStyleId>
              </a:tblPr>
              <a:tblGrid>
                <a:gridCol w="1181220"/>
                <a:gridCol w="1280148"/>
                <a:gridCol w="1280148"/>
              </a:tblGrid>
              <a:tr h="387411">
                <a:tc>
                  <a:txBody>
                    <a:bodyPr/>
                    <a:lstStyle/>
                    <a:p>
                      <a:pPr algn="ctr"/>
                      <a:r>
                        <a:rPr lang="en-US" sz="2000" b="1" dirty="0" smtClean="0">
                          <a:solidFill>
                            <a:schemeClr val="tx1"/>
                          </a:solidFill>
                          <a:latin typeface="Garamond" charset="0"/>
                          <a:ea typeface="Garamond" charset="0"/>
                          <a:cs typeface="Garamond" charset="0"/>
                        </a:rPr>
                        <a:t>iPhone</a:t>
                      </a:r>
                      <a:r>
                        <a:rPr lang="en-US" sz="2000" b="1" baseline="0" dirty="0" smtClean="0">
                          <a:solidFill>
                            <a:schemeClr val="tx1"/>
                          </a:solidFill>
                          <a:latin typeface="Garamond" charset="0"/>
                          <a:ea typeface="Garamond" charset="0"/>
                          <a:cs typeface="Garamond" charset="0"/>
                        </a:rPr>
                        <a:t> 6</a:t>
                      </a:r>
                      <a:endParaRPr lang="en-US" sz="20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1"/>
                          </a:solidFill>
                          <a:latin typeface="Garamond" charset="0"/>
                          <a:ea typeface="Garamond" charset="0"/>
                          <a:cs typeface="Garamond" charset="0"/>
                        </a:rPr>
                        <a:t>A</a:t>
                      </a:r>
                      <a:endParaRPr lang="en-US" sz="24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1"/>
                          </a:solidFill>
                          <a:latin typeface="Garamond" charset="0"/>
                          <a:ea typeface="Garamond" charset="0"/>
                          <a:cs typeface="Garamond" charset="0"/>
                        </a:rPr>
                        <a:t>80</a:t>
                      </a:r>
                      <a:endParaRPr lang="en-US" sz="24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411">
                <a:tc>
                  <a:txBody>
                    <a:bodyPr/>
                    <a:lstStyle/>
                    <a:p>
                      <a:pPr algn="ctr"/>
                      <a:r>
                        <a:rPr lang="en-US" sz="2000" b="1" dirty="0" smtClean="0">
                          <a:latin typeface="Garamond" charset="0"/>
                          <a:ea typeface="Garamond" charset="0"/>
                          <a:cs typeface="Garamond" charset="0"/>
                        </a:rPr>
                        <a:t>iPhone</a:t>
                      </a:r>
                      <a:r>
                        <a:rPr lang="en-US" sz="2000" b="1" baseline="0" dirty="0" smtClean="0">
                          <a:latin typeface="Garamond" charset="0"/>
                          <a:ea typeface="Garamond" charset="0"/>
                          <a:cs typeface="Garamond" charset="0"/>
                        </a:rPr>
                        <a:t> X</a:t>
                      </a:r>
                      <a:endParaRPr lang="en-US" sz="20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1" dirty="0" smtClean="0">
                          <a:solidFill>
                            <a:schemeClr val="tx1"/>
                          </a:solidFill>
                          <a:latin typeface="Garamond" charset="0"/>
                          <a:ea typeface="Garamond" charset="0"/>
                          <a:cs typeface="Garamond" charset="0"/>
                        </a:rPr>
                        <a:t>B</a:t>
                      </a:r>
                      <a:endParaRPr lang="en-US" sz="24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1" dirty="0" smtClean="0">
                          <a:solidFill>
                            <a:schemeClr val="tx1"/>
                          </a:solidFill>
                          <a:latin typeface="Garamond" charset="0"/>
                          <a:ea typeface="Garamond" charset="0"/>
                          <a:cs typeface="Garamond" charset="0"/>
                        </a:rPr>
                        <a:t>100</a:t>
                      </a:r>
                      <a:endParaRPr lang="en-US" sz="24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
        <p:nvSpPr>
          <p:cNvPr id="27" name="Rectangle 26"/>
          <p:cNvSpPr/>
          <p:nvPr/>
        </p:nvSpPr>
        <p:spPr>
          <a:xfrm>
            <a:off x="9107629" y="3674365"/>
            <a:ext cx="1127937" cy="461665"/>
          </a:xfrm>
          <a:prstGeom prst="rect">
            <a:avLst/>
          </a:prstGeom>
        </p:spPr>
        <p:txBody>
          <a:bodyPr wrap="none">
            <a:spAutoFit/>
          </a:bodyPr>
          <a:lstStyle/>
          <a:p>
            <a:r>
              <a:rPr lang="en-US" sz="2400" b="1" dirty="0" smtClean="0">
                <a:latin typeface="Garamond" charset="0"/>
                <a:ea typeface="Garamond" charset="0"/>
                <a:cs typeface="Garamond" charset="0"/>
              </a:rPr>
              <a:t>Table 2</a:t>
            </a:r>
            <a:endParaRPr lang="en-US" sz="2400" b="1" dirty="0">
              <a:latin typeface="Garamond" charset="0"/>
              <a:ea typeface="Garamond" charset="0"/>
              <a:cs typeface="Garamond"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421573018"/>
              </p:ext>
            </p:extLst>
          </p:nvPr>
        </p:nvGraphicFramePr>
        <p:xfrm>
          <a:off x="903559" y="3861702"/>
          <a:ext cx="4421206" cy="1752646"/>
        </p:xfrm>
        <a:graphic>
          <a:graphicData uri="http://schemas.openxmlformats.org/drawingml/2006/table">
            <a:tbl>
              <a:tblPr firstRow="1" bandRow="1">
                <a:tableStyleId>{69012ECD-51FC-41F1-AA8D-1B2483CD663E}</a:tableStyleId>
              </a:tblPr>
              <a:tblGrid>
                <a:gridCol w="1395802"/>
                <a:gridCol w="1512702"/>
                <a:gridCol w="1512702"/>
              </a:tblGrid>
              <a:tr h="490842">
                <a:tc>
                  <a:txBody>
                    <a:bodyPr/>
                    <a:lstStyle/>
                    <a:p>
                      <a:pPr algn="ctr"/>
                      <a:r>
                        <a:rPr lang="en-US" sz="2000" b="1" dirty="0" smtClean="0">
                          <a:solidFill>
                            <a:schemeClr val="tx1"/>
                          </a:solidFill>
                          <a:latin typeface="Garamond" charset="0"/>
                          <a:ea typeface="Garamond" charset="0"/>
                          <a:cs typeface="Garamond" charset="0"/>
                        </a:rPr>
                        <a:t>iPhone</a:t>
                      </a:r>
                      <a:r>
                        <a:rPr lang="en-US" sz="2000" b="1" baseline="0" dirty="0" smtClean="0">
                          <a:solidFill>
                            <a:schemeClr val="tx1"/>
                          </a:solidFill>
                          <a:latin typeface="Garamond" charset="0"/>
                          <a:ea typeface="Garamond" charset="0"/>
                          <a:cs typeface="Garamond" charset="0"/>
                        </a:rPr>
                        <a:t> X</a:t>
                      </a:r>
                      <a:endParaRPr lang="en-US" sz="20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1" dirty="0" smtClean="0">
                          <a:solidFill>
                            <a:schemeClr val="tx1"/>
                          </a:solidFill>
                          <a:latin typeface="Garamond" charset="0"/>
                          <a:ea typeface="Garamond" charset="0"/>
                          <a:cs typeface="Garamond" charset="0"/>
                        </a:rPr>
                        <a:t>B</a:t>
                      </a:r>
                      <a:endParaRPr lang="en-US" sz="24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1" dirty="0" smtClean="0">
                          <a:solidFill>
                            <a:schemeClr val="tx1"/>
                          </a:solidFill>
                          <a:latin typeface="Garamond" charset="0"/>
                          <a:ea typeface="Garamond" charset="0"/>
                          <a:cs typeface="Garamond" charset="0"/>
                        </a:rPr>
                        <a:t>100</a:t>
                      </a:r>
                      <a:endParaRPr lang="en-US" sz="2400" b="1" dirty="0">
                        <a:solidFill>
                          <a:schemeClr val="tx1"/>
                        </a:solidFill>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477378">
                <a:tc>
                  <a:txBody>
                    <a:bodyPr/>
                    <a:lstStyle/>
                    <a:p>
                      <a:pPr algn="ctr"/>
                      <a:r>
                        <a:rPr lang="en-US" sz="2000" b="1" dirty="0" smtClean="0">
                          <a:latin typeface="Garamond" charset="0"/>
                          <a:ea typeface="Garamond" charset="0"/>
                          <a:cs typeface="Garamond" charset="0"/>
                        </a:rPr>
                        <a:t>iPhone</a:t>
                      </a:r>
                      <a:r>
                        <a:rPr lang="en-US" sz="2000" b="1" baseline="0" dirty="0" smtClean="0">
                          <a:latin typeface="Garamond" charset="0"/>
                          <a:ea typeface="Garamond" charset="0"/>
                          <a:cs typeface="Garamond" charset="0"/>
                        </a:rPr>
                        <a:t> 6</a:t>
                      </a:r>
                      <a:endParaRPr lang="en-US" sz="20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latin typeface="Garamond" charset="0"/>
                          <a:ea typeface="Garamond" charset="0"/>
                          <a:cs typeface="Garamond" charset="0"/>
                        </a:rPr>
                        <a:t>A</a:t>
                      </a:r>
                      <a:endParaRPr lang="en-US" sz="24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latin typeface="Garamond" charset="0"/>
                          <a:ea typeface="Garamond" charset="0"/>
                          <a:cs typeface="Garamond" charset="0"/>
                        </a:rPr>
                        <a:t>80</a:t>
                      </a:r>
                      <a:endParaRPr lang="en-US" sz="24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84426">
                <a:tc>
                  <a:txBody>
                    <a:bodyPr/>
                    <a:lstStyle/>
                    <a:p>
                      <a:pPr algn="ctr"/>
                      <a:r>
                        <a:rPr lang="en-US" sz="2000" b="1" dirty="0" smtClean="0">
                          <a:latin typeface="Garamond" charset="0"/>
                          <a:ea typeface="Garamond" charset="0"/>
                          <a:cs typeface="Garamond" charset="0"/>
                        </a:rPr>
                        <a:t>iPhone X GREAT!</a:t>
                      </a:r>
                      <a:endParaRPr lang="en-US" sz="20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1" dirty="0" smtClean="0">
                          <a:latin typeface="Garamond" charset="0"/>
                          <a:ea typeface="Garamond" charset="0"/>
                          <a:cs typeface="Garamond" charset="0"/>
                        </a:rPr>
                        <a:t>B</a:t>
                      </a:r>
                      <a:endParaRPr lang="en-US" sz="24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1" dirty="0" smtClean="0">
                          <a:latin typeface="Garamond" charset="0"/>
                          <a:ea typeface="Garamond" charset="0"/>
                          <a:cs typeface="Garamond" charset="0"/>
                        </a:rPr>
                        <a:t>50</a:t>
                      </a:r>
                      <a:endParaRPr lang="en-US" sz="24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
        <p:nvSpPr>
          <p:cNvPr id="6" name="Rectangle 5"/>
          <p:cNvSpPr/>
          <p:nvPr/>
        </p:nvSpPr>
        <p:spPr>
          <a:xfrm>
            <a:off x="273579" y="2314876"/>
            <a:ext cx="11195895" cy="830997"/>
          </a:xfrm>
          <a:prstGeom prst="rect">
            <a:avLst/>
          </a:prstGeom>
        </p:spPr>
        <p:txBody>
          <a:bodyPr wrap="square">
            <a:spAutoFit/>
          </a:bodyPr>
          <a:lstStyle/>
          <a:p>
            <a:pPr lvl="0">
              <a:defRPr/>
            </a:pPr>
            <a:r>
              <a:rPr lang="en-US" sz="2400" dirty="0" smtClean="0">
                <a:latin typeface="Garamond" charset="0"/>
                <a:ea typeface="Garamond" charset="0"/>
                <a:cs typeface="Garamond" charset="0"/>
              </a:rPr>
              <a:t>i.e.: Amazon may have multiple entries of the same item under different names. It needs to fix duplicates in order to accurately display the stock of an item. </a:t>
            </a:r>
            <a:endParaRPr lang="en-US" sz="2400" dirty="0">
              <a:latin typeface="Garamond" charset="0"/>
              <a:ea typeface="Garamond" charset="0"/>
              <a:cs typeface="Garamond" charset="0"/>
            </a:endParaRPr>
          </a:p>
        </p:txBody>
      </p:sp>
      <p:sp>
        <p:nvSpPr>
          <p:cNvPr id="23" name="TextBox 22"/>
          <p:cNvSpPr txBox="1"/>
          <p:nvPr/>
        </p:nvSpPr>
        <p:spPr>
          <a:xfrm>
            <a:off x="1138613" y="3464569"/>
            <a:ext cx="1711730" cy="338554"/>
          </a:xfrm>
          <a:prstGeom prst="rect">
            <a:avLst/>
          </a:prstGeom>
          <a:noFill/>
        </p:spPr>
        <p:txBody>
          <a:bodyPr wrap="square" rtlCol="0">
            <a:spAutoFit/>
          </a:bodyPr>
          <a:lstStyle/>
          <a:p>
            <a:r>
              <a:rPr lang="en-US" sz="1600" smtClean="0">
                <a:latin typeface="Helvetica Neue" charset="0"/>
                <a:ea typeface="Helvetica Neue" charset="0"/>
                <a:cs typeface="Helvetica Neue" charset="0"/>
              </a:rPr>
              <a:t>Product</a:t>
            </a:r>
            <a:endParaRPr lang="en-US" sz="1600" dirty="0">
              <a:latin typeface="Helvetica Neue" charset="0"/>
              <a:ea typeface="Helvetica Neue" charset="0"/>
              <a:cs typeface="Helvetica Neue" charset="0"/>
            </a:endParaRPr>
          </a:p>
        </p:txBody>
      </p:sp>
      <p:sp>
        <p:nvSpPr>
          <p:cNvPr id="28" name="TextBox 27"/>
          <p:cNvSpPr txBox="1"/>
          <p:nvPr/>
        </p:nvSpPr>
        <p:spPr>
          <a:xfrm>
            <a:off x="2685323" y="3471078"/>
            <a:ext cx="1711730" cy="338554"/>
          </a:xfrm>
          <a:prstGeom prst="rect">
            <a:avLst/>
          </a:prstGeom>
          <a:noFill/>
        </p:spPr>
        <p:txBody>
          <a:bodyPr wrap="square" rtlCol="0">
            <a:spAutoFit/>
          </a:bodyPr>
          <a:lstStyle/>
          <a:p>
            <a:r>
              <a:rPr lang="en-US" sz="1600" dirty="0" smtClean="0">
                <a:latin typeface="Helvetica Neue" charset="0"/>
                <a:ea typeface="Helvetica Neue" charset="0"/>
                <a:cs typeface="Helvetica Neue" charset="0"/>
              </a:rPr>
              <a:t>Seller</a:t>
            </a:r>
            <a:endParaRPr lang="en-US" sz="1600" dirty="0">
              <a:latin typeface="Helvetica Neue" charset="0"/>
              <a:ea typeface="Helvetica Neue" charset="0"/>
              <a:cs typeface="Helvetica Neue" charset="0"/>
            </a:endParaRPr>
          </a:p>
        </p:txBody>
      </p:sp>
      <p:sp>
        <p:nvSpPr>
          <p:cNvPr id="33" name="TextBox 32"/>
          <p:cNvSpPr txBox="1"/>
          <p:nvPr/>
        </p:nvSpPr>
        <p:spPr>
          <a:xfrm>
            <a:off x="4267256" y="3471078"/>
            <a:ext cx="1711730" cy="338554"/>
          </a:xfrm>
          <a:prstGeom prst="rect">
            <a:avLst/>
          </a:prstGeom>
          <a:noFill/>
        </p:spPr>
        <p:txBody>
          <a:bodyPr wrap="square" rtlCol="0">
            <a:spAutoFit/>
          </a:bodyPr>
          <a:lstStyle/>
          <a:p>
            <a:r>
              <a:rPr lang="en-US" sz="1600" smtClean="0">
                <a:latin typeface="Helvetica Neue" charset="0"/>
                <a:ea typeface="Helvetica Neue" charset="0"/>
                <a:cs typeface="Helvetica Neue" charset="0"/>
              </a:rPr>
              <a:t>Qty</a:t>
            </a:r>
            <a:endParaRPr lang="en-US" sz="1600" dirty="0">
              <a:latin typeface="Helvetica Neue" charset="0"/>
              <a:ea typeface="Helvetica Neue" charset="0"/>
              <a:cs typeface="Helvetica Neue" charset="0"/>
            </a:endParaRPr>
          </a:p>
        </p:txBody>
      </p:sp>
      <p:sp>
        <p:nvSpPr>
          <p:cNvPr id="34" name="TextBox 33"/>
          <p:cNvSpPr txBox="1"/>
          <p:nvPr/>
        </p:nvSpPr>
        <p:spPr>
          <a:xfrm>
            <a:off x="8225436" y="4064344"/>
            <a:ext cx="1711730" cy="338554"/>
          </a:xfrm>
          <a:prstGeom prst="rect">
            <a:avLst/>
          </a:prstGeom>
          <a:noFill/>
        </p:spPr>
        <p:txBody>
          <a:bodyPr wrap="square" rtlCol="0">
            <a:spAutoFit/>
          </a:bodyPr>
          <a:lstStyle/>
          <a:p>
            <a:r>
              <a:rPr lang="en-US" sz="1600" dirty="0" smtClean="0">
                <a:latin typeface="Helvetica Neue" charset="0"/>
                <a:ea typeface="Helvetica Neue" charset="0"/>
                <a:cs typeface="Helvetica Neue" charset="0"/>
              </a:rPr>
              <a:t>Product</a:t>
            </a:r>
            <a:endParaRPr lang="en-US" sz="1600" dirty="0">
              <a:latin typeface="Helvetica Neue" charset="0"/>
              <a:ea typeface="Helvetica Neue" charset="0"/>
              <a:cs typeface="Helvetica Neue" charset="0"/>
            </a:endParaRPr>
          </a:p>
        </p:txBody>
      </p:sp>
      <p:sp>
        <p:nvSpPr>
          <p:cNvPr id="35" name="TextBox 34"/>
          <p:cNvSpPr txBox="1"/>
          <p:nvPr/>
        </p:nvSpPr>
        <p:spPr>
          <a:xfrm>
            <a:off x="9552411" y="4052676"/>
            <a:ext cx="1711730" cy="338554"/>
          </a:xfrm>
          <a:prstGeom prst="rect">
            <a:avLst/>
          </a:prstGeom>
          <a:noFill/>
        </p:spPr>
        <p:txBody>
          <a:bodyPr wrap="square" rtlCol="0">
            <a:spAutoFit/>
          </a:bodyPr>
          <a:lstStyle/>
          <a:p>
            <a:r>
              <a:rPr lang="en-US" sz="1600" dirty="0" smtClean="0">
                <a:latin typeface="Helvetica Neue" charset="0"/>
                <a:ea typeface="Helvetica Neue" charset="0"/>
                <a:cs typeface="Helvetica Neue" charset="0"/>
              </a:rPr>
              <a:t>Seller</a:t>
            </a:r>
            <a:endParaRPr lang="en-US" sz="1600" dirty="0">
              <a:latin typeface="Helvetica Neue" charset="0"/>
              <a:ea typeface="Helvetica Neue" charset="0"/>
              <a:cs typeface="Helvetica Neue" charset="0"/>
            </a:endParaRPr>
          </a:p>
        </p:txBody>
      </p:sp>
      <p:sp>
        <p:nvSpPr>
          <p:cNvPr id="37" name="TextBox 36"/>
          <p:cNvSpPr txBox="1"/>
          <p:nvPr/>
        </p:nvSpPr>
        <p:spPr>
          <a:xfrm>
            <a:off x="10997093" y="4052676"/>
            <a:ext cx="1711730" cy="338554"/>
          </a:xfrm>
          <a:prstGeom prst="rect">
            <a:avLst/>
          </a:prstGeom>
          <a:noFill/>
        </p:spPr>
        <p:txBody>
          <a:bodyPr wrap="square" rtlCol="0">
            <a:spAutoFit/>
          </a:bodyPr>
          <a:lstStyle/>
          <a:p>
            <a:r>
              <a:rPr lang="en-US" sz="1600" smtClean="0">
                <a:latin typeface="Helvetica Neue" charset="0"/>
                <a:ea typeface="Helvetica Neue" charset="0"/>
                <a:cs typeface="Helvetica Neue" charset="0"/>
              </a:rPr>
              <a:t>Qty</a:t>
            </a:r>
            <a:endParaRPr lang="en-US" sz="1600" dirty="0">
              <a:latin typeface="Helvetica Neue" charset="0"/>
              <a:ea typeface="Helvetica Neue" charset="0"/>
              <a:cs typeface="Helvetica Neue" charset="0"/>
            </a:endParaRPr>
          </a:p>
        </p:txBody>
      </p:sp>
    </p:spTree>
    <p:extLst>
      <p:ext uri="{BB962C8B-B14F-4D97-AF65-F5344CB8AC3E}">
        <p14:creationId xmlns:p14="http://schemas.microsoft.com/office/powerpoint/2010/main" val="959441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47000">
              <a:schemeClr val="accent5">
                <a:lumMod val="50000"/>
              </a:schemeClr>
            </a:gs>
            <a:gs pos="0">
              <a:schemeClr val="tx1"/>
            </a:gs>
          </a:gsLst>
          <a:lin ang="0" scaled="1"/>
        </a:gradFill>
        <a:effectLst/>
      </p:bgPr>
    </p:bg>
    <p:spTree>
      <p:nvGrpSpPr>
        <p:cNvPr id="1" name=""/>
        <p:cNvGrpSpPr/>
        <p:nvPr/>
      </p:nvGrpSpPr>
      <p:grpSpPr>
        <a:xfrm>
          <a:off x="0" y="0"/>
          <a:ext cx="0" cy="0"/>
          <a:chOff x="0" y="0"/>
          <a:chExt cx="0" cy="0"/>
        </a:xfrm>
      </p:grpSpPr>
      <p:sp>
        <p:nvSpPr>
          <p:cNvPr id="2" name="TextBox 1"/>
          <p:cNvSpPr txBox="1"/>
          <p:nvPr/>
        </p:nvSpPr>
        <p:spPr>
          <a:xfrm>
            <a:off x="2624016" y="2330938"/>
            <a:ext cx="7002584" cy="1938992"/>
          </a:xfrm>
          <a:prstGeom prst="rect">
            <a:avLst/>
          </a:prstGeom>
          <a:noFill/>
        </p:spPr>
        <p:txBody>
          <a:bodyPr wrap="square" rtlCol="0">
            <a:spAutoFit/>
          </a:bodyPr>
          <a:lstStyle/>
          <a:p>
            <a:pPr algn="ctr"/>
            <a:r>
              <a:rPr lang="en-US" sz="6000" dirty="0" smtClean="0">
                <a:solidFill>
                  <a:schemeClr val="bg1"/>
                </a:solidFill>
                <a:latin typeface="Garamond" charset="0"/>
                <a:ea typeface="Garamond" charset="0"/>
                <a:cs typeface="Garamond" charset="0"/>
              </a:rPr>
              <a:t>Truth Finding on the Deep Web</a:t>
            </a:r>
            <a:endParaRPr lang="en-US" sz="6000" dirty="0">
              <a:solidFill>
                <a:schemeClr val="bg1"/>
              </a:solidFill>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fld id="{DEE6F431-4A93-EF4E-9465-70F66234705A}" type="slidenum">
              <a:rPr lang="en-US" smtClean="0"/>
              <a:t>15</a:t>
            </a:fld>
            <a:endParaRPr lang="en-US"/>
          </a:p>
        </p:txBody>
      </p:sp>
    </p:spTree>
    <p:extLst>
      <p:ext uri="{BB962C8B-B14F-4D97-AF65-F5344CB8AC3E}">
        <p14:creationId xmlns:p14="http://schemas.microsoft.com/office/powerpoint/2010/main" val="437429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How trustworthy is web scraped data? </a:t>
            </a:r>
            <a:endParaRPr lang="en-US" sz="4000" dirty="0">
              <a:latin typeface="Garamond" charset="0"/>
              <a:ea typeface="Garamond" charset="0"/>
              <a:cs typeface="Garamond" charset="0"/>
            </a:endParaRPr>
          </a:p>
        </p:txBody>
      </p:sp>
      <p:sp>
        <p:nvSpPr>
          <p:cNvPr id="5" name="Slide Number Placeholder 4"/>
          <p:cNvSpPr>
            <a:spLocks noGrp="1"/>
          </p:cNvSpPr>
          <p:nvPr>
            <p:ph type="sldNum" sz="quarter" idx="12"/>
          </p:nvPr>
        </p:nvSpPr>
        <p:spPr/>
        <p:txBody>
          <a:bodyPr/>
          <a:lstStyle/>
          <a:p>
            <a:fld id="{DEE6F431-4A93-EF4E-9465-70F66234705A}" type="slidenum">
              <a:rPr lang="en-US" smtClean="0"/>
              <a:t>16</a:t>
            </a:fld>
            <a:endParaRPr lang="en-US"/>
          </a:p>
        </p:txBody>
      </p:sp>
      <p:sp>
        <p:nvSpPr>
          <p:cNvPr id="7" name="Rectangle 6"/>
          <p:cNvSpPr/>
          <p:nvPr/>
        </p:nvSpPr>
        <p:spPr>
          <a:xfrm>
            <a:off x="273579" y="1277339"/>
            <a:ext cx="11649456" cy="1077218"/>
          </a:xfrm>
          <a:prstGeom prst="rect">
            <a:avLst/>
          </a:prstGeom>
          <a:ln>
            <a:solidFill>
              <a:schemeClr val="bg1"/>
            </a:solidFill>
          </a:ln>
        </p:spPr>
        <p:txBody>
          <a:bodyPr wrap="square">
            <a:spAutoFit/>
          </a:bodyPr>
          <a:lstStyle/>
          <a:p>
            <a:pPr lvl="0">
              <a:defRPr/>
            </a:pPr>
            <a:r>
              <a:rPr lang="en-US" sz="3200" u="sng" dirty="0" smtClean="0">
                <a:latin typeface="Garamond" charset="0"/>
                <a:ea typeface="Garamond" charset="0"/>
                <a:cs typeface="Garamond" charset="0"/>
              </a:rPr>
              <a:t>Deep Web Data</a:t>
            </a:r>
            <a:r>
              <a:rPr lang="en-US" sz="3200" dirty="0" smtClean="0">
                <a:latin typeface="Garamond" charset="0"/>
                <a:ea typeface="Garamond" charset="0"/>
                <a:cs typeface="Garamond" charset="0"/>
              </a:rPr>
              <a:t>: Data stored in underlying databases and queried </a:t>
            </a:r>
            <a:br>
              <a:rPr lang="en-US" sz="3200" dirty="0" smtClean="0">
                <a:latin typeface="Garamond" charset="0"/>
                <a:ea typeface="Garamond" charset="0"/>
                <a:cs typeface="Garamond" charset="0"/>
              </a:rPr>
            </a:br>
            <a:r>
              <a:rPr lang="en-US" sz="3200" dirty="0" smtClean="0">
                <a:latin typeface="Garamond" charset="0"/>
                <a:ea typeface="Garamond" charset="0"/>
                <a:cs typeface="Garamond" charset="0"/>
              </a:rPr>
              <a:t>using Web forms</a:t>
            </a:r>
            <a:endParaRPr lang="en-US" sz="3200" u="sng" dirty="0" smtClean="0">
              <a:latin typeface="Garamond" charset="0"/>
              <a:ea typeface="Garamond" charset="0"/>
              <a:cs typeface="Garamond" charset="0"/>
            </a:endParaRPr>
          </a:p>
        </p:txBody>
      </p:sp>
      <p:sp>
        <p:nvSpPr>
          <p:cNvPr id="3" name="Magnetic Disk 2"/>
          <p:cNvSpPr/>
          <p:nvPr/>
        </p:nvSpPr>
        <p:spPr>
          <a:xfrm>
            <a:off x="1463040" y="2816352"/>
            <a:ext cx="1700784" cy="16642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1">
                    <a:shade val="50000"/>
                  </a:schemeClr>
                </a:solidFill>
              </a:ln>
              <a:solidFill>
                <a:schemeClr val="bg1"/>
              </a:solidFill>
            </a:endParaRPr>
          </a:p>
        </p:txBody>
      </p:sp>
      <p:sp>
        <p:nvSpPr>
          <p:cNvPr id="10" name="TextBox 9"/>
          <p:cNvSpPr txBox="1"/>
          <p:nvPr/>
        </p:nvSpPr>
        <p:spPr>
          <a:xfrm>
            <a:off x="1773936" y="3666745"/>
            <a:ext cx="1097280" cy="369332"/>
          </a:xfrm>
          <a:prstGeom prst="rect">
            <a:avLst/>
          </a:prstGeom>
          <a:noFill/>
        </p:spPr>
        <p:txBody>
          <a:bodyPr wrap="square" rtlCol="0">
            <a:spAutoFit/>
          </a:bodyPr>
          <a:lstStyle/>
          <a:p>
            <a:r>
              <a:rPr lang="en-US" dirty="0" smtClean="0">
                <a:solidFill>
                  <a:schemeClr val="bg1"/>
                </a:solidFill>
              </a:rPr>
              <a:t>Database</a:t>
            </a:r>
            <a:endParaRPr lang="en-US" dirty="0">
              <a:solidFill>
                <a:schemeClr val="bg1"/>
              </a:solidFill>
            </a:endParaRPr>
          </a:p>
        </p:txBody>
      </p:sp>
      <p:sp>
        <p:nvSpPr>
          <p:cNvPr id="12" name="Right Arrow 11"/>
          <p:cNvSpPr/>
          <p:nvPr/>
        </p:nvSpPr>
        <p:spPr>
          <a:xfrm>
            <a:off x="3182113" y="3505101"/>
            <a:ext cx="1773936" cy="33537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75160" y="3257291"/>
            <a:ext cx="1662635" cy="830997"/>
          </a:xfrm>
          <a:prstGeom prst="rect">
            <a:avLst/>
          </a:prstGeom>
        </p:spPr>
        <p:txBody>
          <a:bodyPr wrap="none">
            <a:spAutoFit/>
          </a:bodyPr>
          <a:lstStyle/>
          <a:p>
            <a:pPr algn="ctr"/>
            <a:r>
              <a:rPr lang="en-US" sz="2400" b="1" dirty="0">
                <a:latin typeface="Garamond" charset="0"/>
                <a:ea typeface="Garamond" charset="0"/>
                <a:cs typeface="Garamond" charset="0"/>
              </a:rPr>
              <a:t>APP VIEW</a:t>
            </a:r>
            <a:br>
              <a:rPr lang="en-US" sz="2400" b="1" dirty="0">
                <a:latin typeface="Garamond" charset="0"/>
                <a:ea typeface="Garamond" charset="0"/>
                <a:cs typeface="Garamond" charset="0"/>
              </a:rPr>
            </a:br>
            <a:r>
              <a:rPr lang="en-US" sz="2400" b="1" dirty="0">
                <a:latin typeface="Garamond" charset="0"/>
                <a:ea typeface="Garamond" charset="0"/>
                <a:cs typeface="Garamond" charset="0"/>
              </a:rPr>
              <a:t>(QUERY)</a:t>
            </a:r>
          </a:p>
        </p:txBody>
      </p:sp>
      <p:sp>
        <p:nvSpPr>
          <p:cNvPr id="15" name="Right Arrow 14"/>
          <p:cNvSpPr/>
          <p:nvPr/>
        </p:nvSpPr>
        <p:spPr>
          <a:xfrm>
            <a:off x="7056907" y="3499055"/>
            <a:ext cx="1773936" cy="33537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duotone>
              <a:schemeClr val="accent1">
                <a:shade val="45000"/>
                <a:satMod val="135000"/>
              </a:schemeClr>
              <a:prstClr val="white"/>
            </a:duotone>
          </a:blip>
          <a:stretch>
            <a:fillRect/>
          </a:stretch>
        </p:blipFill>
        <p:spPr>
          <a:xfrm>
            <a:off x="9049955" y="2868676"/>
            <a:ext cx="1559560" cy="1559560"/>
          </a:xfrm>
          <a:prstGeom prst="rect">
            <a:avLst/>
          </a:prstGeom>
          <a:ln>
            <a:solidFill>
              <a:schemeClr val="bg1"/>
            </a:solidFill>
          </a:ln>
        </p:spPr>
      </p:pic>
      <p:sp>
        <p:nvSpPr>
          <p:cNvPr id="17" name="Rectangle 16"/>
          <p:cNvSpPr/>
          <p:nvPr/>
        </p:nvSpPr>
        <p:spPr>
          <a:xfrm>
            <a:off x="8695625" y="2533783"/>
            <a:ext cx="2268220" cy="461665"/>
          </a:xfrm>
          <a:prstGeom prst="rect">
            <a:avLst/>
          </a:prstGeom>
        </p:spPr>
        <p:txBody>
          <a:bodyPr wrap="square">
            <a:spAutoFit/>
          </a:bodyPr>
          <a:lstStyle/>
          <a:p>
            <a:pPr algn="ctr"/>
            <a:r>
              <a:rPr lang="en-US" sz="2400" b="1" dirty="0" smtClean="0">
                <a:latin typeface="Garamond" charset="0"/>
                <a:ea typeface="Garamond" charset="0"/>
                <a:cs typeface="Garamond" charset="0"/>
              </a:rPr>
              <a:t>Webpage</a:t>
            </a:r>
            <a:endParaRPr lang="en-US" sz="2400" b="1" dirty="0">
              <a:latin typeface="Garamond" charset="0"/>
              <a:ea typeface="Garamond" charset="0"/>
              <a:cs typeface="Garamond" charset="0"/>
            </a:endParaRPr>
          </a:p>
        </p:txBody>
      </p:sp>
      <p:sp>
        <p:nvSpPr>
          <p:cNvPr id="18" name="Curved Right Arrow 17"/>
          <p:cNvSpPr/>
          <p:nvPr/>
        </p:nvSpPr>
        <p:spPr>
          <a:xfrm rot="16200000">
            <a:off x="5787726" y="1216233"/>
            <a:ext cx="930148" cy="7458801"/>
          </a:xfrm>
          <a:prstGeom prst="curvedRightArrow">
            <a:avLst>
              <a:gd name="adj1" fmla="val 11987"/>
              <a:gd name="adj2" fmla="val 50000"/>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4872367" y="5022655"/>
            <a:ext cx="2268220" cy="461665"/>
          </a:xfrm>
          <a:prstGeom prst="rect">
            <a:avLst/>
          </a:prstGeom>
        </p:spPr>
        <p:txBody>
          <a:bodyPr wrap="square">
            <a:spAutoFit/>
          </a:bodyPr>
          <a:lstStyle/>
          <a:p>
            <a:pPr algn="ctr"/>
            <a:r>
              <a:rPr lang="en-US" sz="2400" b="1" smtClean="0">
                <a:latin typeface="Garamond" charset="0"/>
                <a:ea typeface="Garamond" charset="0"/>
                <a:cs typeface="Garamond" charset="0"/>
              </a:rPr>
              <a:t>API</a:t>
            </a:r>
            <a:endParaRPr lang="en-US" sz="2400" b="1" dirty="0">
              <a:latin typeface="Garamond" charset="0"/>
              <a:ea typeface="Garamond" charset="0"/>
              <a:cs typeface="Garamond" charset="0"/>
            </a:endParaRPr>
          </a:p>
        </p:txBody>
      </p:sp>
    </p:spTree>
    <p:extLst>
      <p:ext uri="{BB962C8B-B14F-4D97-AF65-F5344CB8AC3E}">
        <p14:creationId xmlns:p14="http://schemas.microsoft.com/office/powerpoint/2010/main" val="1133914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Introduction to Truth Finding on the Deep Web</a:t>
            </a:r>
            <a:endParaRPr lang="en-US" sz="4000" dirty="0">
              <a:latin typeface="Garamond" charset="0"/>
              <a:ea typeface="Garamond" charset="0"/>
              <a:cs typeface="Garamond" charset="0"/>
            </a:endParaRPr>
          </a:p>
        </p:txBody>
      </p:sp>
      <p:sp>
        <p:nvSpPr>
          <p:cNvPr id="5" name="Slide Number Placeholder 4"/>
          <p:cNvSpPr>
            <a:spLocks noGrp="1"/>
          </p:cNvSpPr>
          <p:nvPr>
            <p:ph type="sldNum" sz="quarter" idx="12"/>
          </p:nvPr>
        </p:nvSpPr>
        <p:spPr/>
        <p:txBody>
          <a:bodyPr/>
          <a:lstStyle/>
          <a:p>
            <a:fld id="{DEE6F431-4A93-EF4E-9465-70F66234705A}" type="slidenum">
              <a:rPr lang="en-US" smtClean="0"/>
              <a:t>17</a:t>
            </a:fld>
            <a:endParaRPr lang="en-US"/>
          </a:p>
        </p:txBody>
      </p:sp>
      <p:sp>
        <p:nvSpPr>
          <p:cNvPr id="7" name="Rectangle 6"/>
          <p:cNvSpPr/>
          <p:nvPr/>
        </p:nvSpPr>
        <p:spPr>
          <a:xfrm>
            <a:off x="273579" y="1277339"/>
            <a:ext cx="11649456" cy="1077218"/>
          </a:xfrm>
          <a:prstGeom prst="rect">
            <a:avLst/>
          </a:prstGeom>
          <a:ln>
            <a:solidFill>
              <a:schemeClr val="bg1"/>
            </a:solidFill>
          </a:ln>
        </p:spPr>
        <p:txBody>
          <a:bodyPr wrap="square">
            <a:spAutoFit/>
          </a:bodyPr>
          <a:lstStyle/>
          <a:p>
            <a:pPr lvl="0">
              <a:defRPr/>
            </a:pPr>
            <a:r>
              <a:rPr lang="en-US" sz="3200" dirty="0" smtClean="0">
                <a:latin typeface="Garamond" charset="0"/>
                <a:ea typeface="Garamond" charset="0"/>
                <a:cs typeface="Garamond" charset="0"/>
              </a:rPr>
              <a:t>Using web data in two influential and presumably “clean” domains: Stock and Flight, researchers</a:t>
            </a:r>
            <a:r>
              <a:rPr lang="en-US" sz="3200" baseline="30000" dirty="0" smtClean="0">
                <a:latin typeface="Garamond" charset="0"/>
                <a:ea typeface="Garamond" charset="0"/>
                <a:cs typeface="Garamond" charset="0"/>
              </a:rPr>
              <a:t>1</a:t>
            </a:r>
            <a:r>
              <a:rPr lang="en-US" sz="3200" dirty="0" smtClean="0">
                <a:latin typeface="Garamond" charset="0"/>
                <a:ea typeface="Garamond" charset="0"/>
                <a:cs typeface="Garamond" charset="0"/>
              </a:rPr>
              <a:t> wanted to answer the following questions: </a:t>
            </a:r>
            <a:endParaRPr lang="en-US" sz="3200" u="sng" dirty="0" smtClean="0">
              <a:latin typeface="Garamond" charset="0"/>
              <a:ea typeface="Garamond" charset="0"/>
              <a:cs typeface="Garamond" charset="0"/>
            </a:endParaRPr>
          </a:p>
        </p:txBody>
      </p:sp>
      <p:sp>
        <p:nvSpPr>
          <p:cNvPr id="20" name="Rectangle 19"/>
          <p:cNvSpPr/>
          <p:nvPr/>
        </p:nvSpPr>
        <p:spPr>
          <a:xfrm>
            <a:off x="433969" y="2891885"/>
            <a:ext cx="11324061" cy="2554545"/>
          </a:xfrm>
          <a:prstGeom prst="rect">
            <a:avLst/>
          </a:prstGeom>
          <a:ln>
            <a:solidFill>
              <a:schemeClr val="tx1"/>
            </a:solidFill>
          </a:ln>
        </p:spPr>
        <p:txBody>
          <a:bodyPr wrap="square">
            <a:spAutoFit/>
          </a:bodyPr>
          <a:lstStyle/>
          <a:p>
            <a:pPr marL="514350" lvl="0" indent="-514350">
              <a:buFont typeface="+mj-lt"/>
              <a:buAutoNum type="arabicPeriod"/>
              <a:defRPr/>
            </a:pPr>
            <a:r>
              <a:rPr lang="en-US" sz="3200" dirty="0" smtClean="0">
                <a:latin typeface="Garamond" charset="0"/>
                <a:ea typeface="Garamond" charset="0"/>
                <a:cs typeface="Garamond" charset="0"/>
              </a:rPr>
              <a:t>Are there a lot of redundant data on the Web? </a:t>
            </a:r>
          </a:p>
          <a:p>
            <a:pPr marL="514350" lvl="0" indent="-514350">
              <a:buFont typeface="+mj-lt"/>
              <a:buAutoNum type="arabicPeriod"/>
              <a:defRPr/>
            </a:pPr>
            <a:r>
              <a:rPr lang="en-US" sz="3200" dirty="0" smtClean="0">
                <a:latin typeface="Garamond" charset="0"/>
                <a:ea typeface="Garamond" charset="0"/>
                <a:cs typeface="Garamond" charset="0"/>
              </a:rPr>
              <a:t>Are the data consistent? </a:t>
            </a:r>
          </a:p>
          <a:p>
            <a:pPr marL="514350" lvl="0" indent="-514350">
              <a:buFont typeface="+mj-lt"/>
              <a:buAutoNum type="arabicPeriod"/>
              <a:defRPr/>
            </a:pPr>
            <a:r>
              <a:rPr lang="en-US" sz="3200" dirty="0" smtClean="0">
                <a:latin typeface="Garamond" charset="0"/>
                <a:ea typeface="Garamond" charset="0"/>
                <a:cs typeface="Garamond" charset="0"/>
              </a:rPr>
              <a:t>Does each source provide data of high quality in terms of correctness and is the quality consistent over time? </a:t>
            </a:r>
          </a:p>
          <a:p>
            <a:pPr marL="514350" lvl="0" indent="-514350">
              <a:buFont typeface="+mj-lt"/>
              <a:buAutoNum type="arabicPeriod"/>
              <a:defRPr/>
            </a:pPr>
            <a:r>
              <a:rPr lang="en-US" sz="3200" dirty="0" smtClean="0">
                <a:latin typeface="Garamond" charset="0"/>
                <a:ea typeface="Garamond" charset="0"/>
                <a:cs typeface="Garamond" charset="0"/>
              </a:rPr>
              <a:t>Is there any copying? </a:t>
            </a:r>
          </a:p>
        </p:txBody>
      </p:sp>
      <p:sp>
        <p:nvSpPr>
          <p:cNvPr id="2" name="Footer Placeholder 1"/>
          <p:cNvSpPr>
            <a:spLocks noGrp="1"/>
          </p:cNvSpPr>
          <p:nvPr>
            <p:ph type="ftr" sz="quarter" idx="11"/>
          </p:nvPr>
        </p:nvSpPr>
        <p:spPr>
          <a:xfrm>
            <a:off x="433969" y="6356350"/>
            <a:ext cx="10246223" cy="501650"/>
          </a:xfrm>
        </p:spPr>
        <p:txBody>
          <a:bodyPr/>
          <a:lstStyle/>
          <a:p>
            <a:pPr algn="l"/>
            <a:r>
              <a:rPr lang="en-US" dirty="0" smtClean="0">
                <a:solidFill>
                  <a:srgbClr val="000000"/>
                </a:solidFill>
                <a:latin typeface="Helvetica Neue" charset="0"/>
              </a:rPr>
              <a:t>1. Li</a:t>
            </a:r>
            <a:r>
              <a:rPr lang="en-US" dirty="0">
                <a:solidFill>
                  <a:srgbClr val="000000"/>
                </a:solidFill>
                <a:latin typeface="Helvetica Neue" charset="0"/>
              </a:rPr>
              <a:t>, Xian, et al. “Truth Finding on the Deep Web.” </a:t>
            </a:r>
            <a:r>
              <a:rPr lang="en-US" i="1" dirty="0">
                <a:solidFill>
                  <a:srgbClr val="000000"/>
                </a:solidFill>
                <a:latin typeface="Helvetica Neue" charset="0"/>
              </a:rPr>
              <a:t>Proceedings of the VLDB Endowment</a:t>
            </a:r>
            <a:r>
              <a:rPr lang="en-US" dirty="0">
                <a:solidFill>
                  <a:srgbClr val="000000"/>
                </a:solidFill>
                <a:latin typeface="Helvetica Neue" charset="0"/>
              </a:rPr>
              <a:t>, vol. 6, no. 2, 2012, pp. 97–108., doi:10.14778/2535568.2448943.</a:t>
            </a:r>
            <a:endParaRPr lang="en-US" dirty="0"/>
          </a:p>
        </p:txBody>
      </p:sp>
    </p:spTree>
    <p:extLst>
      <p:ext uri="{BB962C8B-B14F-4D97-AF65-F5344CB8AC3E}">
        <p14:creationId xmlns:p14="http://schemas.microsoft.com/office/powerpoint/2010/main" val="658354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Data Model</a:t>
            </a:r>
            <a:endParaRPr lang="en-US" sz="4000" dirty="0">
              <a:latin typeface="Garamond" charset="0"/>
              <a:ea typeface="Garamond" charset="0"/>
              <a:cs typeface="Garamond" charset="0"/>
            </a:endParaRPr>
          </a:p>
        </p:txBody>
      </p:sp>
      <p:sp>
        <p:nvSpPr>
          <p:cNvPr id="5" name="Slide Number Placeholder 4"/>
          <p:cNvSpPr>
            <a:spLocks noGrp="1"/>
          </p:cNvSpPr>
          <p:nvPr>
            <p:ph type="sldNum" sz="quarter" idx="12"/>
          </p:nvPr>
        </p:nvSpPr>
        <p:spPr/>
        <p:txBody>
          <a:bodyPr/>
          <a:lstStyle/>
          <a:p>
            <a:fld id="{DEE6F431-4A93-EF4E-9465-70F66234705A}" type="slidenum">
              <a:rPr lang="en-US" smtClean="0"/>
              <a:t>18</a:t>
            </a:fld>
            <a:endParaRPr lang="en-US"/>
          </a:p>
        </p:txBody>
      </p:sp>
      <p:sp>
        <p:nvSpPr>
          <p:cNvPr id="6" name="Rectangle 5"/>
          <p:cNvSpPr/>
          <p:nvPr/>
        </p:nvSpPr>
        <p:spPr>
          <a:xfrm>
            <a:off x="273579" y="1277339"/>
            <a:ext cx="11649456" cy="4154984"/>
          </a:xfrm>
          <a:prstGeom prst="rect">
            <a:avLst/>
          </a:prstGeom>
          <a:noFill/>
          <a:ln>
            <a:solidFill>
              <a:schemeClr val="tx1"/>
            </a:solidFill>
          </a:ln>
        </p:spPr>
        <p:txBody>
          <a:bodyPr wrap="square">
            <a:spAutoFit/>
          </a:bodyPr>
          <a:lstStyle/>
          <a:p>
            <a:pPr lvl="0">
              <a:defRPr/>
            </a:pPr>
            <a:r>
              <a:rPr lang="en-US" sz="2800" dirty="0" smtClean="0">
                <a:latin typeface="Garamond" charset="0"/>
                <a:ea typeface="Garamond" charset="0"/>
                <a:cs typeface="Garamond" charset="0"/>
              </a:rPr>
              <a:t>For each domain (Stocks and Flights): </a:t>
            </a:r>
          </a:p>
          <a:p>
            <a:pPr marL="971550" lvl="1" indent="-514350">
              <a:buFont typeface="+mj-lt"/>
              <a:buAutoNum type="arabicPeriod"/>
              <a:defRPr/>
            </a:pPr>
            <a:r>
              <a:rPr lang="en-US" sz="2800" u="sng" dirty="0" smtClean="0">
                <a:latin typeface="Garamond" charset="0"/>
                <a:ea typeface="Garamond" charset="0"/>
                <a:cs typeface="Garamond" charset="0"/>
              </a:rPr>
              <a:t>Objects</a:t>
            </a:r>
            <a:endParaRPr lang="en-US" sz="2800" dirty="0">
              <a:latin typeface="Garamond" charset="0"/>
              <a:ea typeface="Garamond" charset="0"/>
              <a:cs typeface="Garamond" charset="0"/>
            </a:endParaRPr>
          </a:p>
          <a:p>
            <a:pPr marL="1371600" lvl="2" indent="-457200">
              <a:buFont typeface="Arial" charset="0"/>
              <a:buChar char="•"/>
              <a:defRPr/>
            </a:pPr>
            <a:r>
              <a:rPr lang="en-US" sz="2800" dirty="0" smtClean="0">
                <a:latin typeface="Garamond" charset="0"/>
                <a:ea typeface="Garamond" charset="0"/>
                <a:cs typeface="Garamond" charset="0"/>
              </a:rPr>
              <a:t> </a:t>
            </a:r>
            <a:r>
              <a:rPr lang="en-US" sz="2400" dirty="0" smtClean="0">
                <a:latin typeface="Garamond" charset="0"/>
                <a:ea typeface="Garamond" charset="0"/>
                <a:cs typeface="Garamond" charset="0"/>
              </a:rPr>
              <a:t>i.e.: a flight on a particular day</a:t>
            </a:r>
          </a:p>
          <a:p>
            <a:pPr marL="971550" lvl="1" indent="-514350">
              <a:buFont typeface="+mj-lt"/>
              <a:buAutoNum type="arabicPeriod"/>
              <a:defRPr/>
            </a:pPr>
            <a:r>
              <a:rPr lang="en-US" sz="2800" u="sng" dirty="0" smtClean="0">
                <a:latin typeface="Garamond" charset="0"/>
                <a:ea typeface="Garamond" charset="0"/>
                <a:cs typeface="Garamond" charset="0"/>
              </a:rPr>
              <a:t>Attributes</a:t>
            </a:r>
            <a:r>
              <a:rPr lang="en-US" sz="2800" dirty="0" smtClean="0">
                <a:latin typeface="Garamond" charset="0"/>
                <a:ea typeface="Garamond" charset="0"/>
                <a:cs typeface="Garamond" charset="0"/>
              </a:rPr>
              <a:t>: An object is described by a set of attributes</a:t>
            </a:r>
          </a:p>
          <a:p>
            <a:pPr marL="1428750" lvl="2" indent="-514350">
              <a:buFont typeface="Arial" charset="0"/>
              <a:buChar char="•"/>
              <a:defRPr/>
            </a:pPr>
            <a:r>
              <a:rPr lang="en-US" sz="2400" dirty="0" smtClean="0">
                <a:latin typeface="Garamond" charset="0"/>
                <a:ea typeface="Garamond" charset="0"/>
                <a:cs typeface="Garamond" charset="0"/>
              </a:rPr>
              <a:t>i.e.: a particular flight can be described by scheduled departure time, actual departure time</a:t>
            </a:r>
          </a:p>
          <a:p>
            <a:pPr marL="971550" lvl="1" indent="-514350">
              <a:buFont typeface="+mj-lt"/>
              <a:buAutoNum type="arabicPeriod"/>
              <a:defRPr/>
            </a:pPr>
            <a:r>
              <a:rPr lang="en-US" sz="2800" u="sng" dirty="0" smtClean="0">
                <a:latin typeface="Garamond" charset="0"/>
                <a:ea typeface="Garamond" charset="0"/>
                <a:cs typeface="Garamond" charset="0"/>
              </a:rPr>
              <a:t>Data Item</a:t>
            </a:r>
            <a:r>
              <a:rPr lang="en-US" sz="2800" dirty="0" smtClean="0">
                <a:latin typeface="Garamond" charset="0"/>
                <a:ea typeface="Garamond" charset="0"/>
                <a:cs typeface="Garamond" charset="0"/>
              </a:rPr>
              <a:t>: A particular attribute of a particular object, which has a single true value that reflects the real world</a:t>
            </a:r>
          </a:p>
          <a:p>
            <a:pPr marL="1428750" lvl="2" indent="-514350">
              <a:buFont typeface="Arial" charset="0"/>
              <a:buChar char="•"/>
              <a:defRPr/>
            </a:pPr>
            <a:r>
              <a:rPr lang="en-US" sz="2400" dirty="0" smtClean="0">
                <a:latin typeface="Garamond" charset="0"/>
                <a:ea typeface="Garamond" charset="0"/>
                <a:cs typeface="Garamond" charset="0"/>
              </a:rPr>
              <a:t>i.e.: actual departure time of a flight (the minute that the airplane leaves the gate on the specific day</a:t>
            </a:r>
          </a:p>
        </p:txBody>
      </p:sp>
      <p:sp>
        <p:nvSpPr>
          <p:cNvPr id="7" name="Rectangle 6"/>
          <p:cNvSpPr/>
          <p:nvPr/>
        </p:nvSpPr>
        <p:spPr>
          <a:xfrm>
            <a:off x="271272" y="5450611"/>
            <a:ext cx="11649456" cy="830997"/>
          </a:xfrm>
          <a:prstGeom prst="rect">
            <a:avLst/>
          </a:prstGeom>
          <a:ln>
            <a:solidFill>
              <a:schemeClr val="bg1"/>
            </a:solidFill>
          </a:ln>
        </p:spPr>
        <p:txBody>
          <a:bodyPr wrap="square">
            <a:spAutoFit/>
          </a:bodyPr>
          <a:lstStyle/>
          <a:p>
            <a:pPr lvl="0">
              <a:defRPr/>
            </a:pPr>
            <a:r>
              <a:rPr lang="en-US" sz="2400" dirty="0" smtClean="0">
                <a:latin typeface="Garamond" charset="0"/>
                <a:ea typeface="Garamond" charset="0"/>
                <a:cs typeface="Garamond" charset="0"/>
              </a:rPr>
              <a:t>Given m=38 sources you obtain: [v</a:t>
            </a:r>
            <a:r>
              <a:rPr lang="en-US" sz="2400" baseline="-25000" dirty="0" smtClean="0">
                <a:latin typeface="Garamond" charset="0"/>
                <a:ea typeface="Garamond" charset="0"/>
                <a:cs typeface="Garamond" charset="0"/>
              </a:rPr>
              <a:t>1</a:t>
            </a:r>
            <a:r>
              <a:rPr lang="en-US" sz="2400" dirty="0" smtClean="0">
                <a:latin typeface="Garamond" charset="0"/>
                <a:ea typeface="Garamond" charset="0"/>
                <a:cs typeface="Garamond" charset="0"/>
              </a:rPr>
              <a:t>, </a:t>
            </a:r>
            <a:r>
              <a:rPr lang="mr-IN" sz="2400" dirty="0" smtClean="0">
                <a:latin typeface="Garamond" charset="0"/>
                <a:ea typeface="Garamond" charset="0"/>
                <a:cs typeface="Garamond" charset="0"/>
              </a:rPr>
              <a:t>…</a:t>
            </a:r>
            <a:r>
              <a:rPr lang="en-US" sz="2400" dirty="0" err="1" smtClean="0">
                <a:latin typeface="Garamond" charset="0"/>
                <a:ea typeface="Garamond" charset="0"/>
                <a:cs typeface="Garamond" charset="0"/>
              </a:rPr>
              <a:t>v</a:t>
            </a:r>
            <a:r>
              <a:rPr lang="en-US" sz="2400" baseline="-25000" dirty="0" err="1" smtClean="0">
                <a:latin typeface="Garamond" charset="0"/>
                <a:ea typeface="Garamond" charset="0"/>
                <a:cs typeface="Garamond" charset="0"/>
              </a:rPr>
              <a:t>m</a:t>
            </a:r>
            <a:r>
              <a:rPr lang="en-US" sz="2400" dirty="0" smtClean="0">
                <a:latin typeface="Garamond" charset="0"/>
                <a:ea typeface="Garamond" charset="0"/>
                <a:cs typeface="Garamond" charset="0"/>
              </a:rPr>
              <a:t>]  where v</a:t>
            </a:r>
            <a:r>
              <a:rPr lang="en-US" sz="2400" baseline="-25000" dirty="0" smtClean="0">
                <a:latin typeface="Garamond" charset="0"/>
                <a:ea typeface="Garamond" charset="0"/>
                <a:cs typeface="Garamond" charset="0"/>
              </a:rPr>
              <a:t>i</a:t>
            </a:r>
            <a:r>
              <a:rPr lang="en-US" sz="2400" dirty="0" smtClean="0">
                <a:latin typeface="Garamond" charset="0"/>
                <a:ea typeface="Garamond" charset="0"/>
                <a:cs typeface="Garamond" charset="0"/>
              </a:rPr>
              <a:t>=[stocks, day, price].</a:t>
            </a:r>
          </a:p>
          <a:p>
            <a:pPr lvl="0">
              <a:defRPr/>
            </a:pPr>
            <a:r>
              <a:rPr lang="en-US" sz="2400" b="1" dirty="0" smtClean="0">
                <a:latin typeface="Garamond" charset="0"/>
                <a:ea typeface="Garamond" charset="0"/>
                <a:cs typeface="Garamond" charset="0"/>
              </a:rPr>
              <a:t>A data item can be incorrect: are they consistent? </a:t>
            </a:r>
          </a:p>
        </p:txBody>
      </p:sp>
    </p:spTree>
    <p:extLst>
      <p:ext uri="{BB962C8B-B14F-4D97-AF65-F5344CB8AC3E}">
        <p14:creationId xmlns:p14="http://schemas.microsoft.com/office/powerpoint/2010/main" val="1565436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Data Redundancy Results</a:t>
            </a:r>
            <a:endParaRPr lang="en-US" sz="4000" dirty="0">
              <a:latin typeface="Garamond" charset="0"/>
              <a:ea typeface="Garamond" charset="0"/>
              <a:cs typeface="Garamond" charset="0"/>
            </a:endParaRPr>
          </a:p>
        </p:txBody>
      </p:sp>
      <p:sp>
        <p:nvSpPr>
          <p:cNvPr id="5" name="Slide Number Placeholder 4"/>
          <p:cNvSpPr>
            <a:spLocks noGrp="1"/>
          </p:cNvSpPr>
          <p:nvPr>
            <p:ph type="sldNum" sz="quarter" idx="12"/>
          </p:nvPr>
        </p:nvSpPr>
        <p:spPr/>
        <p:txBody>
          <a:bodyPr/>
          <a:lstStyle/>
          <a:p>
            <a:fld id="{DEE6F431-4A93-EF4E-9465-70F66234705A}" type="slidenum">
              <a:rPr lang="en-US" smtClean="0"/>
              <a:t>19</a:t>
            </a:fld>
            <a:endParaRPr lang="en-US"/>
          </a:p>
        </p:txBody>
      </p:sp>
      <p:sp>
        <p:nvSpPr>
          <p:cNvPr id="8" name="Rectangle 7"/>
          <p:cNvSpPr/>
          <p:nvPr/>
        </p:nvSpPr>
        <p:spPr>
          <a:xfrm>
            <a:off x="273579" y="1277339"/>
            <a:ext cx="11649456" cy="2246769"/>
          </a:xfrm>
          <a:prstGeom prst="rect">
            <a:avLst/>
          </a:prstGeom>
          <a:noFill/>
          <a:ln>
            <a:noFill/>
          </a:ln>
        </p:spPr>
        <p:txBody>
          <a:bodyPr wrap="square">
            <a:spAutoFit/>
          </a:bodyPr>
          <a:lstStyle/>
          <a:p>
            <a:pPr lvl="0">
              <a:defRPr/>
            </a:pPr>
            <a:r>
              <a:rPr lang="en-US" sz="2800" u="sng" dirty="0" smtClean="0">
                <a:latin typeface="Garamond" charset="0"/>
                <a:ea typeface="Garamond" charset="0"/>
                <a:cs typeface="Garamond" charset="0"/>
              </a:rPr>
              <a:t>Stock Domain</a:t>
            </a:r>
            <a:r>
              <a:rPr lang="en-US" sz="2800" dirty="0" smtClean="0">
                <a:latin typeface="Garamond" charset="0"/>
                <a:ea typeface="Garamond" charset="0"/>
                <a:cs typeface="Garamond" charset="0"/>
              </a:rPr>
              <a:t>: </a:t>
            </a:r>
          </a:p>
          <a:p>
            <a:pPr marL="342900" lvl="0" indent="-342900">
              <a:buFont typeface="Arial" charset="0"/>
              <a:buChar char="•"/>
              <a:defRPr/>
            </a:pPr>
            <a:r>
              <a:rPr lang="en-US" sz="2800" dirty="0" smtClean="0">
                <a:latin typeface="Garamond" charset="0"/>
                <a:ea typeface="Garamond" charset="0"/>
                <a:cs typeface="Garamond" charset="0"/>
              </a:rPr>
              <a:t>16% of the sources provide all 1000 observed stocks (objects)</a:t>
            </a:r>
          </a:p>
          <a:p>
            <a:pPr marL="342900" lvl="0" indent="-342900">
              <a:buFont typeface="Arial" charset="0"/>
              <a:buChar char="•"/>
              <a:defRPr/>
            </a:pPr>
            <a:r>
              <a:rPr lang="en-US" sz="2800" dirty="0" smtClean="0">
                <a:latin typeface="Garamond" charset="0"/>
                <a:ea typeface="Garamond" charset="0"/>
                <a:cs typeface="Garamond" charset="0"/>
              </a:rPr>
              <a:t>All sources provide over 90% of the stocks</a:t>
            </a:r>
          </a:p>
          <a:p>
            <a:pPr marL="342900" lvl="0" indent="-342900">
              <a:buFont typeface="Arial" charset="0"/>
              <a:buChar char="•"/>
              <a:defRPr/>
            </a:pPr>
            <a:r>
              <a:rPr lang="en-US" sz="2800" dirty="0" smtClean="0">
                <a:latin typeface="Garamond" charset="0"/>
                <a:ea typeface="Garamond" charset="0"/>
                <a:cs typeface="Garamond" charset="0"/>
              </a:rPr>
              <a:t>50% of sources have all stocks</a:t>
            </a:r>
          </a:p>
          <a:p>
            <a:pPr marL="342900" lvl="0" indent="-342900">
              <a:buFont typeface="Arial" charset="0"/>
              <a:buChar char="•"/>
              <a:defRPr/>
            </a:pPr>
            <a:r>
              <a:rPr lang="en-US" sz="2800" dirty="0" smtClean="0">
                <a:latin typeface="Garamond" charset="0"/>
                <a:ea typeface="Garamond" charset="0"/>
                <a:cs typeface="Garamond" charset="0"/>
              </a:rPr>
              <a:t>And 83% of the stocks have a full redundancy (provided by all sources)</a:t>
            </a:r>
            <a:endParaRPr lang="en-US" sz="2400" dirty="0" smtClean="0">
              <a:latin typeface="Garamond" charset="0"/>
              <a:ea typeface="Garamond" charset="0"/>
              <a:cs typeface="Garamond" charset="0"/>
            </a:endParaRPr>
          </a:p>
        </p:txBody>
      </p:sp>
      <p:sp>
        <p:nvSpPr>
          <p:cNvPr id="9" name="Rectangle 8"/>
          <p:cNvSpPr/>
          <p:nvPr/>
        </p:nvSpPr>
        <p:spPr>
          <a:xfrm>
            <a:off x="271272" y="3805404"/>
            <a:ext cx="11649456" cy="2246769"/>
          </a:xfrm>
          <a:prstGeom prst="rect">
            <a:avLst/>
          </a:prstGeom>
          <a:noFill/>
          <a:ln>
            <a:noFill/>
          </a:ln>
        </p:spPr>
        <p:txBody>
          <a:bodyPr wrap="square">
            <a:spAutoFit/>
          </a:bodyPr>
          <a:lstStyle/>
          <a:p>
            <a:pPr lvl="0">
              <a:defRPr/>
            </a:pPr>
            <a:r>
              <a:rPr lang="en-US" sz="2800" u="sng" dirty="0" smtClean="0">
                <a:latin typeface="Garamond" charset="0"/>
                <a:ea typeface="Garamond" charset="0"/>
                <a:cs typeface="Garamond" charset="0"/>
              </a:rPr>
              <a:t>Flight Domain:</a:t>
            </a:r>
          </a:p>
          <a:p>
            <a:pPr marL="342900" lvl="0" indent="-342900">
              <a:buFont typeface="Arial" charset="0"/>
              <a:buChar char="•"/>
              <a:defRPr/>
            </a:pPr>
            <a:r>
              <a:rPr lang="en-US" sz="2800" dirty="0" smtClean="0">
                <a:latin typeface="Garamond" charset="0"/>
                <a:ea typeface="Garamond" charset="0"/>
                <a:cs typeface="Garamond" charset="0"/>
              </a:rPr>
              <a:t>36% of sources cover 90% of the flights </a:t>
            </a:r>
          </a:p>
          <a:p>
            <a:pPr marL="342900" lvl="0" indent="-342900">
              <a:buFont typeface="Arial" charset="0"/>
              <a:buChar char="•"/>
              <a:defRPr/>
            </a:pPr>
            <a:r>
              <a:rPr lang="en-US" sz="2800" dirty="0" smtClean="0">
                <a:latin typeface="Garamond" charset="0"/>
                <a:ea typeface="Garamond" charset="0"/>
                <a:cs typeface="Garamond" charset="0"/>
              </a:rPr>
              <a:t>60% of sources cover more than 50% of the flights</a:t>
            </a:r>
          </a:p>
          <a:p>
            <a:pPr marL="342900" lvl="0" indent="-342900">
              <a:buFont typeface="Arial" charset="0"/>
              <a:buChar char="•"/>
              <a:defRPr/>
            </a:pPr>
            <a:r>
              <a:rPr lang="en-US" sz="2800" dirty="0" smtClean="0">
                <a:latin typeface="Garamond" charset="0"/>
                <a:ea typeface="Garamond" charset="0"/>
                <a:cs typeface="Garamond" charset="0"/>
              </a:rPr>
              <a:t>87% of the flights have a redundancy of over 50%</a:t>
            </a:r>
          </a:p>
          <a:p>
            <a:pPr marL="342900" lvl="0" indent="-342900">
              <a:buFont typeface="Arial" charset="0"/>
              <a:buChar char="•"/>
              <a:defRPr/>
            </a:pPr>
            <a:r>
              <a:rPr lang="en-US" sz="2800" dirty="0" smtClean="0">
                <a:latin typeface="Garamond" charset="0"/>
                <a:ea typeface="Garamond" charset="0"/>
                <a:cs typeface="Garamond" charset="0"/>
              </a:rPr>
              <a:t>29% attributes in 50% of sources</a:t>
            </a:r>
            <a:endParaRPr lang="en-US" sz="2400" dirty="0" smtClean="0">
              <a:latin typeface="Garamond" charset="0"/>
              <a:ea typeface="Garamond" charset="0"/>
              <a:cs typeface="Garamond" charset="0"/>
            </a:endParaRPr>
          </a:p>
        </p:txBody>
      </p:sp>
    </p:spTree>
    <p:extLst>
      <p:ext uri="{BB962C8B-B14F-4D97-AF65-F5344CB8AC3E}">
        <p14:creationId xmlns:p14="http://schemas.microsoft.com/office/powerpoint/2010/main" val="1652059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Motivation for Data Integration </a:t>
            </a:r>
            <a:endParaRPr lang="en-US" sz="4000" dirty="0">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fld id="{DEE6F431-4A93-EF4E-9465-70F66234705A}" type="slidenum">
              <a:rPr lang="en-US" smtClean="0"/>
              <a:t>2</a:t>
            </a:fld>
            <a:endParaRPr lang="en-US"/>
          </a:p>
        </p:txBody>
      </p:sp>
      <p:sp>
        <p:nvSpPr>
          <p:cNvPr id="5" name="Rectangle 4"/>
          <p:cNvSpPr/>
          <p:nvPr/>
        </p:nvSpPr>
        <p:spPr>
          <a:xfrm>
            <a:off x="182880" y="1286514"/>
            <a:ext cx="12009120" cy="523220"/>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endParaRPr lang="en-US" sz="2800" dirty="0">
              <a:latin typeface="Garamond" charset="0"/>
              <a:ea typeface="Garamond" charset="0"/>
              <a:cs typeface="Garamond" charset="0"/>
            </a:endParaRPr>
          </a:p>
        </p:txBody>
      </p:sp>
      <p:sp>
        <p:nvSpPr>
          <p:cNvPr id="6" name="Rectangle 5"/>
          <p:cNvSpPr/>
          <p:nvPr/>
        </p:nvSpPr>
        <p:spPr>
          <a:xfrm>
            <a:off x="182880" y="1286514"/>
            <a:ext cx="11558016" cy="5509200"/>
          </a:xfrm>
          <a:prstGeom prst="rect">
            <a:avLst/>
          </a:prstGeom>
        </p:spPr>
        <p:txBody>
          <a:bodyPr wrap="square">
            <a:spAutoFit/>
          </a:bodyPr>
          <a:lstStyle/>
          <a:p>
            <a:pPr marL="457200" indent="-457200">
              <a:buFont typeface="Arial" charset="0"/>
              <a:buChar char="•"/>
            </a:pPr>
            <a:r>
              <a:rPr lang="en-US" sz="3200" dirty="0" smtClean="0">
                <a:latin typeface="Garamond" charset="0"/>
                <a:ea typeface="Garamond" charset="0"/>
                <a:cs typeface="Garamond" charset="0"/>
              </a:rPr>
              <a:t>Reduce unused inventory costs</a:t>
            </a:r>
            <a:br>
              <a:rPr lang="en-US" sz="3200" dirty="0" smtClean="0">
                <a:latin typeface="Garamond" charset="0"/>
                <a:ea typeface="Garamond" charset="0"/>
                <a:cs typeface="Garamond" charset="0"/>
              </a:rPr>
            </a:br>
            <a:endParaRPr lang="en-US" sz="3200" dirty="0" smtClean="0">
              <a:latin typeface="Garamond" charset="0"/>
              <a:ea typeface="Garamond" charset="0"/>
              <a:cs typeface="Garamond" charset="0"/>
            </a:endParaRPr>
          </a:p>
          <a:p>
            <a:pPr marL="457200" indent="-457200">
              <a:buFont typeface="Arial" charset="0"/>
              <a:buChar char="•"/>
            </a:pPr>
            <a:r>
              <a:rPr lang="en-US" sz="3200" dirty="0" smtClean="0">
                <a:latin typeface="Garamond" charset="0"/>
                <a:ea typeface="Garamond" charset="0"/>
                <a:cs typeface="Garamond" charset="0"/>
              </a:rPr>
              <a:t>Assess the supply and demand of different products</a:t>
            </a:r>
            <a:br>
              <a:rPr lang="en-US" sz="3200" dirty="0" smtClean="0">
                <a:latin typeface="Garamond" charset="0"/>
                <a:ea typeface="Garamond" charset="0"/>
                <a:cs typeface="Garamond" charset="0"/>
              </a:rPr>
            </a:br>
            <a:endParaRPr lang="en-US" sz="3200" dirty="0" smtClean="0">
              <a:latin typeface="Garamond" charset="0"/>
              <a:ea typeface="Garamond" charset="0"/>
              <a:cs typeface="Garamond" charset="0"/>
            </a:endParaRPr>
          </a:p>
          <a:p>
            <a:pPr marL="457200" indent="-457200">
              <a:buFont typeface="Arial" charset="0"/>
              <a:buChar char="•"/>
            </a:pPr>
            <a:r>
              <a:rPr lang="en-US" sz="3200" dirty="0" smtClean="0">
                <a:latin typeface="Garamond" charset="0"/>
                <a:ea typeface="Garamond" charset="0"/>
                <a:cs typeface="Garamond" charset="0"/>
              </a:rPr>
              <a:t>Market Basket Analysis</a:t>
            </a:r>
          </a:p>
          <a:p>
            <a:pPr lvl="1"/>
            <a:r>
              <a:rPr lang="en-US" sz="2400" dirty="0" smtClean="0">
                <a:latin typeface="Garamond" charset="0"/>
                <a:ea typeface="Garamond" charset="0"/>
                <a:cs typeface="Garamond" charset="0"/>
              </a:rPr>
              <a:t>used by large retailers so see if there are associations between items. It’s an association analysis technique that allows you to see if you buy a certain group of items whether you are more or less likely to buy another group of items. In class we were told of the famous diapers and beer example, where a retailer found that both those items were frequently bought together. </a:t>
            </a:r>
          </a:p>
          <a:p>
            <a:endParaRPr lang="en-US" sz="2400" dirty="0" smtClean="0">
              <a:latin typeface="Garamond" charset="0"/>
              <a:ea typeface="Garamond" charset="0"/>
              <a:cs typeface="Garamond" charset="0"/>
            </a:endParaRPr>
          </a:p>
          <a:p>
            <a:endParaRPr lang="en-US" sz="2400" dirty="0">
              <a:latin typeface="Garamond" charset="0"/>
              <a:ea typeface="Garamond" charset="0"/>
              <a:cs typeface="Garamond" charset="0"/>
            </a:endParaRPr>
          </a:p>
          <a:p>
            <a:endParaRPr lang="en-US" sz="2400" dirty="0" smtClean="0">
              <a:latin typeface="Garamond" charset="0"/>
              <a:ea typeface="Garamond" charset="0"/>
              <a:cs typeface="Garamond" charset="0"/>
            </a:endParaRPr>
          </a:p>
        </p:txBody>
      </p:sp>
    </p:spTree>
    <p:extLst>
      <p:ext uri="{BB962C8B-B14F-4D97-AF65-F5344CB8AC3E}">
        <p14:creationId xmlns:p14="http://schemas.microsoft.com/office/powerpoint/2010/main" val="1274360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Data Consistency Metrics</a:t>
            </a:r>
            <a:endParaRPr lang="en-US" sz="4000" dirty="0">
              <a:latin typeface="Garamond" charset="0"/>
              <a:ea typeface="Garamond" charset="0"/>
              <a:cs typeface="Garamond" charset="0"/>
            </a:endParaRPr>
          </a:p>
        </p:txBody>
      </p:sp>
      <p:sp>
        <p:nvSpPr>
          <p:cNvPr id="5" name="Slide Number Placeholder 4"/>
          <p:cNvSpPr>
            <a:spLocks noGrp="1"/>
          </p:cNvSpPr>
          <p:nvPr>
            <p:ph type="sldNum" sz="quarter" idx="12"/>
          </p:nvPr>
        </p:nvSpPr>
        <p:spPr/>
        <p:txBody>
          <a:bodyPr/>
          <a:lstStyle/>
          <a:p>
            <a:fld id="{DEE6F431-4A93-EF4E-9465-70F66234705A}" type="slidenum">
              <a:rPr lang="en-US" smtClean="0"/>
              <a:t>20</a:t>
            </a:fld>
            <a:endParaRPr lang="en-US"/>
          </a:p>
        </p:txBody>
      </p:sp>
      <p:sp>
        <p:nvSpPr>
          <p:cNvPr id="8" name="Rectangle 7"/>
          <p:cNvSpPr/>
          <p:nvPr/>
        </p:nvSpPr>
        <p:spPr>
          <a:xfrm>
            <a:off x="273579" y="1277339"/>
            <a:ext cx="11649456" cy="3970318"/>
          </a:xfrm>
          <a:prstGeom prst="rect">
            <a:avLst/>
          </a:prstGeom>
          <a:noFill/>
          <a:ln>
            <a:noFill/>
          </a:ln>
        </p:spPr>
        <p:txBody>
          <a:bodyPr wrap="square">
            <a:spAutoFit/>
          </a:bodyPr>
          <a:lstStyle/>
          <a:p>
            <a:pPr lvl="0">
              <a:defRPr/>
            </a:pPr>
            <a:r>
              <a:rPr lang="en-US" sz="3200" u="sng" dirty="0" smtClean="0">
                <a:latin typeface="Garamond" charset="0"/>
                <a:ea typeface="Garamond" charset="0"/>
                <a:cs typeface="Garamond" charset="0"/>
              </a:rPr>
              <a:t>Metrics Used to Measure Data Consistency: </a:t>
            </a:r>
          </a:p>
          <a:p>
            <a:pPr marL="342900" lvl="0" indent="-342900">
              <a:buFont typeface="Arial" charset="0"/>
              <a:buChar char="•"/>
              <a:defRPr/>
            </a:pPr>
            <a:r>
              <a:rPr lang="en-US" sz="3200" dirty="0" smtClean="0">
                <a:latin typeface="Garamond" charset="0"/>
                <a:ea typeface="Garamond" charset="0"/>
                <a:cs typeface="Garamond" charset="0"/>
              </a:rPr>
              <a:t>Entropy</a:t>
            </a:r>
          </a:p>
          <a:p>
            <a:pPr marL="342900" lvl="0" indent="-342900">
              <a:buFont typeface="Arial" charset="0"/>
              <a:buChar char="•"/>
              <a:defRPr/>
            </a:pPr>
            <a:r>
              <a:rPr lang="en-US" sz="3200" dirty="0" smtClean="0">
                <a:latin typeface="Garamond" charset="0"/>
                <a:ea typeface="Garamond" charset="0"/>
                <a:cs typeface="Garamond" charset="0"/>
              </a:rPr>
              <a:t>Variance</a:t>
            </a:r>
          </a:p>
          <a:p>
            <a:pPr marL="342900" lvl="0" indent="-342900">
              <a:buFont typeface="Arial" charset="0"/>
              <a:buChar char="•"/>
              <a:defRPr/>
            </a:pPr>
            <a:r>
              <a:rPr lang="en-US" sz="3200" dirty="0" smtClean="0">
                <a:latin typeface="Garamond" charset="0"/>
                <a:ea typeface="Garamond" charset="0"/>
                <a:cs typeface="Garamond" charset="0"/>
              </a:rPr>
              <a:t># of unique values</a:t>
            </a:r>
          </a:p>
          <a:p>
            <a:pPr marL="342900" lvl="0" indent="-342900">
              <a:buFont typeface="Arial" charset="0"/>
              <a:buChar char="•"/>
              <a:defRPr/>
            </a:pPr>
            <a:r>
              <a:rPr lang="en-US" sz="3200" b="1" dirty="0" smtClean="0">
                <a:latin typeface="Garamond" charset="0"/>
                <a:ea typeface="Garamond" charset="0"/>
                <a:cs typeface="Garamond" charset="0"/>
              </a:rPr>
              <a:t>Dominant Value (D) (similar to majority vote)</a:t>
            </a:r>
          </a:p>
          <a:p>
            <a:pPr marL="800100" lvl="1" indent="-342900">
              <a:buFont typeface="Arial" charset="0"/>
              <a:buChar char="•"/>
              <a:defRPr/>
            </a:pPr>
            <a:r>
              <a:rPr lang="en-US" sz="2400" dirty="0" smtClean="0">
                <a:latin typeface="Garamond" charset="0"/>
                <a:ea typeface="Garamond" charset="0"/>
                <a:cs typeface="Garamond" charset="0"/>
              </a:rPr>
              <a:t>Researchers proceeded with this metric due to ease of implementation</a:t>
            </a:r>
          </a:p>
          <a:p>
            <a:pPr marL="342900" lvl="0" indent="-342900">
              <a:buFont typeface="Arial" charset="0"/>
              <a:buChar char="•"/>
              <a:defRPr/>
            </a:pPr>
            <a:r>
              <a:rPr lang="en-US" sz="3200" dirty="0" smtClean="0">
                <a:latin typeface="Garamond" charset="0"/>
                <a:ea typeface="Garamond" charset="0"/>
                <a:cs typeface="Garamond" charset="0"/>
              </a:rPr>
              <a:t>Deviation from the dominant value </a:t>
            </a:r>
          </a:p>
          <a:p>
            <a:pPr marL="342900" lvl="0" indent="-342900">
              <a:buFont typeface="Arial" charset="0"/>
              <a:buChar char="•"/>
              <a:defRPr/>
            </a:pPr>
            <a:r>
              <a:rPr lang="en-US" sz="3200" dirty="0" smtClean="0">
                <a:latin typeface="Garamond" charset="0"/>
                <a:ea typeface="Garamond" charset="0"/>
                <a:cs typeface="Garamond" charset="0"/>
              </a:rPr>
              <a:t>Dominance Factor: % of data sources that return D</a:t>
            </a:r>
            <a:endParaRPr lang="en-US" sz="2800" dirty="0" smtClean="0">
              <a:latin typeface="Garamond" charset="0"/>
              <a:ea typeface="Garamond" charset="0"/>
              <a:cs typeface="Garamond" charset="0"/>
            </a:endParaRPr>
          </a:p>
        </p:txBody>
      </p:sp>
      <p:sp>
        <p:nvSpPr>
          <p:cNvPr id="6" name="Rectangle 5"/>
          <p:cNvSpPr/>
          <p:nvPr/>
        </p:nvSpPr>
        <p:spPr>
          <a:xfrm>
            <a:off x="273579" y="5096123"/>
            <a:ext cx="11649456" cy="1938992"/>
          </a:xfrm>
          <a:prstGeom prst="rect">
            <a:avLst/>
          </a:prstGeom>
          <a:noFill/>
          <a:ln>
            <a:noFill/>
          </a:ln>
        </p:spPr>
        <p:txBody>
          <a:bodyPr wrap="square">
            <a:spAutoFit/>
          </a:bodyPr>
          <a:lstStyle/>
          <a:p>
            <a:pPr lvl="0">
              <a:defRPr/>
            </a:pPr>
            <a:r>
              <a:rPr lang="en-US" sz="2400" u="sng" dirty="0" smtClean="0">
                <a:latin typeface="Garamond" charset="0"/>
                <a:ea typeface="Garamond" charset="0"/>
                <a:cs typeface="Garamond" charset="0"/>
              </a:rPr>
              <a:t>Dominance Factor Example: </a:t>
            </a:r>
            <a:r>
              <a:rPr lang="en-US" sz="2400" dirty="0" smtClean="0">
                <a:latin typeface="Garamond" charset="0"/>
                <a:ea typeface="Garamond" charset="0"/>
                <a:cs typeface="Garamond" charset="0"/>
              </a:rPr>
              <a:t> Given following information about </a:t>
            </a:r>
            <a:br>
              <a:rPr lang="en-US" sz="2400" dirty="0" smtClean="0">
                <a:latin typeface="Garamond" charset="0"/>
                <a:ea typeface="Garamond" charset="0"/>
                <a:cs typeface="Garamond" charset="0"/>
              </a:rPr>
            </a:br>
            <a:r>
              <a:rPr lang="en-US" sz="2400" dirty="0" smtClean="0">
                <a:latin typeface="Garamond" charset="0"/>
                <a:ea typeface="Garamond" charset="0"/>
                <a:cs typeface="Garamond" charset="0"/>
              </a:rPr>
              <a:t>Flight (UA101, 1/21/18/delay) = [0,0,0,10,15,15,20,5]</a:t>
            </a:r>
          </a:p>
          <a:p>
            <a:pPr marL="342900" lvl="0" indent="-342900">
              <a:buFont typeface="Wingdings" charset="2"/>
              <a:buChar char="à"/>
              <a:defRPr/>
            </a:pPr>
            <a:r>
              <a:rPr lang="en-US" sz="2400" dirty="0" smtClean="0">
                <a:latin typeface="Garamond" charset="0"/>
                <a:ea typeface="Garamond" charset="0"/>
                <a:cs typeface="Garamond" charset="0"/>
                <a:sym typeface="Wingdings"/>
              </a:rPr>
              <a:t>Dominant Value: 0</a:t>
            </a:r>
          </a:p>
          <a:p>
            <a:pPr marL="342900" lvl="0" indent="-342900">
              <a:buFont typeface="Wingdings" charset="2"/>
              <a:buChar char="à"/>
              <a:defRPr/>
            </a:pPr>
            <a:r>
              <a:rPr lang="en-US" sz="2400" dirty="0" smtClean="0">
                <a:latin typeface="Garamond" charset="0"/>
                <a:ea typeface="Garamond" charset="0"/>
                <a:cs typeface="Garamond" charset="0"/>
                <a:sym typeface="Wingdings"/>
              </a:rPr>
              <a:t>Dominant Factor: 3/8</a:t>
            </a:r>
            <a:endParaRPr lang="en-US" sz="2400" dirty="0">
              <a:latin typeface="Garamond" charset="0"/>
              <a:ea typeface="Garamond" charset="0"/>
              <a:cs typeface="Garamond" charset="0"/>
            </a:endParaRPr>
          </a:p>
          <a:p>
            <a:pPr lvl="0">
              <a:defRPr/>
            </a:pPr>
            <a:endParaRPr lang="en-US" sz="2400" dirty="0" smtClean="0">
              <a:latin typeface="Garamond" charset="0"/>
              <a:ea typeface="Garamond" charset="0"/>
              <a:cs typeface="Garamond" charset="0"/>
            </a:endParaRPr>
          </a:p>
        </p:txBody>
      </p:sp>
    </p:spTree>
    <p:extLst>
      <p:ext uri="{BB962C8B-B14F-4D97-AF65-F5344CB8AC3E}">
        <p14:creationId xmlns:p14="http://schemas.microsoft.com/office/powerpoint/2010/main" val="87516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Data Consistency Results</a:t>
            </a:r>
            <a:endParaRPr lang="en-US" sz="4000" dirty="0">
              <a:latin typeface="Garamond" charset="0"/>
              <a:ea typeface="Garamond" charset="0"/>
              <a:cs typeface="Garamond" charset="0"/>
            </a:endParaRPr>
          </a:p>
        </p:txBody>
      </p:sp>
      <p:sp>
        <p:nvSpPr>
          <p:cNvPr id="5" name="Slide Number Placeholder 4"/>
          <p:cNvSpPr>
            <a:spLocks noGrp="1"/>
          </p:cNvSpPr>
          <p:nvPr>
            <p:ph type="sldNum" sz="quarter" idx="12"/>
          </p:nvPr>
        </p:nvSpPr>
        <p:spPr/>
        <p:txBody>
          <a:bodyPr/>
          <a:lstStyle/>
          <a:p>
            <a:fld id="{DEE6F431-4A93-EF4E-9465-70F66234705A}" type="slidenum">
              <a:rPr lang="en-US" smtClean="0"/>
              <a:t>21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48996328"/>
              </p:ext>
            </p:extLst>
          </p:nvPr>
        </p:nvGraphicFramePr>
        <p:xfrm>
          <a:off x="625928" y="1546694"/>
          <a:ext cx="10940143" cy="2877224"/>
        </p:xfrm>
        <a:graphic>
          <a:graphicData uri="http://schemas.openxmlformats.org/drawingml/2006/table">
            <a:tbl>
              <a:tblPr firstRow="1" bandRow="1">
                <a:tableStyleId>{5A111915-BE36-4E01-A7E5-04B1672EAD32}</a:tableStyleId>
              </a:tblPr>
              <a:tblGrid>
                <a:gridCol w="5656943"/>
                <a:gridCol w="5283200"/>
              </a:tblGrid>
              <a:tr h="719306">
                <a:tc>
                  <a:txBody>
                    <a:bodyPr/>
                    <a:lstStyle/>
                    <a:p>
                      <a:pPr algn="ctr"/>
                      <a:r>
                        <a:rPr lang="en-US" sz="3200" u="sng" dirty="0" smtClean="0">
                          <a:latin typeface="Garamond" charset="0"/>
                          <a:ea typeface="Garamond" charset="0"/>
                          <a:cs typeface="Garamond" charset="0"/>
                        </a:rPr>
                        <a:t>Stocks</a:t>
                      </a:r>
                      <a:endParaRPr lang="en-US" sz="3200" u="sng"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3200" u="sng" dirty="0" smtClean="0">
                          <a:latin typeface="Garamond" charset="0"/>
                          <a:ea typeface="Garamond" charset="0"/>
                          <a:cs typeface="Garamond" charset="0"/>
                        </a:rPr>
                        <a:t>Flights</a:t>
                      </a:r>
                      <a:endParaRPr lang="en-US" sz="3200" u="sng"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719306">
                <a:tc>
                  <a:txBody>
                    <a:bodyPr/>
                    <a:lstStyle/>
                    <a:p>
                      <a:pPr algn="ctr"/>
                      <a:r>
                        <a:rPr lang="en-US" sz="2800" dirty="0" smtClean="0">
                          <a:latin typeface="Garamond" charset="0"/>
                          <a:ea typeface="Garamond" charset="0"/>
                          <a:cs typeface="Garamond" charset="0"/>
                        </a:rPr>
                        <a:t>3.7 values/Attribute</a:t>
                      </a:r>
                      <a:endParaRPr lang="en-US" sz="28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latin typeface="Garamond" charset="0"/>
                          <a:ea typeface="Garamond" charset="0"/>
                          <a:cs typeface="Garamond" charset="0"/>
                        </a:rPr>
                        <a:t>1.45 values/</a:t>
                      </a:r>
                      <a:r>
                        <a:rPr lang="en-US" sz="2800" baseline="0" dirty="0" smtClean="0">
                          <a:latin typeface="Garamond" charset="0"/>
                          <a:ea typeface="Garamond" charset="0"/>
                          <a:cs typeface="Garamond" charset="0"/>
                        </a:rPr>
                        <a:t>attribute</a:t>
                      </a:r>
                      <a:endParaRPr lang="en-US" sz="28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9306">
                <a:tc>
                  <a:txBody>
                    <a:bodyPr/>
                    <a:lstStyle/>
                    <a:p>
                      <a:pPr algn="ctr"/>
                      <a:r>
                        <a:rPr lang="en-US" sz="2800" dirty="0" smtClean="0">
                          <a:latin typeface="Garamond" charset="0"/>
                          <a:ea typeface="Garamond" charset="0"/>
                          <a:cs typeface="Garamond" charset="0"/>
                        </a:rPr>
                        <a:t>17% of data items have 1 value</a:t>
                      </a:r>
                      <a:endParaRPr lang="en-US" sz="28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latin typeface="Garamond" charset="0"/>
                          <a:ea typeface="Garamond" charset="0"/>
                          <a:cs typeface="Garamond" charset="0"/>
                        </a:rPr>
                        <a:t>61% of</a:t>
                      </a:r>
                      <a:r>
                        <a:rPr lang="en-US" sz="2800" baseline="0" dirty="0" smtClean="0">
                          <a:latin typeface="Garamond" charset="0"/>
                          <a:ea typeface="Garamond" charset="0"/>
                          <a:cs typeface="Garamond" charset="0"/>
                        </a:rPr>
                        <a:t> data items have 1 value</a:t>
                      </a:r>
                      <a:endParaRPr lang="en-US" sz="28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9306">
                <a:tc>
                  <a:txBody>
                    <a:bodyPr/>
                    <a:lstStyle/>
                    <a:p>
                      <a:pPr algn="ctr"/>
                      <a:r>
                        <a:rPr lang="en-US" sz="2800" dirty="0" smtClean="0">
                          <a:latin typeface="Garamond" charset="0"/>
                          <a:ea typeface="Garamond" charset="0"/>
                          <a:cs typeface="Garamond" charset="0"/>
                        </a:rPr>
                        <a:t>30% of data items have 2 values</a:t>
                      </a:r>
                      <a:endParaRPr lang="en-US" sz="28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latin typeface="Garamond" charset="0"/>
                          <a:ea typeface="Garamond" charset="0"/>
                          <a:cs typeface="Garamond" charset="0"/>
                        </a:rPr>
                        <a:t>93% of attributes have &lt;=2</a:t>
                      </a:r>
                      <a:r>
                        <a:rPr lang="en-US" sz="2800" baseline="0" dirty="0" smtClean="0">
                          <a:latin typeface="Garamond" charset="0"/>
                          <a:ea typeface="Garamond" charset="0"/>
                          <a:cs typeface="Garamond" charset="0"/>
                        </a:rPr>
                        <a:t> values</a:t>
                      </a:r>
                      <a:endParaRPr lang="en-US" sz="28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625928" y="4661662"/>
            <a:ext cx="10940143" cy="954107"/>
          </a:xfrm>
          <a:prstGeom prst="rect">
            <a:avLst/>
          </a:prstGeom>
          <a:noFill/>
          <a:ln>
            <a:noFill/>
          </a:ln>
        </p:spPr>
        <p:txBody>
          <a:bodyPr wrap="square">
            <a:spAutoFit/>
          </a:bodyPr>
          <a:lstStyle/>
          <a:p>
            <a:pPr lvl="0">
              <a:defRPr/>
            </a:pPr>
            <a:r>
              <a:rPr lang="en-US" sz="2800" u="sng" dirty="0" smtClean="0">
                <a:latin typeface="Garamond" charset="0"/>
                <a:ea typeface="Garamond" charset="0"/>
                <a:cs typeface="Garamond" charset="0"/>
              </a:rPr>
              <a:t>Note</a:t>
            </a:r>
            <a:r>
              <a:rPr lang="en-US" sz="2800" dirty="0" smtClean="0">
                <a:latin typeface="Garamond" charset="0"/>
                <a:ea typeface="Garamond" charset="0"/>
                <a:cs typeface="Garamond" charset="0"/>
              </a:rPr>
              <a:t>: even though there’s less value inconsistency for the flights domain, there’s an observed larger deviation for departure delay values.</a:t>
            </a:r>
            <a:endParaRPr lang="en-US" sz="2400" dirty="0" smtClean="0">
              <a:latin typeface="Garamond" charset="0"/>
              <a:ea typeface="Garamond" charset="0"/>
              <a:cs typeface="Garamond" charset="0"/>
            </a:endParaRPr>
          </a:p>
        </p:txBody>
      </p:sp>
    </p:spTree>
    <p:extLst>
      <p:ext uri="{BB962C8B-B14F-4D97-AF65-F5344CB8AC3E}">
        <p14:creationId xmlns:p14="http://schemas.microsoft.com/office/powerpoint/2010/main" val="1638484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Potential Reasons for Inconsistency</a:t>
            </a:r>
            <a:endParaRPr lang="en-US" sz="4000" dirty="0">
              <a:latin typeface="Garamond" charset="0"/>
              <a:ea typeface="Garamond" charset="0"/>
              <a:cs typeface="Garamond" charset="0"/>
            </a:endParaRPr>
          </a:p>
        </p:txBody>
      </p:sp>
      <p:sp>
        <p:nvSpPr>
          <p:cNvPr id="5" name="Slide Number Placeholder 4"/>
          <p:cNvSpPr>
            <a:spLocks noGrp="1"/>
          </p:cNvSpPr>
          <p:nvPr>
            <p:ph type="sldNum" sz="quarter" idx="12"/>
          </p:nvPr>
        </p:nvSpPr>
        <p:spPr/>
        <p:txBody>
          <a:bodyPr/>
          <a:lstStyle/>
          <a:p>
            <a:fld id="{DEE6F431-4A93-EF4E-9465-70F66234705A}" type="slidenum">
              <a:rPr lang="en-US" smtClean="0"/>
              <a:t>22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36573939"/>
              </p:ext>
            </p:extLst>
          </p:nvPr>
        </p:nvGraphicFramePr>
        <p:xfrm>
          <a:off x="0" y="1071206"/>
          <a:ext cx="12192000" cy="5845455"/>
        </p:xfrm>
        <a:graphic>
          <a:graphicData uri="http://schemas.openxmlformats.org/drawingml/2006/table">
            <a:tbl>
              <a:tblPr firstRow="1" bandRow="1">
                <a:tableStyleId>{5A111915-BE36-4E01-A7E5-04B1672EAD32}</a:tableStyleId>
              </a:tblPr>
              <a:tblGrid>
                <a:gridCol w="6304255"/>
                <a:gridCol w="5887745"/>
              </a:tblGrid>
              <a:tr h="541935">
                <a:tc>
                  <a:txBody>
                    <a:bodyPr/>
                    <a:lstStyle/>
                    <a:p>
                      <a:pPr algn="ctr"/>
                      <a:r>
                        <a:rPr lang="en-US" sz="2800" u="sng" smtClean="0">
                          <a:latin typeface="Garamond" charset="0"/>
                          <a:ea typeface="Garamond" charset="0"/>
                          <a:cs typeface="Garamond" charset="0"/>
                        </a:rPr>
                        <a:t>Stocks</a:t>
                      </a:r>
                      <a:endParaRPr lang="en-US" sz="2800" u="sng"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800" u="sng" smtClean="0">
                          <a:latin typeface="Garamond" charset="0"/>
                          <a:ea typeface="Garamond" charset="0"/>
                          <a:cs typeface="Garamond" charset="0"/>
                        </a:rPr>
                        <a:t>Flights</a:t>
                      </a:r>
                      <a:endParaRPr lang="en-US" sz="2800" u="sng"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1056762">
                <a:tc>
                  <a:txBody>
                    <a:bodyPr/>
                    <a:lstStyle/>
                    <a:p>
                      <a:pPr algn="ctr"/>
                      <a:r>
                        <a:rPr lang="en-US" sz="2400" dirty="0" smtClean="0">
                          <a:latin typeface="Garamond" charset="0"/>
                          <a:ea typeface="Garamond" charset="0"/>
                          <a:cs typeface="Garamond" charset="0"/>
                        </a:rPr>
                        <a:t>(46%)</a:t>
                      </a:r>
                      <a:r>
                        <a:rPr lang="en-US" sz="2400" baseline="0" dirty="0" smtClean="0">
                          <a:latin typeface="Garamond" charset="0"/>
                          <a:ea typeface="Garamond" charset="0"/>
                          <a:cs typeface="Garamond" charset="0"/>
                        </a:rPr>
                        <a:t> Semantic ambiguity </a:t>
                      </a:r>
                      <a:r>
                        <a:rPr lang="en-US" sz="1800" baseline="0" dirty="0" smtClean="0">
                          <a:latin typeface="Garamond" charset="0"/>
                          <a:ea typeface="Garamond" charset="0"/>
                          <a:cs typeface="Garamond" charset="0"/>
                        </a:rPr>
                        <a:t/>
                      </a:r>
                      <a:br>
                        <a:rPr lang="en-US" sz="1800" baseline="0" dirty="0" smtClean="0">
                          <a:latin typeface="Garamond" charset="0"/>
                          <a:ea typeface="Garamond" charset="0"/>
                          <a:cs typeface="Garamond" charset="0"/>
                        </a:rPr>
                      </a:br>
                      <a:r>
                        <a:rPr lang="en-US" sz="1800" baseline="0" dirty="0" smtClean="0">
                          <a:latin typeface="Garamond" charset="0"/>
                          <a:ea typeface="Garamond" charset="0"/>
                          <a:cs typeface="Garamond" charset="0"/>
                        </a:rPr>
                        <a:t>words can have multiple meaning (</a:t>
                      </a:r>
                      <a:r>
                        <a:rPr lang="en-US" sz="1800" baseline="0" dirty="0" err="1" smtClean="0">
                          <a:latin typeface="Garamond" charset="0"/>
                          <a:ea typeface="Garamond" charset="0"/>
                          <a:cs typeface="Garamond" charset="0"/>
                        </a:rPr>
                        <a:t>ie</a:t>
                      </a:r>
                      <a:r>
                        <a:rPr lang="en-US" sz="1800" baseline="0" dirty="0" smtClean="0">
                          <a:latin typeface="Garamond" charset="0"/>
                          <a:ea typeface="Garamond" charset="0"/>
                          <a:cs typeface="Garamond" charset="0"/>
                        </a:rPr>
                        <a:t>: Different sources define Dividend across different periods --  year, quarter, half-year)</a:t>
                      </a:r>
                      <a:endParaRPr lang="en-US" sz="18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Garamond" charset="0"/>
                          <a:ea typeface="Garamond" charset="0"/>
                          <a:cs typeface="Garamond" charset="0"/>
                        </a:rPr>
                        <a:t>(56%)</a:t>
                      </a:r>
                      <a:r>
                        <a:rPr lang="en-US" sz="2400" baseline="0" dirty="0" smtClean="0">
                          <a:latin typeface="Garamond" charset="0"/>
                          <a:ea typeface="Garamond" charset="0"/>
                          <a:cs typeface="Garamond" charset="0"/>
                        </a:rPr>
                        <a:t> Pure Errors </a:t>
                      </a:r>
                      <a:r>
                        <a:rPr lang="en-US" sz="1800" baseline="0" dirty="0" smtClean="0">
                          <a:latin typeface="Garamond" charset="0"/>
                          <a:ea typeface="Garamond" charset="0"/>
                          <a:cs typeface="Garamond" charset="0"/>
                        </a:rPr>
                        <a:t/>
                      </a:r>
                      <a:br>
                        <a:rPr lang="en-US" sz="1800" baseline="0" dirty="0" smtClean="0">
                          <a:latin typeface="Garamond" charset="0"/>
                          <a:ea typeface="Garamond" charset="0"/>
                          <a:cs typeface="Garamond" charset="0"/>
                        </a:rPr>
                      </a:br>
                      <a:r>
                        <a:rPr lang="en-US" sz="1800" baseline="0" dirty="0" smtClean="0">
                          <a:latin typeface="Garamond" charset="0"/>
                          <a:ea typeface="Garamond" charset="0"/>
                          <a:cs typeface="Garamond" charset="0"/>
                        </a:rPr>
                        <a:t>completely incorrect data, could be due to human error etc. </a:t>
                      </a:r>
                      <a:endParaRPr lang="en-US" sz="1800" dirty="0" smtClean="0">
                        <a:latin typeface="Garamond" charset="0"/>
                        <a:ea typeface="Garamond" charset="0"/>
                        <a:cs typeface="Garamond" charset="0"/>
                      </a:endParaRPr>
                    </a:p>
                    <a:p>
                      <a:pPr algn="ctr"/>
                      <a:endParaRPr lang="en-US" sz="24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11410">
                <a:tc>
                  <a:txBody>
                    <a:bodyPr/>
                    <a:lstStyle/>
                    <a:p>
                      <a:pPr algn="ctr"/>
                      <a:r>
                        <a:rPr lang="en-US" sz="2400" dirty="0" smtClean="0">
                          <a:latin typeface="Garamond" charset="0"/>
                          <a:ea typeface="Garamond" charset="0"/>
                          <a:cs typeface="Garamond" charset="0"/>
                        </a:rPr>
                        <a:t>(34%)</a:t>
                      </a:r>
                      <a:r>
                        <a:rPr lang="en-US" sz="2400" baseline="0" dirty="0" smtClean="0">
                          <a:latin typeface="Garamond" charset="0"/>
                          <a:ea typeface="Garamond" charset="0"/>
                          <a:cs typeface="Garamond" charset="0"/>
                        </a:rPr>
                        <a:t> Out of Date Data </a:t>
                      </a:r>
                      <a:r>
                        <a:rPr lang="en-US" sz="1400" baseline="0" dirty="0" smtClean="0">
                          <a:latin typeface="Garamond" charset="0"/>
                          <a:ea typeface="Garamond" charset="0"/>
                          <a:cs typeface="Garamond" charset="0"/>
                        </a:rPr>
                        <a:t/>
                      </a:r>
                      <a:br>
                        <a:rPr lang="en-US" sz="1400" baseline="0" dirty="0" smtClean="0">
                          <a:latin typeface="Garamond" charset="0"/>
                          <a:ea typeface="Garamond" charset="0"/>
                          <a:cs typeface="Garamond" charset="0"/>
                        </a:rPr>
                      </a:br>
                      <a:r>
                        <a:rPr lang="en-US" sz="1800" baseline="0" dirty="0" smtClean="0">
                          <a:latin typeface="Garamond" charset="0"/>
                          <a:ea typeface="Garamond" charset="0"/>
                          <a:cs typeface="Garamond" charset="0"/>
                        </a:rPr>
                        <a:t>data that was true at one point but may not be true anymore</a:t>
                      </a:r>
                      <a:endParaRPr lang="en-US" sz="18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Garamond" charset="0"/>
                          <a:ea typeface="Garamond" charset="0"/>
                          <a:cs typeface="Garamond" charset="0"/>
                        </a:rPr>
                        <a:t>(33%)</a:t>
                      </a:r>
                      <a:r>
                        <a:rPr lang="en-US" sz="2400" baseline="0" dirty="0" smtClean="0">
                          <a:latin typeface="Garamond" charset="0"/>
                          <a:ea typeface="Garamond" charset="0"/>
                          <a:cs typeface="Garamond" charset="0"/>
                        </a:rPr>
                        <a:t> Semantic Ambiguity </a:t>
                      </a:r>
                      <a:br>
                        <a:rPr lang="en-US" sz="2400" baseline="0" dirty="0" smtClean="0">
                          <a:latin typeface="Garamond" charset="0"/>
                          <a:ea typeface="Garamond" charset="0"/>
                          <a:cs typeface="Garamond" charset="0"/>
                        </a:rPr>
                      </a:br>
                      <a:r>
                        <a:rPr lang="en-US" sz="1800" baseline="0" dirty="0" smtClean="0">
                          <a:latin typeface="Garamond" charset="0"/>
                          <a:ea typeface="Garamond" charset="0"/>
                          <a:cs typeface="Garamond" charset="0"/>
                        </a:rPr>
                        <a:t>words can have multiple meaning (</a:t>
                      </a:r>
                      <a:r>
                        <a:rPr lang="en-US" sz="1800" baseline="0" dirty="0" err="1" smtClean="0">
                          <a:latin typeface="Garamond" charset="0"/>
                          <a:ea typeface="Garamond" charset="0"/>
                          <a:cs typeface="Garamond" charset="0"/>
                        </a:rPr>
                        <a:t>ie</a:t>
                      </a:r>
                      <a:r>
                        <a:rPr lang="en-US" sz="1800" baseline="0" dirty="0" smtClean="0">
                          <a:latin typeface="Garamond" charset="0"/>
                          <a:ea typeface="Garamond" charset="0"/>
                          <a:cs typeface="Garamond" charset="0"/>
                        </a:rPr>
                        <a:t>: “flight delay” can mean taxiing delay or wheels off delay)</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0988">
                <a:tc>
                  <a:txBody>
                    <a:bodyPr/>
                    <a:lstStyle/>
                    <a:p>
                      <a:pPr algn="ctr"/>
                      <a:r>
                        <a:rPr lang="en-US" sz="2400" dirty="0" smtClean="0">
                          <a:latin typeface="Garamond" charset="0"/>
                          <a:ea typeface="Garamond" charset="0"/>
                          <a:cs typeface="Garamond" charset="0"/>
                        </a:rPr>
                        <a:t>(11%)</a:t>
                      </a:r>
                      <a:r>
                        <a:rPr lang="en-US" sz="2400" baseline="0" dirty="0" smtClean="0">
                          <a:latin typeface="Garamond" charset="0"/>
                          <a:ea typeface="Garamond" charset="0"/>
                          <a:cs typeface="Garamond" charset="0"/>
                        </a:rPr>
                        <a:t> Purely erroneous </a:t>
                      </a:r>
                      <a:r>
                        <a:rPr lang="mr-IN" sz="2400" baseline="0" dirty="0" smtClean="0">
                          <a:latin typeface="Garamond" charset="0"/>
                          <a:ea typeface="Garamond" charset="0"/>
                          <a:cs typeface="Garamond" charset="0"/>
                        </a:rPr>
                        <a:t>–</a:t>
                      </a:r>
                      <a:r>
                        <a:rPr lang="en-US" sz="2400" baseline="0" dirty="0" smtClean="0">
                          <a:latin typeface="Garamond" charset="0"/>
                          <a:ea typeface="Garamond" charset="0"/>
                          <a:cs typeface="Garamond" charset="0"/>
                        </a:rPr>
                        <a:t> </a:t>
                      </a:r>
                      <a:r>
                        <a:rPr lang="en-US" sz="1600" baseline="0" dirty="0" smtClean="0">
                          <a:latin typeface="Garamond" charset="0"/>
                          <a:ea typeface="Garamond" charset="0"/>
                          <a:cs typeface="Garamond" charset="0"/>
                        </a:rPr>
                        <a:t>completely incorrect data, could be due to human error etc. </a:t>
                      </a:r>
                      <a:endParaRPr lang="en-US" sz="16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Garamond" charset="0"/>
                          <a:ea typeface="Garamond" charset="0"/>
                          <a:cs typeface="Garamond" charset="0"/>
                        </a:rPr>
                        <a:t>(11%)</a:t>
                      </a:r>
                      <a:r>
                        <a:rPr lang="en-US" sz="2400" baseline="0" dirty="0" smtClean="0">
                          <a:latin typeface="Garamond" charset="0"/>
                          <a:ea typeface="Garamond" charset="0"/>
                          <a:cs typeface="Garamond" charset="0"/>
                        </a:rPr>
                        <a:t> Out of Date Data </a:t>
                      </a:r>
                      <a:r>
                        <a:rPr lang="en-US" sz="1600" baseline="0" dirty="0" smtClean="0">
                          <a:latin typeface="Garamond" charset="0"/>
                          <a:ea typeface="Garamond" charset="0"/>
                          <a:cs typeface="Garamond" charset="0"/>
                        </a:rPr>
                        <a:t/>
                      </a:r>
                      <a:br>
                        <a:rPr lang="en-US" sz="1600" baseline="0" dirty="0" smtClean="0">
                          <a:latin typeface="Garamond" charset="0"/>
                          <a:ea typeface="Garamond" charset="0"/>
                          <a:cs typeface="Garamond" charset="0"/>
                        </a:rPr>
                      </a:br>
                      <a:r>
                        <a:rPr lang="en-US" sz="1800" baseline="0" dirty="0" smtClean="0">
                          <a:latin typeface="Garamond" charset="0"/>
                          <a:ea typeface="Garamond" charset="0"/>
                          <a:cs typeface="Garamond" charset="0"/>
                        </a:rPr>
                        <a:t>data that was true at one point but may not be true anymore</a:t>
                      </a:r>
                      <a:endParaRPr lang="en-US" sz="1800" dirty="0" smtClean="0">
                        <a:latin typeface="Garamond" charset="0"/>
                        <a:ea typeface="Garamond" charset="0"/>
                        <a:cs typeface="Garamond" charset="0"/>
                      </a:endParaRPr>
                    </a:p>
                    <a:p>
                      <a:pPr algn="ctr"/>
                      <a:endParaRPr lang="en-US" sz="24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021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Garamond" charset="0"/>
                          <a:ea typeface="Garamond" charset="0"/>
                          <a:cs typeface="Garamond" charset="0"/>
                        </a:rPr>
                        <a:t>(6%)</a:t>
                      </a:r>
                      <a:r>
                        <a:rPr lang="en-US" sz="2400" baseline="0" dirty="0" smtClean="0">
                          <a:solidFill>
                            <a:schemeClr val="tx1"/>
                          </a:solidFill>
                          <a:latin typeface="Garamond" charset="0"/>
                          <a:ea typeface="Garamond" charset="0"/>
                          <a:cs typeface="Garamond" charset="0"/>
                        </a:rPr>
                        <a:t> Instance ambiguity </a:t>
                      </a:r>
                      <a:br>
                        <a:rPr lang="en-US" sz="2400" baseline="0" dirty="0" smtClean="0">
                          <a:solidFill>
                            <a:schemeClr val="tx1"/>
                          </a:solidFill>
                          <a:latin typeface="Garamond" charset="0"/>
                          <a:ea typeface="Garamond" charset="0"/>
                          <a:cs typeface="Garamond" charset="0"/>
                        </a:rPr>
                      </a:br>
                      <a:r>
                        <a:rPr lang="en-US" sz="1800" dirty="0" smtClean="0">
                          <a:latin typeface="Garamond" charset="0"/>
                          <a:ea typeface="Garamond" charset="0"/>
                          <a:cs typeface="Garamond" charset="0"/>
                        </a:rPr>
                        <a:t>where a source interprets one stock symbol differently from the majority of sources; when stock symbols</a:t>
                      </a:r>
                      <a:r>
                        <a:rPr lang="en-US" sz="1800" baseline="0" dirty="0" smtClean="0">
                          <a:latin typeface="Garamond" charset="0"/>
                          <a:ea typeface="Garamond" charset="0"/>
                          <a:cs typeface="Garamond" charset="0"/>
                        </a:rPr>
                        <a:t> are terminated</a:t>
                      </a:r>
                      <a:endParaRPr lang="en-US" sz="2800" dirty="0" smtClean="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935">
                <a:tc>
                  <a:txBody>
                    <a:bodyPr/>
                    <a:lstStyle/>
                    <a:p>
                      <a:pPr algn="ctr"/>
                      <a:r>
                        <a:rPr lang="en-US" sz="2400" dirty="0" smtClean="0">
                          <a:solidFill>
                            <a:schemeClr val="tx1"/>
                          </a:solidFill>
                          <a:latin typeface="Garamond" charset="0"/>
                          <a:ea typeface="Garamond" charset="0"/>
                          <a:cs typeface="Garamond" charset="0"/>
                        </a:rPr>
                        <a:t>(3%) Unit Error </a:t>
                      </a:r>
                      <a:br>
                        <a:rPr lang="en-US" sz="2400" dirty="0" smtClean="0">
                          <a:solidFill>
                            <a:schemeClr val="tx1"/>
                          </a:solidFill>
                          <a:latin typeface="Garamond" charset="0"/>
                          <a:ea typeface="Garamond" charset="0"/>
                          <a:cs typeface="Garamond" charset="0"/>
                        </a:rPr>
                      </a:br>
                      <a:r>
                        <a:rPr lang="en-US" sz="1800" dirty="0" smtClean="0">
                          <a:solidFill>
                            <a:schemeClr val="tx1"/>
                          </a:solidFill>
                          <a:latin typeface="Garamond" charset="0"/>
                          <a:ea typeface="Garamond" charset="0"/>
                          <a:cs typeface="Garamond" charset="0"/>
                        </a:rPr>
                        <a:t>incorrect units</a:t>
                      </a:r>
                      <a:endParaRPr lang="en-US" sz="16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82525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Precision vs Dominance Factor</a:t>
            </a:r>
            <a:endParaRPr lang="en-US" sz="4000" dirty="0">
              <a:latin typeface="Garamond" charset="0"/>
              <a:ea typeface="Garamond" charset="0"/>
              <a:cs typeface="Garamond" charset="0"/>
            </a:endParaRPr>
          </a:p>
        </p:txBody>
      </p:sp>
      <p:sp>
        <p:nvSpPr>
          <p:cNvPr id="5" name="Slide Number Placeholder 4"/>
          <p:cNvSpPr>
            <a:spLocks noGrp="1"/>
          </p:cNvSpPr>
          <p:nvPr>
            <p:ph type="sldNum" sz="quarter" idx="12"/>
          </p:nvPr>
        </p:nvSpPr>
        <p:spPr/>
        <p:txBody>
          <a:bodyPr/>
          <a:lstStyle/>
          <a:p>
            <a:fld id="{DEE6F431-4A93-EF4E-9465-70F66234705A}" type="slidenum">
              <a:rPr lang="en-US" smtClean="0"/>
              <a:t>23</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40" y="1288181"/>
            <a:ext cx="6646672" cy="4213314"/>
          </a:xfrm>
          <a:prstGeom prst="rect">
            <a:avLst/>
          </a:prstGeom>
        </p:spPr>
      </p:pic>
      <p:sp>
        <p:nvSpPr>
          <p:cNvPr id="7" name="Rectangle 6"/>
          <p:cNvSpPr/>
          <p:nvPr/>
        </p:nvSpPr>
        <p:spPr>
          <a:xfrm>
            <a:off x="6711696" y="1425631"/>
            <a:ext cx="5321067" cy="4339650"/>
          </a:xfrm>
          <a:prstGeom prst="rect">
            <a:avLst/>
          </a:prstGeom>
          <a:noFill/>
          <a:ln>
            <a:noFill/>
          </a:ln>
        </p:spPr>
        <p:txBody>
          <a:bodyPr wrap="square">
            <a:spAutoFit/>
          </a:bodyPr>
          <a:lstStyle/>
          <a:p>
            <a:pPr lvl="0">
              <a:defRPr/>
            </a:pPr>
            <a:r>
              <a:rPr lang="en-US" sz="2400" u="sng" dirty="0" smtClean="0">
                <a:latin typeface="Garamond" charset="0"/>
                <a:ea typeface="Garamond" charset="0"/>
                <a:cs typeface="Garamond" charset="0"/>
              </a:rPr>
              <a:t>Summary</a:t>
            </a:r>
          </a:p>
          <a:p>
            <a:pPr marL="342900" lvl="0" indent="-342900">
              <a:buFont typeface="Arial" charset="0"/>
              <a:buChar char="•"/>
              <a:defRPr/>
            </a:pPr>
            <a:r>
              <a:rPr lang="en-US" sz="2400" dirty="0" smtClean="0">
                <a:latin typeface="Garamond" charset="0"/>
                <a:ea typeface="Garamond" charset="0"/>
                <a:cs typeface="Garamond" charset="0"/>
              </a:rPr>
              <a:t>For 73% of stock values, 98% of the dominant values are consistent with the gold standard</a:t>
            </a:r>
          </a:p>
          <a:p>
            <a:pPr marL="342900" lvl="0" indent="-342900">
              <a:buFont typeface="Arial" charset="0"/>
              <a:buChar char="•"/>
              <a:defRPr/>
            </a:pPr>
            <a:r>
              <a:rPr lang="en-US" sz="2400" dirty="0" smtClean="0">
                <a:latin typeface="Garamond" charset="0"/>
                <a:ea typeface="Garamond" charset="0"/>
                <a:cs typeface="Garamond" charset="0"/>
              </a:rPr>
              <a:t>In Flight domain, more data items have higher dominance factor (82% of data items have dominance factor &gt;0.5)</a:t>
            </a:r>
          </a:p>
          <a:p>
            <a:pPr marL="800100" lvl="1" indent="-342900">
              <a:buFont typeface="Arial" charset="0"/>
              <a:buChar char="•"/>
              <a:defRPr/>
            </a:pPr>
            <a:r>
              <a:rPr lang="en-US" sz="2000" dirty="0" smtClean="0">
                <a:latin typeface="Garamond" charset="0"/>
                <a:ea typeface="Garamond" charset="0"/>
                <a:cs typeface="Garamond" charset="0"/>
              </a:rPr>
              <a:t>But these dominant values have lower precision (88% of dominant values are consistent with the gold standard)</a:t>
            </a:r>
          </a:p>
          <a:p>
            <a:pPr marL="342900" indent="-342900">
              <a:buFont typeface="Arial" charset="0"/>
              <a:buChar char="•"/>
              <a:defRPr/>
            </a:pPr>
            <a:r>
              <a:rPr lang="en-US" sz="2400" dirty="0" smtClean="0">
                <a:latin typeface="Garamond" charset="0"/>
                <a:ea typeface="Garamond" charset="0"/>
                <a:cs typeface="Garamond" charset="0"/>
              </a:rPr>
              <a:t>Stock has precision of .908 and Flight has 0.864.</a:t>
            </a:r>
          </a:p>
        </p:txBody>
      </p:sp>
      <p:sp>
        <p:nvSpPr>
          <p:cNvPr id="8" name="Rectangle 7"/>
          <p:cNvSpPr/>
          <p:nvPr/>
        </p:nvSpPr>
        <p:spPr>
          <a:xfrm>
            <a:off x="193040" y="5829983"/>
            <a:ext cx="10886715" cy="461665"/>
          </a:xfrm>
          <a:prstGeom prst="rect">
            <a:avLst/>
          </a:prstGeom>
          <a:noFill/>
          <a:ln>
            <a:noFill/>
          </a:ln>
        </p:spPr>
        <p:txBody>
          <a:bodyPr wrap="square">
            <a:spAutoFit/>
          </a:bodyPr>
          <a:lstStyle/>
          <a:p>
            <a:pPr lvl="0">
              <a:defRPr/>
            </a:pPr>
            <a:r>
              <a:rPr lang="en-US" sz="2400" b="1" dirty="0" smtClean="0">
                <a:latin typeface="Garamond" charset="0"/>
                <a:ea typeface="Garamond" charset="0"/>
                <a:cs typeface="Garamond" charset="0"/>
              </a:rPr>
              <a:t>Why does Flight have lower precision for dominant values? Data Copying</a:t>
            </a:r>
          </a:p>
        </p:txBody>
      </p:sp>
    </p:spTree>
    <p:extLst>
      <p:ext uri="{BB962C8B-B14F-4D97-AF65-F5344CB8AC3E}">
        <p14:creationId xmlns:p14="http://schemas.microsoft.com/office/powerpoint/2010/main" val="1494057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Data Copying Results</a:t>
            </a:r>
            <a:endParaRPr lang="en-US" sz="4000" dirty="0">
              <a:latin typeface="Garamond" charset="0"/>
              <a:ea typeface="Garamond" charset="0"/>
              <a:cs typeface="Garamond" charset="0"/>
            </a:endParaRPr>
          </a:p>
        </p:txBody>
      </p:sp>
      <p:sp>
        <p:nvSpPr>
          <p:cNvPr id="5" name="Slide Number Placeholder 4"/>
          <p:cNvSpPr>
            <a:spLocks noGrp="1"/>
          </p:cNvSpPr>
          <p:nvPr>
            <p:ph type="sldNum" sz="quarter" idx="12"/>
          </p:nvPr>
        </p:nvSpPr>
        <p:spPr/>
        <p:txBody>
          <a:bodyPr/>
          <a:lstStyle/>
          <a:p>
            <a:fld id="{DEE6F431-4A93-EF4E-9465-70F66234705A}" type="slidenum">
              <a:rPr lang="en-US" smtClean="0"/>
              <a:t>24</a:t>
            </a:fld>
            <a:endParaRPr lang="en-US"/>
          </a:p>
        </p:txBody>
      </p:sp>
      <p:sp>
        <p:nvSpPr>
          <p:cNvPr id="7" name="Rectangle 6"/>
          <p:cNvSpPr/>
          <p:nvPr/>
        </p:nvSpPr>
        <p:spPr>
          <a:xfrm>
            <a:off x="315330" y="1406688"/>
            <a:ext cx="11038470" cy="3416320"/>
          </a:xfrm>
          <a:prstGeom prst="rect">
            <a:avLst/>
          </a:prstGeom>
          <a:noFill/>
          <a:ln>
            <a:noFill/>
          </a:ln>
        </p:spPr>
        <p:txBody>
          <a:bodyPr wrap="square">
            <a:spAutoFit/>
          </a:bodyPr>
          <a:lstStyle/>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2800" dirty="0" smtClean="0">
                <a:latin typeface="Garamond" charset="0"/>
                <a:ea typeface="Garamond" charset="0"/>
                <a:cs typeface="Garamond" charset="0"/>
              </a:rPr>
              <a:t>Both domains exhibit copying between deep web sources</a:t>
            </a:r>
          </a:p>
          <a:p>
            <a:pPr marL="914400" lvl="1" indent="-457200">
              <a:buFont typeface="Courier New" charset="0"/>
              <a:buChar char="o"/>
              <a:defRPr/>
            </a:pPr>
            <a:r>
              <a:rPr lang="en-US" sz="2400" dirty="0" smtClean="0">
                <a:latin typeface="Garamond" charset="0"/>
                <a:ea typeface="Garamond" charset="0"/>
                <a:cs typeface="Garamond" charset="0"/>
              </a:rPr>
              <a:t>Could be claimed explicitly</a:t>
            </a:r>
          </a:p>
          <a:p>
            <a:pPr marL="914400" lvl="1" indent="-457200">
              <a:buFont typeface="Courier New" charset="0"/>
              <a:buChar char="o"/>
              <a:defRPr/>
            </a:pPr>
            <a:r>
              <a:rPr lang="en-US" sz="2400" dirty="0" smtClean="0">
                <a:latin typeface="Garamond" charset="0"/>
                <a:ea typeface="Garamond" charset="0"/>
                <a:cs typeface="Garamond" charset="0"/>
              </a:rPr>
              <a:t>Query redirection</a:t>
            </a:r>
          </a:p>
          <a:p>
            <a:pPr marL="457200" indent="-457200">
              <a:buFont typeface="Arial" charset="0"/>
              <a:buChar char="•"/>
              <a:defRPr/>
            </a:pPr>
            <a:r>
              <a:rPr lang="en-US" sz="2800" dirty="0" smtClean="0">
                <a:latin typeface="Garamond" charset="0"/>
                <a:ea typeface="Garamond" charset="0"/>
                <a:cs typeface="Garamond" charset="0"/>
              </a:rPr>
              <a:t>Copying between sources with slightly different schemas still provided almost the same objects and the same values</a:t>
            </a:r>
          </a:p>
          <a:p>
            <a:pPr marL="457200" indent="-457200">
              <a:buFont typeface="Arial" charset="0"/>
              <a:buChar char="•"/>
              <a:defRPr/>
            </a:pPr>
            <a:r>
              <a:rPr lang="en-US" sz="2800" dirty="0">
                <a:latin typeface="Garamond" charset="0"/>
                <a:ea typeface="Garamond" charset="0"/>
                <a:cs typeface="Garamond" charset="0"/>
              </a:rPr>
              <a:t>A</a:t>
            </a:r>
            <a:r>
              <a:rPr lang="en-US" sz="2800" dirty="0" smtClean="0">
                <a:latin typeface="Garamond" charset="0"/>
                <a:ea typeface="Garamond" charset="0"/>
                <a:cs typeface="Garamond" charset="0"/>
              </a:rPr>
              <a:t>ccuracy of original sources ranged: </a:t>
            </a:r>
          </a:p>
          <a:p>
            <a:pPr marL="914400" lvl="1" indent="-457200">
              <a:buFont typeface="Arial" charset="0"/>
              <a:buChar char="•"/>
              <a:defRPr/>
            </a:pPr>
            <a:r>
              <a:rPr lang="en-US" sz="2800" u="sng" dirty="0" smtClean="0">
                <a:latin typeface="Garamond" charset="0"/>
                <a:ea typeface="Garamond" charset="0"/>
                <a:cs typeface="Garamond" charset="0"/>
              </a:rPr>
              <a:t>Stock</a:t>
            </a:r>
            <a:r>
              <a:rPr lang="en-US" sz="2800" dirty="0" smtClean="0">
                <a:latin typeface="Garamond" charset="0"/>
                <a:ea typeface="Garamond" charset="0"/>
                <a:cs typeface="Garamond" charset="0"/>
              </a:rPr>
              <a:t>: 0.75-0.92</a:t>
            </a:r>
          </a:p>
          <a:p>
            <a:pPr marL="914400" lvl="1" indent="-457200">
              <a:buFont typeface="Arial" charset="0"/>
              <a:buChar char="•"/>
              <a:defRPr/>
            </a:pPr>
            <a:r>
              <a:rPr lang="en-US" sz="2800" u="sng" dirty="0" smtClean="0">
                <a:latin typeface="Garamond" charset="0"/>
                <a:ea typeface="Garamond" charset="0"/>
                <a:cs typeface="Garamond" charset="0"/>
              </a:rPr>
              <a:t>Flight</a:t>
            </a:r>
            <a:r>
              <a:rPr lang="en-US" sz="2800" dirty="0" smtClean="0">
                <a:latin typeface="Garamond" charset="0"/>
                <a:ea typeface="Garamond" charset="0"/>
                <a:cs typeface="Garamond" charset="0"/>
              </a:rPr>
              <a:t>: 0.53-0.93</a:t>
            </a:r>
          </a:p>
        </p:txBody>
      </p:sp>
      <p:sp>
        <p:nvSpPr>
          <p:cNvPr id="3" name="Rectangle 2"/>
          <p:cNvSpPr/>
          <p:nvPr/>
        </p:nvSpPr>
        <p:spPr>
          <a:xfrm>
            <a:off x="315330" y="4971355"/>
            <a:ext cx="10895214" cy="1384995"/>
          </a:xfrm>
          <a:prstGeom prst="rect">
            <a:avLst/>
          </a:prstGeom>
          <a:ln>
            <a:solidFill>
              <a:schemeClr val="tx1"/>
            </a:solidFill>
          </a:ln>
        </p:spPr>
        <p:txBody>
          <a:bodyPr wrap="square">
            <a:spAutoFit/>
          </a:bodyPr>
          <a:lstStyle/>
          <a:p>
            <a:pPr lvl="1">
              <a:defRPr/>
            </a:pPr>
            <a:r>
              <a:rPr lang="en-US" sz="2800" u="sng" dirty="0">
                <a:latin typeface="Garamond" charset="0"/>
                <a:ea typeface="Garamond" charset="0"/>
                <a:cs typeface="Garamond" charset="0"/>
              </a:rPr>
              <a:t>Note:</a:t>
            </a:r>
            <a:r>
              <a:rPr lang="en-US" sz="2800" dirty="0">
                <a:latin typeface="Garamond" charset="0"/>
                <a:ea typeface="Garamond" charset="0"/>
                <a:cs typeface="Garamond" charset="0"/>
              </a:rPr>
              <a:t> Because Flight domain contains more low accuracy sources with copying, removing these copied sources IMPROVES precision of the dominant values more significantly than in the Stock domain.</a:t>
            </a:r>
          </a:p>
        </p:txBody>
      </p:sp>
    </p:spTree>
    <p:extLst>
      <p:ext uri="{BB962C8B-B14F-4D97-AF65-F5344CB8AC3E}">
        <p14:creationId xmlns:p14="http://schemas.microsoft.com/office/powerpoint/2010/main" val="19058149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Data Fusion</a:t>
            </a:r>
            <a:endParaRPr lang="en-US" sz="4000" dirty="0">
              <a:latin typeface="Garamond" charset="0"/>
              <a:ea typeface="Garamond" charset="0"/>
              <a:cs typeface="Garamond" charset="0"/>
            </a:endParaRPr>
          </a:p>
        </p:txBody>
      </p:sp>
      <p:sp>
        <p:nvSpPr>
          <p:cNvPr id="5" name="Slide Number Placeholder 4"/>
          <p:cNvSpPr>
            <a:spLocks noGrp="1"/>
          </p:cNvSpPr>
          <p:nvPr>
            <p:ph type="sldNum" sz="quarter" idx="12"/>
          </p:nvPr>
        </p:nvSpPr>
        <p:spPr/>
        <p:txBody>
          <a:bodyPr/>
          <a:lstStyle/>
          <a:p>
            <a:fld id="{DEE6F431-4A93-EF4E-9465-70F66234705A}" type="slidenum">
              <a:rPr lang="en-US" smtClean="0"/>
              <a:t>25</a:t>
            </a:fld>
            <a:endParaRPr lang="en-US"/>
          </a:p>
        </p:txBody>
      </p:sp>
      <p:sp>
        <p:nvSpPr>
          <p:cNvPr id="3" name="Rectangle 2"/>
          <p:cNvSpPr/>
          <p:nvPr/>
        </p:nvSpPr>
        <p:spPr>
          <a:xfrm>
            <a:off x="7077456" y="2315386"/>
            <a:ext cx="4751832" cy="954107"/>
          </a:xfrm>
          <a:prstGeom prst="rect">
            <a:avLst/>
          </a:prstGeom>
          <a:ln>
            <a:solidFill>
              <a:schemeClr val="tx1"/>
            </a:solidFill>
          </a:ln>
        </p:spPr>
        <p:txBody>
          <a:bodyPr wrap="square">
            <a:spAutoFit/>
          </a:bodyPr>
          <a:lstStyle/>
          <a:p>
            <a:pPr lvl="1">
              <a:defRPr/>
            </a:pPr>
            <a:r>
              <a:rPr lang="en-US" sz="2800" dirty="0" smtClean="0">
                <a:latin typeface="Garamond" charset="0"/>
                <a:ea typeface="Garamond" charset="0"/>
                <a:cs typeface="Garamond" charset="0"/>
              </a:rPr>
              <a:t>Picking the right fusion algorithm still  MATTERS! </a:t>
            </a:r>
            <a:endParaRPr lang="en-US" sz="2800" dirty="0">
              <a:latin typeface="Garamond" charset="0"/>
              <a:ea typeface="Garamond" charset="0"/>
              <a:cs typeface="Garamond"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2154223"/>
              </p:ext>
            </p:extLst>
          </p:nvPr>
        </p:nvGraphicFramePr>
        <p:xfrm>
          <a:off x="541019" y="1730206"/>
          <a:ext cx="6152388" cy="2066702"/>
        </p:xfrm>
        <a:graphic>
          <a:graphicData uri="http://schemas.openxmlformats.org/drawingml/2006/table">
            <a:tbl>
              <a:tblPr firstRow="1" bandRow="1">
                <a:tableStyleId>{69012ECD-51FC-41F1-AA8D-1B2483CD663E}</a:tableStyleId>
              </a:tblPr>
              <a:tblGrid>
                <a:gridCol w="1447197"/>
                <a:gridCol w="1568397"/>
                <a:gridCol w="1568397"/>
                <a:gridCol w="1568397"/>
              </a:tblGrid>
              <a:tr h="641138">
                <a:tc>
                  <a:txBody>
                    <a:bodyPr/>
                    <a:lstStyle/>
                    <a:p>
                      <a:r>
                        <a:rPr lang="en-US" sz="2400" dirty="0" smtClean="0">
                          <a:latin typeface="Garamond" charset="0"/>
                          <a:ea typeface="Garamond" charset="0"/>
                          <a:cs typeface="Garamond" charset="0"/>
                        </a:rPr>
                        <a:t>Domain</a:t>
                      </a:r>
                      <a:endParaRPr lang="en-US" sz="2400"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Garamond" charset="0"/>
                          <a:ea typeface="Garamond" charset="0"/>
                          <a:cs typeface="Garamond" charset="0"/>
                        </a:rPr>
                        <a:t>Vote</a:t>
                      </a:r>
                      <a:endParaRPr lang="en-US" sz="2400"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Garamond" charset="0"/>
                          <a:ea typeface="Garamond" charset="0"/>
                          <a:cs typeface="Garamond" charset="0"/>
                        </a:rPr>
                        <a:t>Accuracy</a:t>
                      </a:r>
                      <a:endParaRPr lang="en-US" sz="2400"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err="1" smtClean="0">
                          <a:latin typeface="Garamond" charset="0"/>
                          <a:ea typeface="Garamond" charset="0"/>
                          <a:cs typeface="Garamond" charset="0"/>
                        </a:rPr>
                        <a:t>AccuCopy</a:t>
                      </a:r>
                      <a:r>
                        <a:rPr lang="en-US" sz="2400" dirty="0" smtClean="0">
                          <a:latin typeface="Garamond" charset="0"/>
                          <a:ea typeface="Garamond" charset="0"/>
                          <a:cs typeface="Garamond" charset="0"/>
                        </a:rPr>
                        <a:t> (FUSION)</a:t>
                      </a:r>
                      <a:endParaRPr lang="en-US" sz="2400"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1138">
                <a:tc>
                  <a:txBody>
                    <a:bodyPr/>
                    <a:lstStyle/>
                    <a:p>
                      <a:r>
                        <a:rPr lang="en-US" sz="2400" dirty="0" smtClean="0">
                          <a:latin typeface="Garamond" charset="0"/>
                          <a:ea typeface="Garamond" charset="0"/>
                          <a:cs typeface="Garamond" charset="0"/>
                        </a:rPr>
                        <a:t>Stock</a:t>
                      </a:r>
                      <a:endParaRPr lang="en-US" sz="2400"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Garamond" charset="0"/>
                          <a:ea typeface="Garamond" charset="0"/>
                          <a:cs typeface="Garamond" charset="0"/>
                        </a:rPr>
                        <a:t>92%</a:t>
                      </a:r>
                      <a:endParaRPr lang="en-US" sz="2400"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Garamond" charset="0"/>
                          <a:ea typeface="Garamond" charset="0"/>
                          <a:cs typeface="Garamond" charset="0"/>
                        </a:rPr>
                        <a:t>99%</a:t>
                      </a:r>
                      <a:endParaRPr lang="en-US" sz="2400"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Garamond" charset="0"/>
                          <a:ea typeface="Garamond" charset="0"/>
                          <a:cs typeface="Garamond" charset="0"/>
                        </a:rPr>
                        <a:t>88%</a:t>
                      </a:r>
                      <a:endParaRPr lang="en-US" sz="2400"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1138">
                <a:tc>
                  <a:txBody>
                    <a:bodyPr/>
                    <a:lstStyle/>
                    <a:p>
                      <a:r>
                        <a:rPr lang="en-US" sz="2400" dirty="0" smtClean="0">
                          <a:latin typeface="Garamond" charset="0"/>
                          <a:ea typeface="Garamond" charset="0"/>
                          <a:cs typeface="Garamond" charset="0"/>
                        </a:rPr>
                        <a:t>Flight</a:t>
                      </a:r>
                      <a:endParaRPr lang="en-US" sz="2400"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Garamond" charset="0"/>
                          <a:ea typeface="Garamond" charset="0"/>
                          <a:cs typeface="Garamond" charset="0"/>
                        </a:rPr>
                        <a:t>88%</a:t>
                      </a:r>
                      <a:endParaRPr lang="en-US" sz="2400"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Garamond" charset="0"/>
                          <a:ea typeface="Garamond" charset="0"/>
                          <a:cs typeface="Garamond" charset="0"/>
                        </a:rPr>
                        <a:t>95%</a:t>
                      </a:r>
                      <a:endParaRPr lang="en-US" sz="2400"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Garamond" charset="0"/>
                          <a:ea typeface="Garamond" charset="0"/>
                          <a:cs typeface="Garamond" charset="0"/>
                        </a:rPr>
                        <a:t>98%</a:t>
                      </a:r>
                      <a:endParaRPr lang="en-US" sz="2400"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262127" y="4051000"/>
            <a:ext cx="12307823" cy="954107"/>
          </a:xfrm>
          <a:prstGeom prst="rect">
            <a:avLst/>
          </a:prstGeom>
          <a:ln>
            <a:noFill/>
          </a:ln>
        </p:spPr>
        <p:txBody>
          <a:bodyPr wrap="square">
            <a:spAutoFit/>
          </a:bodyPr>
          <a:lstStyle/>
          <a:p>
            <a:pPr lvl="1" algn="ctr">
              <a:defRPr/>
            </a:pPr>
            <a:r>
              <a:rPr lang="en-US" sz="2800" dirty="0" smtClean="0">
                <a:latin typeface="Garamond" charset="0"/>
                <a:ea typeface="Garamond" charset="0"/>
                <a:cs typeface="Garamond" charset="0"/>
              </a:rPr>
              <a:t>Researchers tested 15 approaches and ranked the performance of each algorithm: </a:t>
            </a:r>
            <a:br>
              <a:rPr lang="en-US" sz="2800" dirty="0" smtClean="0">
                <a:latin typeface="Garamond" charset="0"/>
                <a:ea typeface="Garamond" charset="0"/>
                <a:cs typeface="Garamond" charset="0"/>
              </a:rPr>
            </a:br>
            <a:r>
              <a:rPr lang="en-US" sz="2800" b="1" dirty="0" smtClean="0">
                <a:latin typeface="Garamond" charset="0"/>
                <a:ea typeface="Garamond" charset="0"/>
                <a:cs typeface="Garamond" charset="0"/>
              </a:rPr>
              <a:t>Majority vote &lt; Best source &lt; Best Fusion</a:t>
            </a:r>
            <a:endParaRPr lang="en-US" sz="2800" b="1" dirty="0">
              <a:latin typeface="Garamond" charset="0"/>
              <a:ea typeface="Garamond" charset="0"/>
              <a:cs typeface="Garamond" charset="0"/>
            </a:endParaRPr>
          </a:p>
        </p:txBody>
      </p:sp>
    </p:spTree>
    <p:extLst>
      <p:ext uri="{BB962C8B-B14F-4D97-AF65-F5344CB8AC3E}">
        <p14:creationId xmlns:p14="http://schemas.microsoft.com/office/powerpoint/2010/main" val="75212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Complications for Data Integration </a:t>
            </a:r>
            <a:endParaRPr lang="en-US" sz="4000" dirty="0">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fld id="{DEE6F431-4A93-EF4E-9465-70F66234705A}" type="slidenum">
              <a:rPr lang="en-US" smtClean="0"/>
              <a:t>3</a:t>
            </a:fld>
            <a:endParaRPr lang="en-US"/>
          </a:p>
        </p:txBody>
      </p:sp>
      <p:sp>
        <p:nvSpPr>
          <p:cNvPr id="5" name="Rectangle 4"/>
          <p:cNvSpPr/>
          <p:nvPr/>
        </p:nvSpPr>
        <p:spPr>
          <a:xfrm>
            <a:off x="182880" y="1286514"/>
            <a:ext cx="12009120" cy="523220"/>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endParaRPr lang="en-US" sz="2800" dirty="0">
              <a:latin typeface="Garamond" charset="0"/>
              <a:ea typeface="Garamond" charset="0"/>
              <a:cs typeface="Garamond" charset="0"/>
            </a:endParaRPr>
          </a:p>
        </p:txBody>
      </p:sp>
      <p:sp>
        <p:nvSpPr>
          <p:cNvPr id="6" name="Rectangle 5"/>
          <p:cNvSpPr/>
          <p:nvPr/>
        </p:nvSpPr>
        <p:spPr>
          <a:xfrm>
            <a:off x="182880" y="1286514"/>
            <a:ext cx="11583811" cy="3908762"/>
          </a:xfrm>
          <a:prstGeom prst="rect">
            <a:avLst/>
          </a:prstGeom>
        </p:spPr>
        <p:txBody>
          <a:bodyPr wrap="square">
            <a:spAutoFit/>
          </a:bodyPr>
          <a:lstStyle/>
          <a:p>
            <a:r>
              <a:rPr lang="en-US" sz="2800" b="1" dirty="0" smtClean="0">
                <a:solidFill>
                  <a:srgbClr val="002060"/>
                </a:solidFill>
                <a:latin typeface="Garamond" charset="0"/>
                <a:ea typeface="Garamond" charset="0"/>
                <a:cs typeface="Garamond" charset="0"/>
              </a:rPr>
              <a:t>Q: </a:t>
            </a:r>
            <a:r>
              <a:rPr lang="en-US" sz="2800" b="1" dirty="0" smtClean="0">
                <a:latin typeface="Garamond" charset="0"/>
                <a:ea typeface="Garamond" charset="0"/>
                <a:cs typeface="Garamond" charset="0"/>
              </a:rPr>
              <a:t>What happens when you have data coming from more than one source / schema?   </a:t>
            </a:r>
            <a:endParaRPr lang="en-US" sz="2800" b="1" dirty="0">
              <a:latin typeface="Garamond" charset="0"/>
              <a:ea typeface="Garamond" charset="0"/>
              <a:cs typeface="Garamond" charset="0"/>
            </a:endParaRPr>
          </a:p>
          <a:p>
            <a:pPr marL="342900" indent="-342900">
              <a:buFont typeface="Arial" charset="0"/>
              <a:buChar char="•"/>
            </a:pPr>
            <a:r>
              <a:rPr lang="en-US" sz="2400" dirty="0" smtClean="0">
                <a:latin typeface="Garamond" charset="0"/>
                <a:ea typeface="Garamond" charset="0"/>
                <a:cs typeface="Garamond" charset="0"/>
              </a:rPr>
              <a:t>Consider a conglomerate of stores and each store has a different schema -- this becomes very difficult to integrate data.</a:t>
            </a:r>
            <a:endParaRPr lang="en-US" sz="2400" dirty="0">
              <a:latin typeface="Garamond" charset="0"/>
              <a:ea typeface="Garamond" charset="0"/>
              <a:cs typeface="Garamond" charset="0"/>
            </a:endParaRPr>
          </a:p>
          <a:p>
            <a:pPr marL="342900" indent="-342900">
              <a:buFont typeface="Arial" charset="0"/>
              <a:buChar char="•"/>
            </a:pPr>
            <a:r>
              <a:rPr lang="en-US" sz="2400" dirty="0">
                <a:latin typeface="Garamond" charset="0"/>
                <a:ea typeface="Garamond" charset="0"/>
                <a:cs typeface="Garamond" charset="0"/>
              </a:rPr>
              <a:t>D</a:t>
            </a:r>
            <a:r>
              <a:rPr lang="en-US" sz="2400" dirty="0" smtClean="0">
                <a:latin typeface="Garamond" charset="0"/>
                <a:ea typeface="Garamond" charset="0"/>
                <a:cs typeface="Garamond" charset="0"/>
              </a:rPr>
              <a:t>ifferent items codes,  different syntax, different items at different stores are a few examples of difficulties when combining data from different stores into one database</a:t>
            </a:r>
          </a:p>
          <a:p>
            <a:pPr marL="342900" indent="-342900">
              <a:buFont typeface="Arial" charset="0"/>
              <a:buChar char="•"/>
            </a:pPr>
            <a:r>
              <a:rPr lang="en-US" sz="2400" dirty="0" smtClean="0">
                <a:latin typeface="Garamond" charset="0"/>
                <a:ea typeface="Garamond" charset="0"/>
                <a:cs typeface="Garamond" charset="0"/>
              </a:rPr>
              <a:t>In </a:t>
            </a:r>
            <a:r>
              <a:rPr lang="en-US" sz="2400" dirty="0">
                <a:latin typeface="Garamond" charset="0"/>
                <a:ea typeface="Garamond" charset="0"/>
                <a:cs typeface="Garamond" charset="0"/>
              </a:rPr>
              <a:t>the example below we see one of the complications of data integration from different </a:t>
            </a:r>
            <a:r>
              <a:rPr lang="en-US" sz="2400" dirty="0" smtClean="0">
                <a:latin typeface="Garamond" charset="0"/>
                <a:ea typeface="Garamond" charset="0"/>
                <a:cs typeface="Garamond" charset="0"/>
              </a:rPr>
              <a:t>stores</a:t>
            </a:r>
          </a:p>
          <a:p>
            <a:pPr marL="342900" indent="-342900">
              <a:buFont typeface="Arial" charset="0"/>
              <a:buChar char="•"/>
            </a:pPr>
            <a:endParaRPr lang="en-US" sz="2400" dirty="0">
              <a:latin typeface="Garamond" charset="0"/>
              <a:ea typeface="Garamond" charset="0"/>
              <a:cs typeface="Garamond" charset="0"/>
            </a:endParaRPr>
          </a:p>
          <a:p>
            <a:endParaRPr lang="en-US" sz="2400" dirty="0" smtClean="0">
              <a:latin typeface="Garamond" charset="0"/>
              <a:ea typeface="Garamond" charset="0"/>
              <a:cs typeface="Garamond"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570254244"/>
              </p:ext>
            </p:extLst>
          </p:nvPr>
        </p:nvGraphicFramePr>
        <p:xfrm>
          <a:off x="706295" y="4473115"/>
          <a:ext cx="5109063" cy="1621758"/>
        </p:xfrm>
        <a:graphic>
          <a:graphicData uri="http://schemas.openxmlformats.org/drawingml/2006/table">
            <a:tbl>
              <a:tblPr firstRow="1" bandRow="1">
                <a:tableStyleId>{2D5ABB26-0587-4C30-8999-92F81FD0307C}</a:tableStyleId>
              </a:tblPr>
              <a:tblGrid>
                <a:gridCol w="2451861"/>
                <a:gridCol w="2657202"/>
              </a:tblGrid>
              <a:tr h="758693">
                <a:tc>
                  <a:txBody>
                    <a:bodyPr/>
                    <a:lstStyle/>
                    <a:p>
                      <a:r>
                        <a:rPr lang="en-US" sz="2400" b="1" dirty="0" smtClean="0">
                          <a:latin typeface="Garamond" charset="0"/>
                          <a:ea typeface="Garamond" charset="0"/>
                          <a:cs typeface="Garamond" charset="0"/>
                        </a:rPr>
                        <a:t>         </a:t>
                      </a:r>
                      <a:r>
                        <a:rPr lang="en-US" sz="2400" b="1" baseline="0" dirty="0" smtClean="0">
                          <a:latin typeface="Garamond" charset="0"/>
                          <a:ea typeface="Garamond" charset="0"/>
                          <a:cs typeface="Garamond" charset="0"/>
                        </a:rPr>
                        <a:t> </a:t>
                      </a:r>
                      <a:r>
                        <a:rPr lang="en-US" sz="2400" b="1" dirty="0" smtClean="0">
                          <a:latin typeface="Garamond" charset="0"/>
                          <a:ea typeface="Garamond" charset="0"/>
                          <a:cs typeface="Garamond" charset="0"/>
                        </a:rPr>
                        <a:t>Item</a:t>
                      </a:r>
                      <a:r>
                        <a:rPr lang="en-US" sz="2400" b="1" baseline="0" dirty="0" smtClean="0">
                          <a:latin typeface="Garamond" charset="0"/>
                          <a:ea typeface="Garamond" charset="0"/>
                          <a:cs typeface="Garamond" charset="0"/>
                        </a:rPr>
                        <a:t> Codes</a:t>
                      </a:r>
                      <a:r>
                        <a:rPr lang="en-US" sz="2400" b="1" dirty="0" smtClean="0">
                          <a:latin typeface="Garamond" charset="0"/>
                          <a:ea typeface="Garamond" charset="0"/>
                          <a:cs typeface="Garamond" charset="0"/>
                        </a:rPr>
                        <a:t/>
                      </a:r>
                      <a:br>
                        <a:rPr lang="en-US" sz="2400" b="1" dirty="0" smtClean="0">
                          <a:latin typeface="Garamond" charset="0"/>
                          <a:ea typeface="Garamond" charset="0"/>
                          <a:cs typeface="Garamond" charset="0"/>
                        </a:rPr>
                      </a:br>
                      <a:r>
                        <a:rPr lang="en-US" sz="2400" b="1" dirty="0" smtClean="0">
                          <a:latin typeface="Garamond" charset="0"/>
                          <a:ea typeface="Garamond" charset="0"/>
                          <a:cs typeface="Garamond" charset="0"/>
                        </a:rPr>
                        <a:t>Store #</a:t>
                      </a:r>
                      <a:endParaRPr lang="en-US" sz="24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smtClean="0">
                          <a:latin typeface="Garamond" charset="0"/>
                          <a:ea typeface="Garamond" charset="0"/>
                          <a:cs typeface="Garamond" charset="0"/>
                        </a:rPr>
                        <a:t>Diapers</a:t>
                      </a:r>
                      <a:endParaRPr lang="en-US" sz="2400" b="1"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391085">
                <a:tc>
                  <a:txBody>
                    <a:bodyPr/>
                    <a:lstStyle/>
                    <a:p>
                      <a:r>
                        <a:rPr lang="en-US" sz="2400" dirty="0" smtClean="0">
                          <a:latin typeface="Garamond" charset="0"/>
                          <a:ea typeface="Garamond" charset="0"/>
                          <a:cs typeface="Garamond" charset="0"/>
                        </a:rPr>
                        <a:t>Store</a:t>
                      </a:r>
                      <a:r>
                        <a:rPr lang="en-US" sz="2400" baseline="0" dirty="0" smtClean="0">
                          <a:latin typeface="Garamond" charset="0"/>
                          <a:ea typeface="Garamond" charset="0"/>
                          <a:cs typeface="Garamond" charset="0"/>
                        </a:rPr>
                        <a:t> 1</a:t>
                      </a:r>
                      <a:endParaRPr lang="en-US" sz="2400"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2400" dirty="0" smtClean="0">
                          <a:latin typeface="Helvetica" charset="0"/>
                          <a:ea typeface="Helvetica" charset="0"/>
                          <a:cs typeface="Helvetica" charset="0"/>
                        </a:rPr>
                        <a:t>pd10123</a:t>
                      </a:r>
                      <a:endParaRPr lang="en-US" sz="2400" dirty="0">
                        <a:latin typeface="Helvetica" charset="0"/>
                        <a:ea typeface="Helvetica" charset="0"/>
                        <a:cs typeface="Helvetica"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085">
                <a:tc>
                  <a:txBody>
                    <a:bodyPr/>
                    <a:lstStyle/>
                    <a:p>
                      <a:r>
                        <a:rPr lang="en-US" sz="2400" dirty="0" smtClean="0">
                          <a:latin typeface="Garamond" charset="0"/>
                          <a:ea typeface="Garamond" charset="0"/>
                          <a:cs typeface="Garamond" charset="0"/>
                        </a:rPr>
                        <a:t>Store 2</a:t>
                      </a:r>
                      <a:endParaRPr lang="en-US" sz="2400" dirty="0">
                        <a:latin typeface="Garamond" charset="0"/>
                        <a:ea typeface="Garamond" charset="0"/>
                        <a:cs typeface="Garamond"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2400" dirty="0" smtClean="0">
                          <a:latin typeface="Helvetica" charset="0"/>
                          <a:ea typeface="Helvetica" charset="0"/>
                          <a:cs typeface="Helvetica" charset="0"/>
                        </a:rPr>
                        <a:t>S310122</a:t>
                      </a:r>
                      <a:endParaRPr lang="en-US" sz="2400" dirty="0">
                        <a:latin typeface="Helvetica" charset="0"/>
                        <a:ea typeface="Helvetica" charset="0"/>
                        <a:cs typeface="Helvetica" charset="0"/>
                      </a:endParaRPr>
                    </a:p>
                  </a:txBody>
                  <a:tcPr marL="52907" marR="52907" marT="26453" marB="26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2" name="Straight Arrow Connector 11"/>
          <p:cNvCxnSpPr/>
          <p:nvPr/>
        </p:nvCxnSpPr>
        <p:spPr>
          <a:xfrm flipH="1" flipV="1">
            <a:off x="4979365" y="5337103"/>
            <a:ext cx="1359408" cy="223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991557" y="5686658"/>
            <a:ext cx="1347216" cy="2655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447931" y="4473115"/>
            <a:ext cx="5318760" cy="16217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800" dirty="0" smtClean="0">
                <a:solidFill>
                  <a:prstClr val="black"/>
                </a:solidFill>
                <a:latin typeface="Garamond" charset="0"/>
                <a:ea typeface="Garamond" charset="0"/>
                <a:cs typeface="Garamond" charset="0"/>
              </a:rPr>
              <a:t>Different stores may have different identifiers for same items</a:t>
            </a:r>
            <a:endParaRPr lang="en-US" sz="2800" dirty="0">
              <a:solidFill>
                <a:prstClr val="black"/>
              </a:solidFill>
              <a:latin typeface="Garamond" charset="0"/>
              <a:ea typeface="Garamond" charset="0"/>
              <a:cs typeface="Garamond" charset="0"/>
            </a:endParaRPr>
          </a:p>
        </p:txBody>
      </p:sp>
    </p:spTree>
    <p:extLst>
      <p:ext uri="{BB962C8B-B14F-4D97-AF65-F5344CB8AC3E}">
        <p14:creationId xmlns:p14="http://schemas.microsoft.com/office/powerpoint/2010/main" val="1830412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ETL: Extract, Load, and Transform</a:t>
            </a:r>
            <a:endParaRPr lang="en-US" sz="4000" dirty="0">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fld id="{DEE6F431-4A93-EF4E-9465-70F66234705A}" type="slidenum">
              <a:rPr lang="en-US" smtClean="0"/>
              <a:t>4</a:t>
            </a:fld>
            <a:endParaRPr lang="en-US"/>
          </a:p>
        </p:txBody>
      </p:sp>
      <p:sp>
        <p:nvSpPr>
          <p:cNvPr id="6" name="Rectangle 5"/>
          <p:cNvSpPr/>
          <p:nvPr/>
        </p:nvSpPr>
        <p:spPr>
          <a:xfrm>
            <a:off x="182880" y="1286514"/>
            <a:ext cx="11583811" cy="5755422"/>
          </a:xfrm>
          <a:prstGeom prst="rect">
            <a:avLst/>
          </a:prstGeom>
        </p:spPr>
        <p:txBody>
          <a:bodyPr wrap="square">
            <a:spAutoFit/>
          </a:bodyPr>
          <a:lstStyle/>
          <a:p>
            <a:r>
              <a:rPr lang="en-US" sz="2800" dirty="0" smtClean="0">
                <a:latin typeface="Garamond" charset="0"/>
                <a:ea typeface="Garamond" charset="0"/>
                <a:cs typeface="Garamond" charset="0"/>
              </a:rPr>
              <a:t>Three database functions used to pull data out of one database and place it in the global database</a:t>
            </a:r>
            <a:r>
              <a:rPr lang="en-US" sz="2800" dirty="0">
                <a:latin typeface="Garamond" charset="0"/>
                <a:ea typeface="Garamond" charset="0"/>
                <a:cs typeface="Garamond" charset="0"/>
              </a:rPr>
              <a:t/>
            </a:r>
            <a:br>
              <a:rPr lang="en-US" sz="2800" dirty="0">
                <a:latin typeface="Garamond" charset="0"/>
                <a:ea typeface="Garamond" charset="0"/>
                <a:cs typeface="Garamond" charset="0"/>
              </a:rPr>
            </a:br>
            <a:endParaRPr lang="en-US" sz="2400" dirty="0" smtClean="0">
              <a:latin typeface="Garamond" charset="0"/>
              <a:ea typeface="Garamond" charset="0"/>
              <a:cs typeface="Garamond" charset="0"/>
            </a:endParaRPr>
          </a:p>
          <a:p>
            <a:r>
              <a:rPr lang="en-US" sz="2400" b="1" dirty="0" smtClean="0">
                <a:latin typeface="Garamond" charset="0"/>
                <a:ea typeface="Garamond" charset="0"/>
                <a:cs typeface="Garamond" charset="0"/>
              </a:rPr>
              <a:t>Extract: </a:t>
            </a:r>
          </a:p>
          <a:p>
            <a:pPr marL="342900" indent="-342900">
              <a:buFont typeface="Arial" charset="0"/>
              <a:buChar char="•"/>
            </a:pPr>
            <a:r>
              <a:rPr lang="en-US" sz="2400" dirty="0" smtClean="0">
                <a:latin typeface="Garamond" charset="0"/>
                <a:ea typeface="Garamond" charset="0"/>
                <a:cs typeface="Garamond" charset="0"/>
              </a:rPr>
              <a:t>Process of collecting and reading data from a database</a:t>
            </a:r>
          </a:p>
          <a:p>
            <a:pPr marL="342900" indent="-342900">
              <a:buFont typeface="Arial" charset="0"/>
              <a:buChar char="•"/>
            </a:pPr>
            <a:r>
              <a:rPr lang="en-US" sz="2400" dirty="0" smtClean="0">
                <a:latin typeface="Garamond" charset="0"/>
                <a:ea typeface="Garamond" charset="0"/>
                <a:cs typeface="Garamond" charset="0"/>
              </a:rPr>
              <a:t>Data is collected often from multiple sources</a:t>
            </a:r>
          </a:p>
          <a:p>
            <a:pPr marL="342900" indent="-342900">
              <a:buFont typeface="Arial" charset="0"/>
              <a:buChar char="•"/>
            </a:pPr>
            <a:endParaRPr lang="en-US" sz="2400" dirty="0" smtClean="0">
              <a:latin typeface="Garamond" charset="0"/>
              <a:ea typeface="Garamond" charset="0"/>
              <a:cs typeface="Garamond" charset="0"/>
            </a:endParaRPr>
          </a:p>
          <a:p>
            <a:r>
              <a:rPr lang="en-US" sz="2400" b="1" dirty="0" smtClean="0">
                <a:latin typeface="Garamond" charset="0"/>
                <a:ea typeface="Garamond" charset="0"/>
                <a:cs typeface="Garamond" charset="0"/>
              </a:rPr>
              <a:t>Transform:</a:t>
            </a:r>
          </a:p>
          <a:p>
            <a:pPr marL="342900" indent="-342900">
              <a:buFont typeface="Arial" charset="0"/>
              <a:buChar char="•"/>
            </a:pPr>
            <a:r>
              <a:rPr lang="en-US" sz="2400" dirty="0" smtClean="0">
                <a:latin typeface="Garamond" charset="0"/>
                <a:ea typeface="Garamond" charset="0"/>
                <a:cs typeface="Garamond" charset="0"/>
              </a:rPr>
              <a:t>Process of converting the extracted data and getting it into the appropriate form to be placed in the global database</a:t>
            </a:r>
          </a:p>
          <a:p>
            <a:pPr marL="342900" indent="-342900">
              <a:buFont typeface="Arial" charset="0"/>
              <a:buChar char="•"/>
            </a:pPr>
            <a:r>
              <a:rPr lang="en-US" sz="2400" dirty="0" smtClean="0">
                <a:latin typeface="Garamond" charset="0"/>
                <a:ea typeface="Garamond" charset="0"/>
                <a:cs typeface="Garamond" charset="0"/>
              </a:rPr>
              <a:t>Use rules, lookup tables, queries to accomplish</a:t>
            </a:r>
          </a:p>
          <a:p>
            <a:pPr marL="342900" indent="-342900">
              <a:buFont typeface="Arial" charset="0"/>
              <a:buChar char="•"/>
            </a:pPr>
            <a:endParaRPr lang="en-US" sz="2400" dirty="0" smtClean="0">
              <a:latin typeface="Garamond" charset="0"/>
              <a:ea typeface="Garamond" charset="0"/>
              <a:cs typeface="Garamond" charset="0"/>
            </a:endParaRPr>
          </a:p>
          <a:p>
            <a:r>
              <a:rPr lang="en-US" sz="2400" b="1" dirty="0" smtClean="0">
                <a:latin typeface="Garamond" charset="0"/>
                <a:ea typeface="Garamond" charset="0"/>
                <a:cs typeface="Garamond" charset="0"/>
              </a:rPr>
              <a:t>Load</a:t>
            </a:r>
          </a:p>
          <a:p>
            <a:pPr marL="342900" indent="-342900">
              <a:buFont typeface="Arial" charset="0"/>
              <a:buChar char="•"/>
            </a:pPr>
            <a:r>
              <a:rPr lang="en-US" sz="2400" dirty="0" smtClean="0">
                <a:latin typeface="Garamond" charset="0"/>
                <a:ea typeface="Garamond" charset="0"/>
                <a:cs typeface="Garamond" charset="0"/>
              </a:rPr>
              <a:t>Process of writing the data into the global database</a:t>
            </a:r>
          </a:p>
          <a:p>
            <a:pPr marL="342900" indent="-342900">
              <a:buFont typeface="Arial" charset="0"/>
              <a:buChar char="•"/>
            </a:pPr>
            <a:endParaRPr lang="en-US" sz="2400" dirty="0" smtClean="0">
              <a:latin typeface="Garamond" charset="0"/>
              <a:ea typeface="Garamond" charset="0"/>
              <a:cs typeface="Garamond" charset="0"/>
            </a:endParaRPr>
          </a:p>
        </p:txBody>
      </p:sp>
    </p:spTree>
    <p:extLst>
      <p:ext uri="{BB962C8B-B14F-4D97-AF65-F5344CB8AC3E}">
        <p14:creationId xmlns:p14="http://schemas.microsoft.com/office/powerpoint/2010/main" val="1263774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Garamond" charset="0"/>
                <a:ea typeface="Garamond" charset="0"/>
                <a:cs typeface="Garamond" charset="0"/>
              </a:rPr>
              <a:t>ETL: Extract Transform Load</a:t>
            </a:r>
            <a:endParaRPr lang="en-US" sz="4000" dirty="0">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fld id="{DEE6F431-4A93-EF4E-9465-70F66234705A}" type="slidenum">
              <a:rPr lang="en-US" smtClean="0"/>
              <a:t>5</a:t>
            </a:fld>
            <a:endParaRPr lang="en-US"/>
          </a:p>
        </p:txBody>
      </p:sp>
      <p:sp>
        <p:nvSpPr>
          <p:cNvPr id="5" name="Rectangle 4"/>
          <p:cNvSpPr/>
          <p:nvPr/>
        </p:nvSpPr>
        <p:spPr>
          <a:xfrm>
            <a:off x="182880" y="1286514"/>
            <a:ext cx="12009120" cy="523220"/>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endParaRPr lang="en-US" sz="2800" dirty="0">
              <a:latin typeface="Garamond" charset="0"/>
              <a:ea typeface="Garamond" charset="0"/>
              <a:cs typeface="Garamond" charset="0"/>
            </a:endParaRPr>
          </a:p>
        </p:txBody>
      </p:sp>
      <p:sp>
        <p:nvSpPr>
          <p:cNvPr id="6" name="Rectangle 5"/>
          <p:cNvSpPr/>
          <p:nvPr/>
        </p:nvSpPr>
        <p:spPr>
          <a:xfrm>
            <a:off x="182880" y="1194008"/>
            <a:ext cx="8723264" cy="707886"/>
          </a:xfrm>
          <a:prstGeom prst="rect">
            <a:avLst/>
          </a:prstGeom>
        </p:spPr>
        <p:txBody>
          <a:bodyPr wrap="square">
            <a:spAutoFit/>
          </a:bodyPr>
          <a:lstStyle/>
          <a:p>
            <a:r>
              <a:rPr lang="en-US" sz="2000" dirty="0" smtClean="0">
                <a:latin typeface="Garamond" charset="0"/>
                <a:ea typeface="Garamond" charset="0"/>
                <a:cs typeface="Garamond" charset="0"/>
              </a:rPr>
              <a:t>(also known as master data management)</a:t>
            </a:r>
          </a:p>
          <a:p>
            <a:endParaRPr lang="en-US" sz="2000" b="1" dirty="0" smtClean="0">
              <a:latin typeface="Garamond" charset="0"/>
              <a:ea typeface="Garamond" charset="0"/>
              <a:cs typeface="Garamond" charset="0"/>
            </a:endParaRPr>
          </a:p>
        </p:txBody>
      </p:sp>
      <p:sp>
        <p:nvSpPr>
          <p:cNvPr id="2" name="Rectangle 1"/>
          <p:cNvSpPr/>
          <p:nvPr/>
        </p:nvSpPr>
        <p:spPr>
          <a:xfrm>
            <a:off x="2029968" y="3054987"/>
            <a:ext cx="2084832" cy="81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Store1</a:t>
            </a:r>
            <a:endParaRPr lang="en-US" dirty="0"/>
          </a:p>
        </p:txBody>
      </p:sp>
      <p:sp>
        <p:nvSpPr>
          <p:cNvPr id="13" name="Rectangle 12"/>
          <p:cNvSpPr/>
          <p:nvPr/>
        </p:nvSpPr>
        <p:spPr>
          <a:xfrm>
            <a:off x="4779264" y="3054987"/>
            <a:ext cx="2084832" cy="813475"/>
          </a:xfrm>
          <a:prstGeom prst="rect">
            <a:avLst/>
          </a:prstGeom>
          <a:solidFill>
            <a:srgbClr val="589D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Sales </a:t>
            </a:r>
            <a:br>
              <a:rPr lang="en-US" dirty="0" smtClean="0"/>
            </a:br>
            <a:r>
              <a:rPr lang="en-US" dirty="0" smtClean="0"/>
              <a:t>Orders</a:t>
            </a:r>
            <a:endParaRPr lang="en-US" dirty="0"/>
          </a:p>
        </p:txBody>
      </p:sp>
      <p:sp>
        <p:nvSpPr>
          <p:cNvPr id="7" name="Right Arrow 6"/>
          <p:cNvSpPr/>
          <p:nvPr/>
        </p:nvSpPr>
        <p:spPr>
          <a:xfrm rot="767080">
            <a:off x="6842146" y="3418408"/>
            <a:ext cx="1523218" cy="285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79264" y="4183760"/>
            <a:ext cx="2084832" cy="813475"/>
          </a:xfrm>
          <a:prstGeom prst="rect">
            <a:avLst/>
          </a:prstGeom>
          <a:solidFill>
            <a:srgbClr val="589D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a:t>
            </a:r>
            <a:br>
              <a:rPr lang="en-US" dirty="0" smtClean="0"/>
            </a:br>
            <a:r>
              <a:rPr lang="en-US" dirty="0" smtClean="0"/>
              <a:t>Information</a:t>
            </a:r>
            <a:endParaRPr lang="en-US" dirty="0"/>
          </a:p>
        </p:txBody>
      </p:sp>
      <p:sp>
        <p:nvSpPr>
          <p:cNvPr id="18" name="Rectangle 17"/>
          <p:cNvSpPr/>
          <p:nvPr/>
        </p:nvSpPr>
        <p:spPr>
          <a:xfrm>
            <a:off x="4779264" y="5312533"/>
            <a:ext cx="2084832" cy="813475"/>
          </a:xfrm>
          <a:prstGeom prst="rect">
            <a:avLst/>
          </a:prstGeom>
          <a:solidFill>
            <a:srgbClr val="589D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Marketing Campaign</a:t>
            </a:r>
            <a:endParaRPr lang="en-US" dirty="0"/>
          </a:p>
        </p:txBody>
      </p:sp>
      <p:sp>
        <p:nvSpPr>
          <p:cNvPr id="10" name="Can 9"/>
          <p:cNvSpPr/>
          <p:nvPr/>
        </p:nvSpPr>
        <p:spPr>
          <a:xfrm>
            <a:off x="8314944" y="3561532"/>
            <a:ext cx="2121408" cy="167828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829488" y="4369358"/>
            <a:ext cx="1523218" cy="285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2" idx="3"/>
            <a:endCxn id="13" idx="1"/>
          </p:cNvCxnSpPr>
          <p:nvPr/>
        </p:nvCxnSpPr>
        <p:spPr>
          <a:xfrm>
            <a:off x="4114800" y="3461725"/>
            <a:ext cx="664464"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Right Arrow 23"/>
          <p:cNvSpPr/>
          <p:nvPr/>
        </p:nvSpPr>
        <p:spPr>
          <a:xfrm rot="20155006">
            <a:off x="6813860" y="5311186"/>
            <a:ext cx="1645918" cy="27451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p:nvGrpSpPr>
        <p:grpSpPr>
          <a:xfrm>
            <a:off x="8689848" y="4065475"/>
            <a:ext cx="1371600" cy="892818"/>
            <a:chOff x="6989064" y="3657658"/>
            <a:chExt cx="1371600" cy="892818"/>
          </a:xfrm>
        </p:grpSpPr>
        <p:sp>
          <p:nvSpPr>
            <p:cNvPr id="25" name="Internal Storage 24"/>
            <p:cNvSpPr/>
            <p:nvPr/>
          </p:nvSpPr>
          <p:spPr>
            <a:xfrm>
              <a:off x="6989064" y="3711092"/>
              <a:ext cx="1371600" cy="785950"/>
            </a:xfrm>
            <a:prstGeom prst="flowChartInternalStorag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flipH="1">
              <a:off x="7323264" y="3711092"/>
              <a:ext cx="11080" cy="83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486888" y="3711092"/>
              <a:ext cx="11080" cy="83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7639320" y="3684375"/>
              <a:ext cx="11080" cy="83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802944" y="3657658"/>
              <a:ext cx="11080" cy="83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970273" y="3694816"/>
              <a:ext cx="11080" cy="83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8152185" y="3695690"/>
              <a:ext cx="11080" cy="83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7003173" y="3943253"/>
              <a:ext cx="1357491" cy="1909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p:nvPr/>
        </p:nvCxnSpPr>
        <p:spPr>
          <a:xfrm flipH="1" flipV="1">
            <a:off x="8367519" y="4502692"/>
            <a:ext cx="1943865" cy="30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8367519" y="4685920"/>
            <a:ext cx="1943865" cy="17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9339983" y="4908705"/>
            <a:ext cx="21495" cy="7856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278456" y="5751363"/>
            <a:ext cx="2194383" cy="369332"/>
          </a:xfrm>
          <a:prstGeom prst="rect">
            <a:avLst/>
          </a:prstGeom>
        </p:spPr>
        <p:txBody>
          <a:bodyPr wrap="none">
            <a:spAutoFit/>
          </a:bodyPr>
          <a:lstStyle/>
          <a:p>
            <a:r>
              <a:rPr lang="en-US" b="1" smtClean="0">
                <a:latin typeface="Garamond" charset="0"/>
                <a:ea typeface="Garamond" charset="0"/>
                <a:cs typeface="Garamond" charset="0"/>
              </a:rPr>
              <a:t>GLOBAL SCHEMA</a:t>
            </a:r>
            <a:endParaRPr lang="en-US" b="1" dirty="0">
              <a:latin typeface="Garamond" charset="0"/>
              <a:ea typeface="Garamond" charset="0"/>
              <a:cs typeface="Garamond" charset="0"/>
            </a:endParaRPr>
          </a:p>
        </p:txBody>
      </p:sp>
      <p:sp>
        <p:nvSpPr>
          <p:cNvPr id="54" name="TextBox 53"/>
          <p:cNvSpPr txBox="1"/>
          <p:nvPr/>
        </p:nvSpPr>
        <p:spPr>
          <a:xfrm>
            <a:off x="8914320" y="3597195"/>
            <a:ext cx="1617296" cy="369332"/>
          </a:xfrm>
          <a:prstGeom prst="rect">
            <a:avLst/>
          </a:prstGeom>
          <a:noFill/>
        </p:spPr>
        <p:txBody>
          <a:bodyPr wrap="square" rtlCol="0">
            <a:spAutoFit/>
          </a:bodyPr>
          <a:lstStyle/>
          <a:p>
            <a:r>
              <a:rPr lang="en-US" b="1" dirty="0" smtClean="0"/>
              <a:t>MASTER</a:t>
            </a:r>
            <a:endParaRPr lang="en-US" b="1" dirty="0"/>
          </a:p>
        </p:txBody>
      </p:sp>
      <p:sp>
        <p:nvSpPr>
          <p:cNvPr id="56" name="Rectangle 55"/>
          <p:cNvSpPr/>
          <p:nvPr/>
        </p:nvSpPr>
        <p:spPr>
          <a:xfrm>
            <a:off x="171800" y="1533218"/>
            <a:ext cx="6096000" cy="954107"/>
          </a:xfrm>
          <a:prstGeom prst="rect">
            <a:avLst/>
          </a:prstGeom>
        </p:spPr>
        <p:txBody>
          <a:bodyPr>
            <a:spAutoFit/>
          </a:bodyPr>
          <a:lstStyle/>
          <a:p>
            <a:pPr marL="514350" indent="-514350">
              <a:buFont typeface="+mj-lt"/>
              <a:buAutoNum type="arabicPeriod"/>
            </a:pPr>
            <a:r>
              <a:rPr lang="en-US" sz="2800" dirty="0">
                <a:latin typeface="Garamond" charset="0"/>
                <a:ea typeface="Garamond" charset="0"/>
                <a:cs typeface="Garamond" charset="0"/>
              </a:rPr>
              <a:t>Define a Global Schema</a:t>
            </a:r>
          </a:p>
          <a:p>
            <a:pPr marL="514350" indent="-514350">
              <a:buFont typeface="+mj-lt"/>
              <a:buAutoNum type="arabicPeriod"/>
            </a:pPr>
            <a:r>
              <a:rPr lang="en-US" sz="2800" dirty="0" smtClean="0">
                <a:latin typeface="Garamond" charset="0"/>
                <a:ea typeface="Garamond" charset="0"/>
                <a:cs typeface="Garamond" charset="0"/>
              </a:rPr>
              <a:t>ETL </a:t>
            </a:r>
            <a:r>
              <a:rPr lang="en-US" sz="2800" dirty="0">
                <a:latin typeface="Garamond" charset="0"/>
                <a:ea typeface="Garamond" charset="0"/>
                <a:cs typeface="Garamond" charset="0"/>
              </a:rPr>
              <a:t>data to fit global </a:t>
            </a:r>
            <a:r>
              <a:rPr lang="en-US" sz="2800" dirty="0" smtClean="0">
                <a:latin typeface="Garamond" charset="0"/>
                <a:ea typeface="Garamond" charset="0"/>
                <a:cs typeface="Garamond" charset="0"/>
              </a:rPr>
              <a:t>schema </a:t>
            </a:r>
            <a:endParaRPr lang="en-US" sz="2800" dirty="0">
              <a:latin typeface="Garamond" charset="0"/>
              <a:ea typeface="Garamond" charset="0"/>
              <a:cs typeface="Garamond" charset="0"/>
            </a:endParaRPr>
          </a:p>
        </p:txBody>
      </p:sp>
      <p:sp>
        <p:nvSpPr>
          <p:cNvPr id="8" name="Rectangle 7"/>
          <p:cNvSpPr/>
          <p:nvPr/>
        </p:nvSpPr>
        <p:spPr>
          <a:xfrm>
            <a:off x="2029968" y="4183760"/>
            <a:ext cx="2084832" cy="81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Store2</a:t>
            </a:r>
            <a:endParaRPr lang="en-US" dirty="0"/>
          </a:p>
        </p:txBody>
      </p:sp>
      <p:sp>
        <p:nvSpPr>
          <p:cNvPr id="9" name="Rectangle 8"/>
          <p:cNvSpPr/>
          <p:nvPr/>
        </p:nvSpPr>
        <p:spPr>
          <a:xfrm>
            <a:off x="2029968" y="5312534"/>
            <a:ext cx="2084832" cy="80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Store3</a:t>
            </a:r>
            <a:endParaRPr lang="en-US"/>
          </a:p>
        </p:txBody>
      </p:sp>
      <p:sp>
        <p:nvSpPr>
          <p:cNvPr id="11" name="TextBox 10"/>
          <p:cNvSpPr txBox="1"/>
          <p:nvPr/>
        </p:nvSpPr>
        <p:spPr>
          <a:xfrm>
            <a:off x="6009509" y="1486568"/>
            <a:ext cx="6029077" cy="1015663"/>
          </a:xfrm>
          <a:prstGeom prst="rect">
            <a:avLst/>
          </a:prstGeom>
          <a:noFill/>
        </p:spPr>
        <p:txBody>
          <a:bodyPr wrap="square" rtlCol="0">
            <a:spAutoFit/>
          </a:bodyPr>
          <a:lstStyle/>
          <a:p>
            <a:r>
              <a:rPr lang="en-US" sz="2000" dirty="0" smtClean="0">
                <a:latin typeface="Garamond" charset="0"/>
                <a:ea typeface="Garamond" charset="0"/>
                <a:cs typeface="Garamond" charset="0"/>
              </a:rPr>
              <a:t>Potential problems may arise during data importing.</a:t>
            </a:r>
          </a:p>
          <a:p>
            <a:r>
              <a:rPr lang="en-US" sz="2000" dirty="0" smtClean="0">
                <a:latin typeface="Garamond" charset="0"/>
                <a:ea typeface="Garamond" charset="0"/>
                <a:cs typeface="Garamond" charset="0"/>
              </a:rPr>
              <a:t>Because each store has a different schema, it is challenging to fit the global schema when importing,</a:t>
            </a:r>
            <a:endParaRPr lang="en-US" sz="2000" dirty="0">
              <a:latin typeface="Garamond" charset="0"/>
              <a:ea typeface="Garamond" charset="0"/>
              <a:cs typeface="Garamond" charset="0"/>
            </a:endParaRPr>
          </a:p>
        </p:txBody>
      </p:sp>
      <p:cxnSp>
        <p:nvCxnSpPr>
          <p:cNvPr id="14" name="Straight Arrow Connector 13"/>
          <p:cNvCxnSpPr>
            <a:stCxn id="8" idx="3"/>
            <a:endCxn id="16" idx="1"/>
          </p:cNvCxnSpPr>
          <p:nvPr/>
        </p:nvCxnSpPr>
        <p:spPr>
          <a:xfrm>
            <a:off x="4114800" y="4590498"/>
            <a:ext cx="664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8" idx="1"/>
          </p:cNvCxnSpPr>
          <p:nvPr/>
        </p:nvCxnSpPr>
        <p:spPr>
          <a:xfrm>
            <a:off x="4114800" y="5716615"/>
            <a:ext cx="664464"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707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defRPr/>
            </a:pPr>
            <a:r>
              <a:rPr lang="en-US" sz="4000" dirty="0">
                <a:latin typeface="Garamond" charset="0"/>
                <a:ea typeface="Garamond" charset="0"/>
                <a:cs typeface="Garamond" charset="0"/>
              </a:rPr>
              <a:t>Potential Data Integration </a:t>
            </a:r>
            <a:r>
              <a:rPr lang="en-US" sz="4000" dirty="0" smtClean="0">
                <a:latin typeface="Garamond" charset="0"/>
                <a:ea typeface="Garamond" charset="0"/>
                <a:cs typeface="Garamond" charset="0"/>
              </a:rPr>
              <a:t>Problems</a:t>
            </a:r>
            <a:endParaRPr lang="en-US" sz="4000" dirty="0">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fld id="{DEE6F431-4A93-EF4E-9465-70F66234705A}" type="slidenum">
              <a:rPr lang="en-US" smtClean="0"/>
              <a:t>6</a:t>
            </a:fld>
            <a:endParaRPr lang="en-US"/>
          </a:p>
        </p:txBody>
      </p:sp>
      <p:sp>
        <p:nvSpPr>
          <p:cNvPr id="6" name="Rectangle 5"/>
          <p:cNvSpPr/>
          <p:nvPr/>
        </p:nvSpPr>
        <p:spPr>
          <a:xfrm>
            <a:off x="182880" y="1286514"/>
            <a:ext cx="11558016" cy="1200329"/>
          </a:xfrm>
          <a:prstGeom prst="rect">
            <a:avLst/>
          </a:prstGeom>
        </p:spPr>
        <p:txBody>
          <a:bodyPr wrap="square">
            <a:spAutoFit/>
          </a:bodyPr>
          <a:lstStyle/>
          <a:p>
            <a:endParaRPr lang="en-US" sz="2400" dirty="0" smtClean="0">
              <a:latin typeface="Garamond" charset="0"/>
              <a:ea typeface="Garamond" charset="0"/>
              <a:cs typeface="Garamond" charset="0"/>
            </a:endParaRPr>
          </a:p>
          <a:p>
            <a:endParaRPr lang="en-US" sz="2400" dirty="0">
              <a:latin typeface="Garamond" charset="0"/>
              <a:ea typeface="Garamond" charset="0"/>
              <a:cs typeface="Garamond" charset="0"/>
            </a:endParaRPr>
          </a:p>
          <a:p>
            <a:endParaRPr lang="en-US" sz="2400" dirty="0" smtClean="0">
              <a:latin typeface="Garamond" charset="0"/>
              <a:ea typeface="Garamond" charset="0"/>
              <a:cs typeface="Garamond" charset="0"/>
            </a:endParaRPr>
          </a:p>
        </p:txBody>
      </p:sp>
      <p:sp>
        <p:nvSpPr>
          <p:cNvPr id="2" name="Rectangle 1"/>
          <p:cNvSpPr/>
          <p:nvPr/>
        </p:nvSpPr>
        <p:spPr>
          <a:xfrm>
            <a:off x="182880" y="1231870"/>
            <a:ext cx="12009120" cy="5170646"/>
          </a:xfrm>
          <a:prstGeom prst="rect">
            <a:avLst/>
          </a:prstGeom>
        </p:spPr>
        <p:txBody>
          <a:bodyPr wrap="square">
            <a:spAutoFit/>
          </a:bodyPr>
          <a:lstStyle/>
          <a:p>
            <a:pPr marL="514350" lvl="0" indent="-514350">
              <a:buFont typeface="Arial" charset="0"/>
              <a:buChar char="•"/>
            </a:pPr>
            <a:r>
              <a:rPr lang="en-US" sz="2800" b="1" dirty="0">
                <a:latin typeface="Garamond" charset="0"/>
                <a:ea typeface="Garamond" charset="0"/>
                <a:cs typeface="Garamond" charset="0"/>
              </a:rPr>
              <a:t>Humans define the global schema: </a:t>
            </a:r>
            <a:r>
              <a:rPr lang="en-US" sz="2800" dirty="0">
                <a:latin typeface="Garamond" charset="0"/>
                <a:ea typeface="Garamond" charset="0"/>
                <a:cs typeface="Garamond" charset="0"/>
              </a:rPr>
              <a:t/>
            </a:r>
            <a:br>
              <a:rPr lang="en-US" sz="2800" dirty="0">
                <a:latin typeface="Garamond" charset="0"/>
                <a:ea typeface="Garamond" charset="0"/>
                <a:cs typeface="Garamond" charset="0"/>
              </a:rPr>
            </a:br>
            <a:r>
              <a:rPr lang="en-US" sz="2800" dirty="0">
                <a:latin typeface="Garamond" charset="0"/>
                <a:ea typeface="Garamond" charset="0"/>
                <a:cs typeface="Garamond" charset="0"/>
              </a:rPr>
              <a:t>Since humans define and create the schema, employee overturn / poor documentation can lead to ambiguous schema values and cause difficulties in matching </a:t>
            </a:r>
            <a:r>
              <a:rPr lang="en-US" sz="2800" dirty="0" smtClean="0">
                <a:latin typeface="Garamond" charset="0"/>
                <a:ea typeface="Garamond" charset="0"/>
                <a:cs typeface="Garamond" charset="0"/>
              </a:rPr>
              <a:t>schemas</a:t>
            </a:r>
            <a:br>
              <a:rPr lang="en-US" sz="2800" dirty="0" smtClean="0">
                <a:latin typeface="Garamond" charset="0"/>
                <a:ea typeface="Garamond" charset="0"/>
                <a:cs typeface="Garamond" charset="0"/>
              </a:rPr>
            </a:br>
            <a:endParaRPr lang="en-US" sz="2800" dirty="0" smtClean="0">
              <a:latin typeface="Garamond" charset="0"/>
              <a:ea typeface="Garamond" charset="0"/>
              <a:cs typeface="Garamond" charset="0"/>
            </a:endParaRPr>
          </a:p>
          <a:p>
            <a:pPr marL="514350" indent="-514350">
              <a:buFont typeface="Arial" charset="0"/>
              <a:buChar char="•"/>
            </a:pPr>
            <a:r>
              <a:rPr lang="en-US" sz="2800" b="1" dirty="0">
                <a:latin typeface="Garamond" charset="0"/>
                <a:ea typeface="Garamond" charset="0"/>
                <a:cs typeface="Garamond" charset="0"/>
              </a:rPr>
              <a:t>Programmers don’t scale</a:t>
            </a:r>
            <a:r>
              <a:rPr lang="en-US" sz="2800" dirty="0">
                <a:latin typeface="Garamond" charset="0"/>
                <a:ea typeface="Garamond" charset="0"/>
                <a:cs typeface="Garamond" charset="0"/>
              </a:rPr>
              <a:t/>
            </a:r>
            <a:br>
              <a:rPr lang="en-US" sz="2800" dirty="0">
                <a:latin typeface="Garamond" charset="0"/>
                <a:ea typeface="Garamond" charset="0"/>
                <a:cs typeface="Garamond" charset="0"/>
              </a:rPr>
            </a:br>
            <a:r>
              <a:rPr lang="en-US" sz="2800" dirty="0">
                <a:latin typeface="Garamond" charset="0"/>
                <a:ea typeface="Garamond" charset="0"/>
                <a:cs typeface="Garamond" charset="0"/>
              </a:rPr>
              <a:t>It is both time inefficient and expensive to send programmers onsite to conduct interviews to decipher ambiguous schemas. Updating schemas a lot of software engineering manpower and it may be hard to find software engineers interested in doing this particular work.</a:t>
            </a:r>
          </a:p>
          <a:p>
            <a:pPr lvl="0"/>
            <a:endParaRPr lang="en-US" sz="2500" dirty="0" smtClean="0">
              <a:latin typeface="Garamond" charset="0"/>
              <a:ea typeface="Garamond" charset="0"/>
              <a:cs typeface="Garamond" charset="0"/>
            </a:endParaRPr>
          </a:p>
          <a:p>
            <a:pPr marL="514350" lvl="0" indent="-514350">
              <a:buFont typeface="+mj-lt"/>
              <a:buAutoNum type="arabicPeriod"/>
            </a:pPr>
            <a:endParaRPr lang="en-US" sz="2500" dirty="0">
              <a:latin typeface="Garamond" charset="0"/>
              <a:ea typeface="Garamond" charset="0"/>
              <a:cs typeface="Garamond" charset="0"/>
            </a:endParaRPr>
          </a:p>
        </p:txBody>
      </p:sp>
    </p:spTree>
    <p:extLst>
      <p:ext uri="{BB962C8B-B14F-4D97-AF65-F5344CB8AC3E}">
        <p14:creationId xmlns:p14="http://schemas.microsoft.com/office/powerpoint/2010/main" val="1785136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defRPr/>
            </a:pPr>
            <a:r>
              <a:rPr lang="en-US" sz="4000" dirty="0">
                <a:latin typeface="Garamond" charset="0"/>
                <a:ea typeface="Garamond" charset="0"/>
                <a:cs typeface="Garamond" charset="0"/>
              </a:rPr>
              <a:t>Potential Data Integration </a:t>
            </a:r>
            <a:r>
              <a:rPr lang="en-US" sz="4000" dirty="0" smtClean="0">
                <a:latin typeface="Garamond" charset="0"/>
                <a:ea typeface="Garamond" charset="0"/>
                <a:cs typeface="Garamond" charset="0"/>
              </a:rPr>
              <a:t>Problems</a:t>
            </a:r>
            <a:endParaRPr lang="en-US" sz="4000" dirty="0">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fld id="{DEE6F431-4A93-EF4E-9465-70F66234705A}" type="slidenum">
              <a:rPr lang="en-US" smtClean="0"/>
              <a:t>7</a:t>
            </a:fld>
            <a:endParaRPr lang="en-US"/>
          </a:p>
        </p:txBody>
      </p:sp>
      <p:sp>
        <p:nvSpPr>
          <p:cNvPr id="6" name="Rectangle 5"/>
          <p:cNvSpPr/>
          <p:nvPr/>
        </p:nvSpPr>
        <p:spPr>
          <a:xfrm>
            <a:off x="182880" y="1286514"/>
            <a:ext cx="11558016" cy="1200329"/>
          </a:xfrm>
          <a:prstGeom prst="rect">
            <a:avLst/>
          </a:prstGeom>
        </p:spPr>
        <p:txBody>
          <a:bodyPr wrap="square">
            <a:spAutoFit/>
          </a:bodyPr>
          <a:lstStyle/>
          <a:p>
            <a:endParaRPr lang="en-US" sz="2400" dirty="0" smtClean="0">
              <a:latin typeface="Garamond" charset="0"/>
              <a:ea typeface="Garamond" charset="0"/>
              <a:cs typeface="Garamond" charset="0"/>
            </a:endParaRPr>
          </a:p>
          <a:p>
            <a:endParaRPr lang="en-US" sz="2400" dirty="0">
              <a:latin typeface="Garamond" charset="0"/>
              <a:ea typeface="Garamond" charset="0"/>
              <a:cs typeface="Garamond" charset="0"/>
            </a:endParaRPr>
          </a:p>
          <a:p>
            <a:endParaRPr lang="en-US" sz="2400" dirty="0" smtClean="0">
              <a:latin typeface="Garamond" charset="0"/>
              <a:ea typeface="Garamond" charset="0"/>
              <a:cs typeface="Garamond" charset="0"/>
            </a:endParaRPr>
          </a:p>
        </p:txBody>
      </p:sp>
      <p:sp>
        <p:nvSpPr>
          <p:cNvPr id="2" name="Rectangle 1"/>
          <p:cNvSpPr/>
          <p:nvPr/>
        </p:nvSpPr>
        <p:spPr>
          <a:xfrm>
            <a:off x="182880" y="1286514"/>
            <a:ext cx="11466576" cy="4801314"/>
          </a:xfrm>
          <a:prstGeom prst="rect">
            <a:avLst/>
          </a:prstGeom>
        </p:spPr>
        <p:txBody>
          <a:bodyPr wrap="square">
            <a:spAutoFit/>
          </a:bodyPr>
          <a:lstStyle/>
          <a:p>
            <a:pPr marL="514350" indent="-514350">
              <a:buFont typeface="Arial" charset="0"/>
              <a:buChar char="•"/>
            </a:pPr>
            <a:r>
              <a:rPr lang="en-US" sz="2800" b="1" dirty="0" smtClean="0">
                <a:latin typeface="Garamond" charset="0"/>
                <a:ea typeface="Garamond" charset="0"/>
                <a:cs typeface="Garamond" charset="0"/>
              </a:rPr>
              <a:t>Data </a:t>
            </a:r>
            <a:r>
              <a:rPr lang="en-US" sz="2800" b="1" dirty="0">
                <a:latin typeface="Garamond" charset="0"/>
                <a:ea typeface="Garamond" charset="0"/>
                <a:cs typeface="Garamond" charset="0"/>
              </a:rPr>
              <a:t>changes constantly</a:t>
            </a:r>
            <a:r>
              <a:rPr lang="en-US" sz="2800" dirty="0">
                <a:latin typeface="Garamond" charset="0"/>
                <a:ea typeface="Garamond" charset="0"/>
                <a:cs typeface="Garamond" charset="0"/>
              </a:rPr>
              <a:t/>
            </a:r>
            <a:br>
              <a:rPr lang="en-US" sz="2800" dirty="0">
                <a:latin typeface="Garamond" charset="0"/>
                <a:ea typeface="Garamond" charset="0"/>
                <a:cs typeface="Garamond" charset="0"/>
              </a:rPr>
            </a:br>
            <a:r>
              <a:rPr lang="en-US" sz="2800" dirty="0">
                <a:latin typeface="Garamond" charset="0"/>
                <a:ea typeface="Garamond" charset="0"/>
                <a:cs typeface="Garamond" charset="0"/>
              </a:rPr>
              <a:t>Restaurants can change addresses or go out of business </a:t>
            </a:r>
            <a:r>
              <a:rPr lang="mr-IN" sz="2800" dirty="0">
                <a:latin typeface="Garamond" charset="0"/>
                <a:ea typeface="Garamond" charset="0"/>
                <a:cs typeface="Garamond" charset="0"/>
              </a:rPr>
              <a:t>–</a:t>
            </a:r>
            <a:r>
              <a:rPr lang="en-US" sz="2800" dirty="0">
                <a:latin typeface="Garamond" charset="0"/>
                <a:ea typeface="Garamond" charset="0"/>
                <a:cs typeface="Garamond" charset="0"/>
              </a:rPr>
              <a:t> requiring potential updates to schema. Business needs can also grow across time, which requires updates to the schema that could potentially take months. By the time you update, there are potentially more changes that need to be integrated. </a:t>
            </a:r>
            <a:r>
              <a:rPr lang="en-US" sz="2800" dirty="0" smtClean="0">
                <a:latin typeface="Garamond" charset="0"/>
                <a:ea typeface="Garamond" charset="0"/>
                <a:cs typeface="Garamond" charset="0"/>
              </a:rPr>
              <a:t/>
            </a:r>
            <a:br>
              <a:rPr lang="en-US" sz="2800" dirty="0" smtClean="0">
                <a:latin typeface="Garamond" charset="0"/>
                <a:ea typeface="Garamond" charset="0"/>
                <a:cs typeface="Garamond" charset="0"/>
              </a:rPr>
            </a:br>
            <a:endParaRPr lang="en-US" sz="3200" dirty="0">
              <a:latin typeface="Garamond" charset="0"/>
              <a:ea typeface="Garamond" charset="0"/>
              <a:cs typeface="Garamond" charset="0"/>
            </a:endParaRPr>
          </a:p>
          <a:p>
            <a:pPr marL="514350" indent="-514350">
              <a:buFont typeface="Arial" charset="0"/>
              <a:buChar char="•"/>
            </a:pPr>
            <a:r>
              <a:rPr lang="en-US" sz="2800" b="1" dirty="0">
                <a:latin typeface="Garamond" charset="0"/>
                <a:ea typeface="Garamond" charset="0"/>
                <a:cs typeface="Garamond" charset="0"/>
              </a:rPr>
              <a:t>Data could be wrong (expect 10% wrong data on average)</a:t>
            </a:r>
            <a:r>
              <a:rPr lang="en-US" sz="2800" dirty="0">
                <a:latin typeface="Garamond" charset="0"/>
                <a:ea typeface="Garamond" charset="0"/>
                <a:cs typeface="Garamond" charset="0"/>
              </a:rPr>
              <a:t/>
            </a:r>
            <a:br>
              <a:rPr lang="en-US" sz="2800" dirty="0">
                <a:latin typeface="Garamond" charset="0"/>
                <a:ea typeface="Garamond" charset="0"/>
                <a:cs typeface="Garamond" charset="0"/>
              </a:rPr>
            </a:br>
            <a:r>
              <a:rPr lang="en-US" sz="2800" dirty="0">
                <a:latin typeface="Garamond" charset="0"/>
                <a:ea typeface="Garamond" charset="0"/>
                <a:cs typeface="Garamond" charset="0"/>
              </a:rPr>
              <a:t>As we will see in the second half of lecture, human error or scripting errors can be prevalent in data without warnings.</a:t>
            </a:r>
            <a:endParaRPr lang="en-US" sz="3200" dirty="0">
              <a:latin typeface="Garamond" charset="0"/>
              <a:ea typeface="Garamond" charset="0"/>
              <a:cs typeface="Garamond" charset="0"/>
            </a:endParaRPr>
          </a:p>
          <a:p>
            <a:pPr marL="514350" indent="-514350">
              <a:buFont typeface="+mj-lt"/>
              <a:buAutoNum type="arabicPeriod"/>
            </a:pPr>
            <a:endParaRPr lang="en-US" sz="2500" dirty="0" smtClean="0">
              <a:latin typeface="Garamond" charset="0"/>
              <a:ea typeface="Garamond" charset="0"/>
              <a:cs typeface="Garamond" charset="0"/>
            </a:endParaRPr>
          </a:p>
          <a:p>
            <a:pPr marL="514350" lvl="0" indent="-514350">
              <a:buFont typeface="+mj-lt"/>
              <a:buAutoNum type="arabicPeriod"/>
            </a:pPr>
            <a:endParaRPr lang="en-US" sz="2500" dirty="0">
              <a:latin typeface="Garamond" charset="0"/>
              <a:ea typeface="Garamond" charset="0"/>
              <a:cs typeface="Garamond" charset="0"/>
            </a:endParaRPr>
          </a:p>
        </p:txBody>
      </p:sp>
    </p:spTree>
    <p:extLst>
      <p:ext uri="{BB962C8B-B14F-4D97-AF65-F5344CB8AC3E}">
        <p14:creationId xmlns:p14="http://schemas.microsoft.com/office/powerpoint/2010/main" val="1156692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defRPr/>
            </a:pPr>
            <a:r>
              <a:rPr lang="en-US" sz="4000" dirty="0" smtClean="0">
                <a:latin typeface="Garamond" charset="0"/>
                <a:ea typeface="Garamond" charset="0"/>
                <a:cs typeface="Garamond" charset="0"/>
              </a:rPr>
              <a:t>Other Potential </a:t>
            </a:r>
            <a:r>
              <a:rPr lang="en-US" sz="4000" dirty="0">
                <a:latin typeface="Garamond" charset="0"/>
                <a:ea typeface="Garamond" charset="0"/>
                <a:cs typeface="Garamond" charset="0"/>
              </a:rPr>
              <a:t>Data Integration </a:t>
            </a:r>
            <a:r>
              <a:rPr lang="en-US" sz="4000" dirty="0" smtClean="0">
                <a:latin typeface="Garamond" charset="0"/>
                <a:ea typeface="Garamond" charset="0"/>
                <a:cs typeface="Garamond" charset="0"/>
              </a:rPr>
              <a:t>Problems</a:t>
            </a:r>
            <a:endParaRPr lang="en-US" sz="4000" dirty="0">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fld id="{DEE6F431-4A93-EF4E-9465-70F66234705A}" type="slidenum">
              <a:rPr lang="en-US" smtClean="0"/>
              <a:t>8</a:t>
            </a:fld>
            <a:endParaRPr lang="en-US"/>
          </a:p>
        </p:txBody>
      </p:sp>
      <p:sp>
        <p:nvSpPr>
          <p:cNvPr id="6" name="Rectangle 5"/>
          <p:cNvSpPr/>
          <p:nvPr/>
        </p:nvSpPr>
        <p:spPr>
          <a:xfrm>
            <a:off x="182880" y="1286514"/>
            <a:ext cx="11558016" cy="1200329"/>
          </a:xfrm>
          <a:prstGeom prst="rect">
            <a:avLst/>
          </a:prstGeom>
        </p:spPr>
        <p:txBody>
          <a:bodyPr wrap="square">
            <a:spAutoFit/>
          </a:bodyPr>
          <a:lstStyle/>
          <a:p>
            <a:endParaRPr lang="en-US" sz="2400" dirty="0" smtClean="0">
              <a:latin typeface="Garamond" charset="0"/>
              <a:ea typeface="Garamond" charset="0"/>
              <a:cs typeface="Garamond" charset="0"/>
            </a:endParaRPr>
          </a:p>
          <a:p>
            <a:endParaRPr lang="en-US" sz="2400" dirty="0">
              <a:latin typeface="Garamond" charset="0"/>
              <a:ea typeface="Garamond" charset="0"/>
              <a:cs typeface="Garamond" charset="0"/>
            </a:endParaRPr>
          </a:p>
          <a:p>
            <a:endParaRPr lang="en-US" sz="2400" dirty="0" smtClean="0">
              <a:latin typeface="Garamond" charset="0"/>
              <a:ea typeface="Garamond" charset="0"/>
              <a:cs typeface="Garamond" charset="0"/>
            </a:endParaRPr>
          </a:p>
        </p:txBody>
      </p:sp>
      <p:sp>
        <p:nvSpPr>
          <p:cNvPr id="2" name="Rectangle 1"/>
          <p:cNvSpPr/>
          <p:nvPr/>
        </p:nvSpPr>
        <p:spPr>
          <a:xfrm>
            <a:off x="182880" y="1286514"/>
            <a:ext cx="9052560" cy="4401205"/>
          </a:xfrm>
          <a:prstGeom prst="rect">
            <a:avLst/>
          </a:prstGeom>
        </p:spPr>
        <p:txBody>
          <a:bodyPr wrap="square">
            <a:spAutoFit/>
          </a:bodyPr>
          <a:lstStyle/>
          <a:p>
            <a:pPr marL="571500" lvl="0" indent="-571500">
              <a:buFont typeface="Arial" charset="0"/>
              <a:buChar char="•"/>
              <a:defRPr/>
            </a:pPr>
            <a:r>
              <a:rPr lang="en-US" sz="2800" smtClean="0">
                <a:latin typeface="Garamond" charset="0"/>
                <a:ea typeface="Garamond" charset="0"/>
                <a:cs typeface="Garamond" charset="0"/>
              </a:rPr>
              <a:t>Unstructured </a:t>
            </a:r>
            <a:r>
              <a:rPr lang="en-US" sz="2800" dirty="0" smtClean="0">
                <a:latin typeface="Garamond" charset="0"/>
                <a:ea typeface="Garamond" charset="0"/>
                <a:cs typeface="Garamond" charset="0"/>
              </a:rPr>
              <a:t>data</a:t>
            </a:r>
            <a:br>
              <a:rPr lang="en-US" sz="2800" dirty="0" smtClean="0">
                <a:latin typeface="Garamond" charset="0"/>
                <a:ea typeface="Garamond" charset="0"/>
                <a:cs typeface="Garamond" charset="0"/>
              </a:rPr>
            </a:br>
            <a:endParaRPr lang="en-US" sz="2800" dirty="0">
              <a:latin typeface="Garamond" charset="0"/>
              <a:ea typeface="Garamond" charset="0"/>
              <a:cs typeface="Garamond" charset="0"/>
            </a:endParaRPr>
          </a:p>
          <a:p>
            <a:pPr marL="571500" lvl="0" indent="-571500">
              <a:buFont typeface="Arial" charset="0"/>
              <a:buChar char="•"/>
              <a:defRPr/>
            </a:pPr>
            <a:r>
              <a:rPr lang="en-US" sz="2800" dirty="0">
                <a:latin typeface="Garamond" charset="0"/>
                <a:ea typeface="Garamond" charset="0"/>
                <a:cs typeface="Garamond" charset="0"/>
              </a:rPr>
              <a:t>Missing Values in </a:t>
            </a:r>
            <a:r>
              <a:rPr lang="en-US" sz="2800" dirty="0" smtClean="0">
                <a:latin typeface="Garamond" charset="0"/>
                <a:ea typeface="Garamond" charset="0"/>
                <a:cs typeface="Garamond" charset="0"/>
              </a:rPr>
              <a:t>data</a:t>
            </a:r>
          </a:p>
          <a:p>
            <a:pPr marL="571500" lvl="0" indent="-571500">
              <a:buFont typeface="Arial" charset="0"/>
              <a:buChar char="•"/>
              <a:defRPr/>
            </a:pPr>
            <a:endParaRPr lang="en-US" sz="2800" dirty="0">
              <a:latin typeface="Garamond" charset="0"/>
              <a:ea typeface="Garamond" charset="0"/>
              <a:cs typeface="Garamond" charset="0"/>
            </a:endParaRPr>
          </a:p>
          <a:p>
            <a:pPr marL="571500" lvl="0" indent="-571500">
              <a:buFont typeface="Arial" charset="0"/>
              <a:buChar char="•"/>
              <a:defRPr/>
            </a:pPr>
            <a:r>
              <a:rPr lang="en-US" sz="2800" dirty="0">
                <a:latin typeface="Garamond" charset="0"/>
                <a:ea typeface="Garamond" charset="0"/>
                <a:cs typeface="Garamond" charset="0"/>
              </a:rPr>
              <a:t>Data may be too </a:t>
            </a:r>
            <a:r>
              <a:rPr lang="en-US" sz="2800" dirty="0" smtClean="0">
                <a:latin typeface="Garamond" charset="0"/>
                <a:ea typeface="Garamond" charset="0"/>
                <a:cs typeface="Garamond" charset="0"/>
              </a:rPr>
              <a:t>large</a:t>
            </a:r>
            <a:br>
              <a:rPr lang="en-US" sz="2800" dirty="0" smtClean="0">
                <a:latin typeface="Garamond" charset="0"/>
                <a:ea typeface="Garamond" charset="0"/>
                <a:cs typeface="Garamond" charset="0"/>
              </a:rPr>
            </a:br>
            <a:endParaRPr lang="en-US" sz="2800" dirty="0" smtClean="0">
              <a:latin typeface="Garamond" charset="0"/>
              <a:ea typeface="Garamond" charset="0"/>
              <a:cs typeface="Garamond" charset="0"/>
            </a:endParaRPr>
          </a:p>
          <a:p>
            <a:pPr marL="571500" lvl="0" indent="-571500">
              <a:buFont typeface="Arial" charset="0"/>
              <a:buChar char="•"/>
              <a:defRPr/>
            </a:pPr>
            <a:r>
              <a:rPr lang="en-US" sz="2800" dirty="0">
                <a:latin typeface="Garamond" charset="0"/>
                <a:ea typeface="Garamond" charset="0"/>
                <a:cs typeface="Garamond" charset="0"/>
              </a:rPr>
              <a:t>Outdated schema due to changing business </a:t>
            </a:r>
            <a:r>
              <a:rPr lang="en-US" sz="2800" dirty="0" smtClean="0">
                <a:latin typeface="Garamond" charset="0"/>
                <a:ea typeface="Garamond" charset="0"/>
                <a:cs typeface="Garamond" charset="0"/>
              </a:rPr>
              <a:t>needs</a:t>
            </a:r>
            <a:br>
              <a:rPr lang="en-US" sz="2800" dirty="0" smtClean="0">
                <a:latin typeface="Garamond" charset="0"/>
                <a:ea typeface="Garamond" charset="0"/>
                <a:cs typeface="Garamond" charset="0"/>
              </a:rPr>
            </a:br>
            <a:endParaRPr lang="en-US" sz="2800" dirty="0">
              <a:latin typeface="Garamond" charset="0"/>
              <a:ea typeface="Garamond" charset="0"/>
              <a:cs typeface="Garamond" charset="0"/>
            </a:endParaRPr>
          </a:p>
          <a:p>
            <a:pPr marL="571500" lvl="0" indent="-571500">
              <a:buFont typeface="Arial" charset="0"/>
              <a:buChar char="•"/>
              <a:defRPr/>
            </a:pPr>
            <a:r>
              <a:rPr lang="en-US" sz="2800" dirty="0">
                <a:latin typeface="Garamond" charset="0"/>
                <a:ea typeface="Garamond" charset="0"/>
                <a:cs typeface="Garamond" charset="0"/>
              </a:rPr>
              <a:t>Employee overturn / poor documentation can lead to ambiguous schema </a:t>
            </a:r>
            <a:r>
              <a:rPr lang="en-US" sz="2800" dirty="0" smtClean="0">
                <a:latin typeface="Garamond" charset="0"/>
                <a:ea typeface="Garamond" charset="0"/>
                <a:cs typeface="Garamond" charset="0"/>
              </a:rPr>
              <a:t>values</a:t>
            </a:r>
            <a:endParaRPr lang="en-US" sz="2800" dirty="0">
              <a:latin typeface="Garamond" charset="0"/>
              <a:ea typeface="Garamond" charset="0"/>
              <a:cs typeface="Garamond" charset="0"/>
            </a:endParaRPr>
          </a:p>
        </p:txBody>
      </p:sp>
    </p:spTree>
    <p:extLst>
      <p:ext uri="{BB962C8B-B14F-4D97-AF65-F5344CB8AC3E}">
        <p14:creationId xmlns:p14="http://schemas.microsoft.com/office/powerpoint/2010/main" val="1603201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99604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lvl="0" indent="-571500">
              <a:defRPr/>
            </a:pPr>
            <a:r>
              <a:rPr lang="en-US" sz="4000" dirty="0">
                <a:latin typeface="Garamond" charset="0"/>
                <a:ea typeface="Garamond" charset="0"/>
                <a:cs typeface="Garamond" charset="0"/>
              </a:rPr>
              <a:t>Examples of limitations of global schema for business </a:t>
            </a:r>
            <a:r>
              <a:rPr lang="en-US" sz="4000" dirty="0" smtClean="0">
                <a:latin typeface="Garamond" charset="0"/>
                <a:ea typeface="Garamond" charset="0"/>
                <a:cs typeface="Garamond" charset="0"/>
              </a:rPr>
              <a:t>use</a:t>
            </a:r>
            <a:endParaRPr lang="en-US" sz="4000" dirty="0">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fld id="{DEE6F431-4A93-EF4E-9465-70F66234705A}" type="slidenum">
              <a:rPr lang="en-US" smtClean="0"/>
              <a:t>9</a:t>
            </a:fld>
            <a:endParaRPr lang="en-US"/>
          </a:p>
        </p:txBody>
      </p:sp>
      <p:sp>
        <p:nvSpPr>
          <p:cNvPr id="5" name="Rectangle 4"/>
          <p:cNvSpPr/>
          <p:nvPr/>
        </p:nvSpPr>
        <p:spPr>
          <a:xfrm>
            <a:off x="182880" y="1286514"/>
            <a:ext cx="12009120" cy="1815882"/>
          </a:xfrm>
          <a:prstGeom prst="rect">
            <a:avLst/>
          </a:prstGeom>
        </p:spPr>
        <p:txBody>
          <a:bodyPr wrap="square">
            <a:spAutoFit/>
          </a:bodyPr>
          <a:lstStyle/>
          <a:p>
            <a:pPr marL="571500" lvl="0" indent="-571500">
              <a:buFont typeface="Arial" charset="0"/>
              <a:buChar char="•"/>
              <a:defRPr/>
            </a:pPr>
            <a:r>
              <a:rPr lang="en-US" sz="2800" dirty="0">
                <a:latin typeface="Garamond" charset="0"/>
                <a:ea typeface="Garamond" charset="0"/>
                <a:cs typeface="Garamond" charset="0"/>
              </a:rPr>
              <a:t>Beer company wants to know how weather affects beer sales. However, weather is not in the data warehouse within the global schema. Therefore, the business question can’t be answered since weather is hard to add</a:t>
            </a:r>
            <a:r>
              <a:rPr lang="en-US" sz="2800" dirty="0" smtClean="0">
                <a:latin typeface="Garamond" charset="0"/>
                <a:ea typeface="Garamond" charset="0"/>
                <a:cs typeface="Garamond" charset="0"/>
              </a:rPr>
              <a:t>.</a:t>
            </a:r>
            <a:endParaRPr lang="en-US" sz="2800" dirty="0">
              <a:latin typeface="Garamond" charset="0"/>
              <a:ea typeface="Garamond" charset="0"/>
              <a:cs typeface="Garamond" charset="0"/>
            </a:endParaRPr>
          </a:p>
          <a:p>
            <a:pPr marL="571500" lvl="0" indent="-571500">
              <a:buFont typeface="Arial" charset="0"/>
              <a:buChar char="•"/>
              <a:defRPr/>
            </a:pPr>
            <a:r>
              <a:rPr lang="en-US" sz="2800" dirty="0">
                <a:latin typeface="Garamond" charset="0"/>
                <a:ea typeface="Garamond" charset="0"/>
                <a:cs typeface="Garamond" charset="0"/>
              </a:rPr>
              <a:t>“How many employees are there?” </a:t>
            </a:r>
            <a:r>
              <a:rPr lang="mr-IN" sz="2800" dirty="0">
                <a:latin typeface="Garamond" charset="0"/>
                <a:ea typeface="Garamond" charset="0"/>
                <a:cs typeface="Garamond" charset="0"/>
              </a:rPr>
              <a:t>–</a:t>
            </a:r>
            <a:r>
              <a:rPr lang="en-US" sz="2800" dirty="0">
                <a:latin typeface="Garamond" charset="0"/>
                <a:ea typeface="Garamond" charset="0"/>
                <a:cs typeface="Garamond" charset="0"/>
              </a:rPr>
              <a:t> due to company merger and acquisitions </a:t>
            </a:r>
          </a:p>
        </p:txBody>
      </p:sp>
      <p:sp>
        <p:nvSpPr>
          <p:cNvPr id="6" name="Rectangle 5"/>
          <p:cNvSpPr/>
          <p:nvPr/>
        </p:nvSpPr>
        <p:spPr>
          <a:xfrm>
            <a:off x="182880" y="1286514"/>
            <a:ext cx="11558016" cy="1200329"/>
          </a:xfrm>
          <a:prstGeom prst="rect">
            <a:avLst/>
          </a:prstGeom>
        </p:spPr>
        <p:txBody>
          <a:bodyPr wrap="square">
            <a:spAutoFit/>
          </a:bodyPr>
          <a:lstStyle/>
          <a:p>
            <a:endParaRPr lang="en-US" sz="2400" dirty="0" smtClean="0">
              <a:latin typeface="Garamond" charset="0"/>
              <a:ea typeface="Garamond" charset="0"/>
              <a:cs typeface="Garamond" charset="0"/>
            </a:endParaRPr>
          </a:p>
          <a:p>
            <a:endParaRPr lang="en-US" sz="2400" dirty="0">
              <a:latin typeface="Garamond" charset="0"/>
              <a:ea typeface="Garamond" charset="0"/>
              <a:cs typeface="Garamond" charset="0"/>
            </a:endParaRPr>
          </a:p>
          <a:p>
            <a:endParaRPr lang="en-US" sz="2400" dirty="0" smtClean="0">
              <a:latin typeface="Garamond" charset="0"/>
              <a:ea typeface="Garamond" charset="0"/>
              <a:cs typeface="Garamond" charset="0"/>
            </a:endParaRPr>
          </a:p>
        </p:txBody>
      </p:sp>
    </p:spTree>
    <p:extLst>
      <p:ext uri="{BB962C8B-B14F-4D97-AF65-F5344CB8AC3E}">
        <p14:creationId xmlns:p14="http://schemas.microsoft.com/office/powerpoint/2010/main" val="1434579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2865</TotalTime>
  <Words>1580</Words>
  <Application>Microsoft Macintosh PowerPoint</Application>
  <PresentationFormat>Widescreen</PresentationFormat>
  <Paragraphs>331</Paragraphs>
  <Slides>25</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Calibri</vt:lpstr>
      <vt:lpstr>Calibri Light</vt:lpstr>
      <vt:lpstr>Courier New</vt:lpstr>
      <vt:lpstr>DengXian</vt:lpstr>
      <vt:lpstr>Garamond</vt:lpstr>
      <vt:lpstr>Helvetica</vt:lpstr>
      <vt:lpstr>Helvetica Neue</vt:lpstr>
      <vt:lpstr>Wingdings</vt:lpstr>
      <vt:lpstr>Arial</vt:lpstr>
      <vt:lpstr>Office Theme</vt:lpstr>
      <vt:lpstr>Data Cleaning and Integration Computing Systems: 1/30/18 Lecture  Professor Eugene Wu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 Based  Collaborative Filtering</dc:title>
  <dc:creator>kathy.r.lin@gmail.com</dc:creator>
  <cp:lastModifiedBy>kathy.r.lin@gmail.com</cp:lastModifiedBy>
  <cp:revision>382</cp:revision>
  <dcterms:created xsi:type="dcterms:W3CDTF">2017-09-15T16:35:26Z</dcterms:created>
  <dcterms:modified xsi:type="dcterms:W3CDTF">2018-02-12T22:41:23Z</dcterms:modified>
</cp:coreProperties>
</file>