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6" r:id="rId5"/>
    <p:sldId id="271" r:id="rId6"/>
    <p:sldId id="279" r:id="rId7"/>
    <p:sldId id="281" r:id="rId8"/>
    <p:sldId id="280" r:id="rId9"/>
    <p:sldId id="283"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83"/>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p:scale>
          <a:sx n="78" d="100"/>
          <a:sy n="78" d="100"/>
        </p:scale>
        <p:origin x="216" y="-1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Operation Hokey Pokey</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Prototype. A car that uses computer vision to pick apart blocks of different characteristics.</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Original Plan</a:t>
            </a:r>
          </a:p>
        </p:txBody>
      </p:sp>
      <p:sp>
        <p:nvSpPr>
          <p:cNvPr id="38" name="Content Placeholder 17"/>
          <p:cNvSpPr txBox="1">
            <a:spLocks/>
          </p:cNvSpPr>
          <p:nvPr/>
        </p:nvSpPr>
        <p:spPr>
          <a:xfrm>
            <a:off x="541610" y="1524707"/>
            <a:ext cx="11078890" cy="4714167"/>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defRPr/>
            </a:pPr>
            <a:r>
              <a:rPr lang="en-US" sz="3600" dirty="0">
                <a:latin typeface="Segoe UI" panose="020B0502040204020203" pitchFamily="34" charset="0"/>
                <a:cs typeface="Segoe UI" panose="020B0502040204020203" pitchFamily="34" charset="0"/>
              </a:rPr>
              <a:t>Build a moving car that would scan a surface underneath it in a linear fashion and poke an object of choice</a:t>
            </a:r>
          </a:p>
          <a:p>
            <a:pPr>
              <a:lnSpc>
                <a:spcPct val="100000"/>
              </a:lnSpc>
              <a:spcAft>
                <a:spcPts val="600"/>
              </a:spcAft>
              <a:defRPr/>
            </a:pPr>
            <a:r>
              <a:rPr lang="en-US" sz="3600" dirty="0">
                <a:latin typeface="Segoe UI" panose="020B0502040204020203" pitchFamily="34" charset="0"/>
                <a:cs typeface="Segoe UI" panose="020B0502040204020203" pitchFamily="34" charset="0"/>
              </a:rPr>
              <a:t>Servo and DC motors to move the car and poke the object. The object would be contrasted from the environment using fluorescent or bright colors</a:t>
            </a:r>
          </a:p>
          <a:p>
            <a:pPr>
              <a:lnSpc>
                <a:spcPct val="100000"/>
              </a:lnSpc>
              <a:spcAft>
                <a:spcPts val="600"/>
              </a:spcAft>
              <a:defRPr/>
            </a:pPr>
            <a:r>
              <a:rPr lang="en-US" sz="3600" dirty="0">
                <a:latin typeface="Segoe UI" panose="020B0502040204020203" pitchFamily="34" charset="0"/>
                <a:cs typeface="Segoe UI" panose="020B0502040204020203" pitchFamily="34" charset="0"/>
              </a:rPr>
              <a:t>Use Arduino as our main control board and implement OpenCV computer vision library to detect and differentiate objects.</a:t>
            </a:r>
          </a:p>
          <a:p>
            <a:pPr marL="0" indent="0">
              <a:spcAft>
                <a:spcPts val="600"/>
              </a:spcAft>
              <a:buNone/>
              <a:defRP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Our Current Progress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Progress: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Completed the track and we have cut out the basis for the car and its frame.</a:t>
            </a:r>
            <a:endParaRPr lang="en-US" sz="20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21207" y="308107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Have a functioning and moving car using Arduino and Arduino software. Car moves in a linear direction in two ways.</a:t>
            </a:r>
          </a:p>
        </p:txBody>
      </p:sp>
      <p:grpSp>
        <p:nvGrpSpPr>
          <p:cNvPr id="22" name="Group 21" descr="Small circle with number 3 inside  indicating step 3"/>
          <p:cNvGrpSpPr/>
          <p:nvPr/>
        </p:nvGrpSpPr>
        <p:grpSpPr bwMode="blackWhite">
          <a:xfrm>
            <a:off x="534935" y="410271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011256"/>
            <a:ext cx="4504252" cy="76114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Researched OpenCV library and by extension the YOLO object detection algorithm. </a:t>
            </a:r>
            <a:endParaRPr lang="en-US" sz="20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31552" y="517760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074143"/>
            <a:ext cx="4504252" cy="563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Acquired all the hardware with the exception of the servo-motor for the poker and the camera.</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Challenges so Far</a:t>
            </a:r>
          </a:p>
        </p:txBody>
      </p:sp>
      <p:sp>
        <p:nvSpPr>
          <p:cNvPr id="6" name="TextBox 5">
            <a:extLst>
              <a:ext uri="{FF2B5EF4-FFF2-40B4-BE49-F238E27FC236}">
                <a16:creationId xmlns:a16="http://schemas.microsoft.com/office/drawing/2014/main" id="{26E757D7-2B88-4E3C-8488-A1C13E01C3B2}"/>
              </a:ext>
            </a:extLst>
          </p:cNvPr>
          <p:cNvSpPr txBox="1"/>
          <p:nvPr/>
        </p:nvSpPr>
        <p:spPr>
          <a:xfrm>
            <a:off x="647700" y="1619250"/>
            <a:ext cx="10848975"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Arduino was not capable of supporting all the connections to the four motors and one servo motor as well as the camera input.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FIX: purchased a motor shield capable of supporting everything it needed. This includes more inputs ports than the original Arduino.</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Computer Vision: A very advanced topic and very difficult to learn within the given time frame and lack of sufficient time in our daily life. Also implementing the CV library to Arduino would have been rather difficult. Discovered several facial recognition programs that we would slightly manipulate to detect objects instead, which lead us to the YOLO object recognition algorithm. However we could not bridge the gap between Python and Arduino hardware since python would be the native language in which the OpenCV library would run 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FIX: hardware-based solution given the time frame (more on this on the next slide).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a:t>
            </a:r>
            <a:endParaRPr lang="en-US" dirty="0">
              <a:latin typeface="Segoe UI Light" panose="020B0502040204020203" pitchFamily="34" charset="0"/>
              <a:cs typeface="Segoe UI Light" panose="020B0502040204020203" pitchFamily="34" charset="0"/>
            </a:endParaRPr>
          </a:p>
        </p:txBody>
      </p:sp>
      <p:grpSp>
        <p:nvGrpSpPr>
          <p:cNvPr id="13" name="Group 12" descr="Small circle with number 1 inside  indicating step 1"/>
          <p:cNvGrpSpPr/>
          <p:nvPr/>
        </p:nvGrpSpPr>
        <p:grpSpPr bwMode="blackWhite">
          <a:xfrm>
            <a:off x="556195" y="1320748"/>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37" y="1230105"/>
            <a:ext cx="6611113"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sz="2200" dirty="0">
                <a:solidFill>
                  <a:prstClr val="black">
                    <a:lumMod val="75000"/>
                    <a:lumOff val="25000"/>
                  </a:prstClr>
                </a:solidFill>
                <a:latin typeface="Segoe UI" panose="020B0502040204020203" pitchFamily="34" charset="0"/>
                <a:cs typeface="Segoe UI" panose="020B0502040204020203" pitchFamily="34" charset="0"/>
              </a:rPr>
              <a:t>When we discovered the lack of ports in the Arduino, and so we settled on a motor shield instead of a bread board. The motor connections were much simpler compared to the bread board which would require more space and a lot more complex connections and wiring.</a:t>
            </a:r>
          </a:p>
        </p:txBody>
      </p:sp>
      <p:grpSp>
        <p:nvGrpSpPr>
          <p:cNvPr id="18" name="Group 17" descr="Small circle with number 2 inside  indicating step 2"/>
          <p:cNvGrpSpPr/>
          <p:nvPr/>
        </p:nvGrpSpPr>
        <p:grpSpPr bwMode="blackWhite">
          <a:xfrm>
            <a:off x="556195" y="3462594"/>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7" y="3429000"/>
            <a:ext cx="10569768" cy="28575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sz="2200" dirty="0">
                <a:solidFill>
                  <a:prstClr val="black">
                    <a:lumMod val="75000"/>
                    <a:lumOff val="25000"/>
                  </a:prstClr>
                </a:solidFill>
                <a:latin typeface="Segoe UI" panose="020B0502040204020203" pitchFamily="34" charset="0"/>
                <a:cs typeface="Segoe UI" panose="020B0502040204020203" pitchFamily="34" charset="0"/>
              </a:rPr>
              <a:t>PIXY 2 Camera: Back to the problem of implementing and learning computer vision within the given time frame. We then learned of the YOLO object detection and had planed to use it to allow us to recognize specified objects instead of coding from scratch. With the issue of combining the separate computer vision and Arduino software in mind, we came across the Pixy 2 camera module that implements with Arduino software, providing computer vision and object recognition within its own processor. This will allow us to implement computer vision and Arduino software within one Arduino program. It also does not required us to use the OpenCV library nor the YOLO object recognition Algorithm. </a:t>
            </a:r>
          </a:p>
        </p:txBody>
      </p:sp>
      <p:pic>
        <p:nvPicPr>
          <p:cNvPr id="7" name="Picture 6">
            <a:extLst>
              <a:ext uri="{FF2B5EF4-FFF2-40B4-BE49-F238E27FC236}">
                <a16:creationId xmlns:a16="http://schemas.microsoft.com/office/drawing/2014/main" id="{2A7E2DD9-BE0D-4D09-9A4D-3E879F771B15}"/>
              </a:ext>
            </a:extLst>
          </p:cNvPr>
          <p:cNvPicPr>
            <a:picLocks noChangeAspect="1"/>
          </p:cNvPicPr>
          <p:nvPr/>
        </p:nvPicPr>
        <p:blipFill>
          <a:blip r:embed="rId2"/>
          <a:stretch>
            <a:fillRect/>
          </a:stretch>
        </p:blipFill>
        <p:spPr>
          <a:xfrm>
            <a:off x="7892274" y="768096"/>
            <a:ext cx="3671888" cy="2447925"/>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22A2-7D16-438E-85D6-6AB25D40F46D}"/>
              </a:ext>
            </a:extLst>
          </p:cNvPr>
          <p:cNvSpPr>
            <a:spLocks noGrp="1"/>
          </p:cNvSpPr>
          <p:nvPr>
            <p:ph type="title"/>
          </p:nvPr>
        </p:nvSpPr>
        <p:spPr/>
        <p:txBody>
          <a:bodyPr/>
          <a:lstStyle/>
          <a:p>
            <a:r>
              <a:rPr lang="en-US" dirty="0"/>
              <a:t>What is Left</a:t>
            </a:r>
            <a:endParaRPr lang="en-CA" dirty="0"/>
          </a:p>
        </p:txBody>
      </p:sp>
      <p:sp>
        <p:nvSpPr>
          <p:cNvPr id="3" name="Content Placeholder 2">
            <a:extLst>
              <a:ext uri="{FF2B5EF4-FFF2-40B4-BE49-F238E27FC236}">
                <a16:creationId xmlns:a16="http://schemas.microsoft.com/office/drawing/2014/main" id="{7DE4E65A-BA74-4E6C-9DAC-61B7882DC610}"/>
              </a:ext>
            </a:extLst>
          </p:cNvPr>
          <p:cNvSpPr>
            <a:spLocks noGrp="1"/>
          </p:cNvSpPr>
          <p:nvPr>
            <p:ph sz="quarter" idx="10"/>
          </p:nvPr>
        </p:nvSpPr>
        <p:spPr>
          <a:xfrm>
            <a:off x="539496" y="1435608"/>
            <a:ext cx="10710890" cy="3977640"/>
          </a:xfrm>
        </p:spPr>
        <p:txBody>
          <a:bodyPr>
            <a:normAutofit/>
          </a:bodyPr>
          <a:lstStyle/>
          <a:p>
            <a:pPr marL="342900" indent="-342900">
              <a:lnSpc>
                <a:spcPct val="100000"/>
              </a:lnSpc>
              <a:buFont typeface="Arial" panose="020B0604020202020204" pitchFamily="34" charset="0"/>
              <a:buChar char="•"/>
            </a:pPr>
            <a:r>
              <a:rPr lang="en-US" sz="2400" dirty="0"/>
              <a:t>Implement the PIXY 2 camera to the Arduino board and program it to be able to recognize blocks of different </a:t>
            </a:r>
            <a:r>
              <a:rPr lang="en-US" sz="2400" dirty="0" err="1"/>
              <a:t>colour</a:t>
            </a:r>
            <a:r>
              <a:rPr lang="en-US" sz="2400" dirty="0"/>
              <a:t>.</a:t>
            </a:r>
          </a:p>
          <a:p>
            <a:pPr marL="342900" indent="-342900">
              <a:lnSpc>
                <a:spcPct val="100000"/>
              </a:lnSpc>
              <a:buFont typeface="Arial" panose="020B0604020202020204" pitchFamily="34" charset="0"/>
              <a:buChar char="•"/>
            </a:pPr>
            <a:r>
              <a:rPr lang="en-US" sz="2400" dirty="0"/>
              <a:t>Build the poker and connect a servo motor the car that performs the poke function.</a:t>
            </a:r>
          </a:p>
          <a:p>
            <a:pPr marL="342900" indent="-342900">
              <a:lnSpc>
                <a:spcPct val="100000"/>
              </a:lnSpc>
              <a:buFont typeface="Arial" panose="020B0604020202020204" pitchFamily="34" charset="0"/>
              <a:buChar char="•"/>
            </a:pPr>
            <a:r>
              <a:rPr lang="en-US" sz="2400" dirty="0"/>
              <a:t>Implement the code that performs the decision making of the car on the Arduino program.</a:t>
            </a:r>
          </a:p>
          <a:p>
            <a:pPr marL="342900" indent="-342900">
              <a:lnSpc>
                <a:spcPct val="100000"/>
              </a:lnSpc>
              <a:buFont typeface="Arial" panose="020B0604020202020204" pitchFamily="34" charset="0"/>
              <a:buChar char="•"/>
            </a:pPr>
            <a:endParaRPr lang="en-CA" sz="2400" dirty="0"/>
          </a:p>
        </p:txBody>
      </p:sp>
    </p:spTree>
    <p:extLst>
      <p:ext uri="{BB962C8B-B14F-4D97-AF65-F5344CB8AC3E}">
        <p14:creationId xmlns:p14="http://schemas.microsoft.com/office/powerpoint/2010/main" val="167827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7A43-0305-4029-AAE4-BE198951CD78}"/>
              </a:ext>
            </a:extLst>
          </p:cNvPr>
          <p:cNvSpPr>
            <a:spLocks noGrp="1"/>
          </p:cNvSpPr>
          <p:nvPr>
            <p:ph type="title"/>
          </p:nvPr>
        </p:nvSpPr>
        <p:spPr/>
        <p:txBody>
          <a:bodyPr/>
          <a:lstStyle/>
          <a:p>
            <a:r>
              <a:rPr lang="en-US" dirty="0"/>
              <a:t>References</a:t>
            </a:r>
            <a:endParaRPr lang="en-CA" dirty="0"/>
          </a:p>
        </p:txBody>
      </p:sp>
      <p:sp>
        <p:nvSpPr>
          <p:cNvPr id="3" name="TextBox 2">
            <a:extLst>
              <a:ext uri="{FF2B5EF4-FFF2-40B4-BE49-F238E27FC236}">
                <a16:creationId xmlns:a16="http://schemas.microsoft.com/office/drawing/2014/main" id="{75AFE5AA-F9B0-4636-9E34-9077A7171CEB}"/>
              </a:ext>
            </a:extLst>
          </p:cNvPr>
          <p:cNvSpPr txBox="1"/>
          <p:nvPr/>
        </p:nvSpPr>
        <p:spPr>
          <a:xfrm>
            <a:off x="714375" y="1371600"/>
            <a:ext cx="10363200" cy="369332"/>
          </a:xfrm>
          <a:prstGeom prst="rect">
            <a:avLst/>
          </a:prstGeom>
          <a:noFill/>
        </p:spPr>
        <p:txBody>
          <a:bodyPr wrap="square" rtlCol="0">
            <a:spAutoFit/>
          </a:bodyPr>
          <a:lstStyle/>
          <a:p>
            <a:r>
              <a:rPr lang="en-CA" dirty="0"/>
              <a:t>- https://www.dfrobot.com/product-1752.html</a:t>
            </a:r>
          </a:p>
        </p:txBody>
      </p:sp>
    </p:spTree>
    <p:extLst>
      <p:ext uri="{BB962C8B-B14F-4D97-AF65-F5344CB8AC3E}">
        <p14:creationId xmlns:p14="http://schemas.microsoft.com/office/powerpoint/2010/main" val="178348815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purl.org/dc/elements/1.1/"/>
    <ds:schemaRef ds:uri="http://schemas.microsoft.com/office/infopath/2007/PartnerControls"/>
    <ds:schemaRef ds:uri="http://purl.org/dc/dcmitype/"/>
    <ds:schemaRef ds:uri="http://schemas.microsoft.com/office/2006/documentManagement/types"/>
    <ds:schemaRef ds:uri="71af3243-3dd4-4a8d-8c0d-dd76da1f02a5"/>
    <ds:schemaRef ds:uri="http://schemas.openxmlformats.org/package/2006/metadata/core-properties"/>
    <ds:schemaRef ds:uri="http://purl.org/dc/terms/"/>
    <ds:schemaRef ds:uri="http://www.w3.org/XML/1998/namespace"/>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569</Words>
  <Application>Microsoft Office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Segoe UI Semibold</vt:lpstr>
      <vt:lpstr>WelcomeDoc</vt:lpstr>
      <vt:lpstr>Operation Hokey Pokey</vt:lpstr>
      <vt:lpstr>Original Plan</vt:lpstr>
      <vt:lpstr>Our Current Progress</vt:lpstr>
      <vt:lpstr>Challenges so Far</vt:lpstr>
      <vt:lpstr>Changes</vt:lpstr>
      <vt:lpstr>What is Left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2019-11-02T19:37:09Z</dcterms:created>
  <dcterms:modified xsi:type="dcterms:W3CDTF">2019-11-02T21:13:40Z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