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chivo Black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49880" y="0"/>
            <a:ext cx="23387760" cy="10287000"/>
          </a:xfrm>
          <a:custGeom>
            <a:avLst/>
            <a:gdLst/>
            <a:ahLst/>
            <a:cxnLst/>
            <a:rect l="l" t="t" r="r" b="b"/>
            <a:pathLst>
              <a:path w="23387760" h="1028700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208" b="-8320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11656" y="-640111"/>
            <a:ext cx="21018409" cy="12315557"/>
            <a:chOff x="0" y="0"/>
            <a:chExt cx="5535713" cy="32436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35713" cy="3243604"/>
            </a:xfrm>
            <a:custGeom>
              <a:avLst/>
              <a:gdLst/>
              <a:ahLst/>
              <a:cxnLst/>
              <a:rect l="l" t="t" r="r" b="b"/>
              <a:pathLst>
                <a:path w="5535713" h="3243604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1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2277" y="500696"/>
            <a:ext cx="16443446" cy="1404549"/>
            <a:chOff x="0" y="0"/>
            <a:chExt cx="21924594" cy="1872733"/>
          </a:xfrm>
        </p:grpSpPr>
        <p:sp>
          <p:nvSpPr>
            <p:cNvPr id="7" name="Freeform 7"/>
            <p:cNvSpPr/>
            <p:nvPr/>
          </p:nvSpPr>
          <p:spPr>
            <a:xfrm>
              <a:off x="8781533" y="25400"/>
              <a:ext cx="4641569" cy="1847333"/>
            </a:xfrm>
            <a:custGeom>
              <a:avLst/>
              <a:gdLst/>
              <a:ahLst/>
              <a:cxnLst/>
              <a:rect l="l" t="t" r="r" b="b"/>
              <a:pathLst>
                <a:path w="4641569" h="1847333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847333" cy="1847333"/>
            </a:xfrm>
            <a:custGeom>
              <a:avLst/>
              <a:gdLst/>
              <a:ahLst/>
              <a:cxnLst/>
              <a:rect l="l" t="t" r="r" b="b"/>
              <a:pathLst>
                <a:path w="1847333" h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0358210" y="0"/>
              <a:ext cx="1566384" cy="1847333"/>
            </a:xfrm>
            <a:custGeom>
              <a:avLst/>
              <a:gdLst/>
              <a:ahLst/>
              <a:cxnLst/>
              <a:rect l="l" t="t" r="r" b="b"/>
              <a:pathLst>
                <a:path w="1566384" h="1847333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2625768" y="4391541"/>
            <a:ext cx="13036465" cy="1503919"/>
          </a:xfrm>
          <a:custGeom>
            <a:avLst/>
            <a:gdLst/>
            <a:ahLst/>
            <a:cxnLst/>
            <a:rect l="l" t="t" r="r" b="b"/>
            <a:pathLst>
              <a:path w="13036465" h="1503919">
                <a:moveTo>
                  <a:pt x="0" y="0"/>
                </a:moveTo>
                <a:lnTo>
                  <a:pt x="13036464" y="0"/>
                </a:lnTo>
                <a:lnTo>
                  <a:pt x="13036464" y="1503918"/>
                </a:lnTo>
                <a:lnTo>
                  <a:pt x="0" y="1503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468" t="-236576" r="-7110" b="-1067244"/>
            </a:stretch>
          </a:blipFill>
        </p:spPr>
      </p:sp>
      <p:sp>
        <p:nvSpPr>
          <p:cNvPr id="11" name="Freeform 11"/>
          <p:cNvSpPr/>
          <p:nvPr/>
        </p:nvSpPr>
        <p:spPr>
          <a:xfrm rot="2772291">
            <a:off x="3475084" y="98716"/>
            <a:ext cx="14004832" cy="14004832"/>
          </a:xfrm>
          <a:custGeom>
            <a:avLst/>
            <a:gdLst/>
            <a:ahLst/>
            <a:cxnLst/>
            <a:rect l="l" t="t" r="r" b="b"/>
            <a:pathLst>
              <a:path w="14004832" h="14004832">
                <a:moveTo>
                  <a:pt x="0" y="0"/>
                </a:moveTo>
                <a:lnTo>
                  <a:pt x="14004832" y="0"/>
                </a:lnTo>
                <a:lnTo>
                  <a:pt x="14004832" y="14004832"/>
                </a:lnTo>
                <a:lnTo>
                  <a:pt x="0" y="140048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28000"/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2772291" flipH="1" flipV="1">
            <a:off x="-1655974" y="-3807235"/>
            <a:ext cx="14004832" cy="14004832"/>
          </a:xfrm>
          <a:custGeom>
            <a:avLst/>
            <a:gdLst/>
            <a:ahLst/>
            <a:cxnLst/>
            <a:rect l="l" t="t" r="r" b="b"/>
            <a:pathLst>
              <a:path w="14004832" h="14004832">
                <a:moveTo>
                  <a:pt x="14004832" y="14004832"/>
                </a:moveTo>
                <a:lnTo>
                  <a:pt x="0" y="14004832"/>
                </a:lnTo>
                <a:lnTo>
                  <a:pt x="0" y="0"/>
                </a:lnTo>
                <a:lnTo>
                  <a:pt x="14004832" y="0"/>
                </a:lnTo>
                <a:lnTo>
                  <a:pt x="14004832" y="14004832"/>
                </a:lnTo>
                <a:close/>
              </a:path>
            </a:pathLst>
          </a:custGeom>
          <a:blipFill>
            <a:blip r:embed="rId7">
              <a:alphaModFix amt="28000"/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346442" y="6313098"/>
            <a:ext cx="7595116" cy="78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 24 hour AI Hackathon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49880" y="0"/>
            <a:ext cx="23387760" cy="10287000"/>
          </a:xfrm>
          <a:custGeom>
            <a:avLst/>
            <a:gdLst/>
            <a:ahLst/>
            <a:cxnLst/>
            <a:rect l="l" t="t" r="r" b="b"/>
            <a:pathLst>
              <a:path w="23387760" h="1028700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208" b="-8320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11656" y="-640111"/>
            <a:ext cx="21018409" cy="12315557"/>
            <a:chOff x="0" y="0"/>
            <a:chExt cx="5535713" cy="32436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35713" cy="3243604"/>
            </a:xfrm>
            <a:custGeom>
              <a:avLst/>
              <a:gdLst/>
              <a:ahLst/>
              <a:cxnLst/>
              <a:rect l="l" t="t" r="r" b="b"/>
              <a:pathLst>
                <a:path w="5535713" h="3243604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1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2277" y="500696"/>
            <a:ext cx="16443446" cy="1404549"/>
            <a:chOff x="0" y="0"/>
            <a:chExt cx="21924594" cy="1872733"/>
          </a:xfrm>
        </p:grpSpPr>
        <p:sp>
          <p:nvSpPr>
            <p:cNvPr id="7" name="Freeform 7"/>
            <p:cNvSpPr/>
            <p:nvPr/>
          </p:nvSpPr>
          <p:spPr>
            <a:xfrm>
              <a:off x="8781533" y="25400"/>
              <a:ext cx="4641569" cy="1847333"/>
            </a:xfrm>
            <a:custGeom>
              <a:avLst/>
              <a:gdLst/>
              <a:ahLst/>
              <a:cxnLst/>
              <a:rect l="l" t="t" r="r" b="b"/>
              <a:pathLst>
                <a:path w="4641569" h="1847333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847333" cy="1847333"/>
            </a:xfrm>
            <a:custGeom>
              <a:avLst/>
              <a:gdLst/>
              <a:ahLst/>
              <a:cxnLst/>
              <a:rect l="l" t="t" r="r" b="b"/>
              <a:pathLst>
                <a:path w="1847333" h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0358210" y="0"/>
              <a:ext cx="1566384" cy="1847333"/>
            </a:xfrm>
            <a:custGeom>
              <a:avLst/>
              <a:gdLst/>
              <a:ahLst/>
              <a:cxnLst/>
              <a:rect l="l" t="t" r="r" b="b"/>
              <a:pathLst>
                <a:path w="1566384" h="1847333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296914" y="4755776"/>
            <a:ext cx="3558329" cy="689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58"/>
              </a:lnSpc>
            </a:pPr>
            <a:r>
              <a:rPr lang="en-US" sz="397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Team Name: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21909" y="2360491"/>
            <a:ext cx="5044182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Team Details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6914" y="6186360"/>
            <a:ext cx="4397078" cy="68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  <a:spcBef>
                <a:spcPct val="0"/>
              </a:spcBef>
            </a:pPr>
            <a:r>
              <a:rPr lang="en-US" sz="396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Team Members: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76FFA-B821-0C8F-DF74-0C22B78F6F2D}"/>
              </a:ext>
            </a:extLst>
          </p:cNvPr>
          <p:cNvSpPr txBox="1"/>
          <p:nvPr/>
        </p:nvSpPr>
        <p:spPr>
          <a:xfrm>
            <a:off x="5334000" y="4755776"/>
            <a:ext cx="5884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XLR8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B55D6-E6BE-41BF-B165-A571DA31E8ED}"/>
              </a:ext>
            </a:extLst>
          </p:cNvPr>
          <p:cNvSpPr txBox="1"/>
          <p:nvPr/>
        </p:nvSpPr>
        <p:spPr>
          <a:xfrm>
            <a:off x="5562600" y="6531228"/>
            <a:ext cx="61034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solidFill>
                  <a:schemeClr val="bg1"/>
                </a:solidFill>
                <a:latin typeface="Archivo Black" panose="020B0604020202020204" charset="0"/>
                <a:cs typeface="srchivo black" charset="0"/>
              </a:rPr>
              <a:t>G S VETRI</a:t>
            </a:r>
            <a:endParaRPr lang="en-IN" altLang="en-US" sz="3600" b="1" dirty="0">
              <a:solidFill>
                <a:schemeClr val="bg1"/>
              </a:solidFill>
              <a:latin typeface="Archivo Black" panose="020B0604020202020204" charset="0"/>
              <a:cs typeface="srchivo black" charset="0"/>
            </a:endParaRPr>
          </a:p>
          <a:p>
            <a:r>
              <a:rPr lang="en-IN" altLang="en-US" sz="3200" b="1" dirty="0">
                <a:solidFill>
                  <a:schemeClr val="bg1"/>
                </a:solidFill>
                <a:latin typeface="Archivo Black" panose="020B0604020202020204" charset="0"/>
                <a:cs typeface="srchivo black" charset="0"/>
              </a:rPr>
              <a:t>D R TANAY REDDY</a:t>
            </a:r>
          </a:p>
          <a:p>
            <a:r>
              <a:rPr lang="en-IN" altLang="en-US" sz="3200" b="1" dirty="0">
                <a:solidFill>
                  <a:schemeClr val="bg1"/>
                </a:solidFill>
                <a:latin typeface="Archivo Black" panose="020B0604020202020204" charset="0"/>
                <a:cs typeface="srchivo black" charset="0"/>
              </a:rPr>
              <a:t>SHREEYA D</a:t>
            </a:r>
          </a:p>
          <a:p>
            <a:r>
              <a:rPr lang="en-IN" altLang="en-US" sz="3200" b="1" dirty="0">
                <a:solidFill>
                  <a:schemeClr val="bg1"/>
                </a:solidFill>
                <a:latin typeface="Archivo Black" panose="020B0604020202020204" charset="0"/>
                <a:cs typeface="srchivo black" charset="0"/>
              </a:rPr>
              <a:t>SMRITI RAMESH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49880" y="0"/>
            <a:ext cx="23387760" cy="10287000"/>
          </a:xfrm>
          <a:custGeom>
            <a:avLst/>
            <a:gdLst/>
            <a:ahLst/>
            <a:cxnLst/>
            <a:rect l="l" t="t" r="r" b="b"/>
            <a:pathLst>
              <a:path w="23387760" h="1028700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208" b="-8320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11656" y="-640111"/>
            <a:ext cx="21018409" cy="12315557"/>
            <a:chOff x="0" y="0"/>
            <a:chExt cx="5535713" cy="32436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35713" cy="3243604"/>
            </a:xfrm>
            <a:custGeom>
              <a:avLst/>
              <a:gdLst/>
              <a:ahLst/>
              <a:cxnLst/>
              <a:rect l="l" t="t" r="r" b="b"/>
              <a:pathLst>
                <a:path w="5535713" h="3243604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1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2277" y="500696"/>
            <a:ext cx="16443446" cy="1404549"/>
            <a:chOff x="0" y="0"/>
            <a:chExt cx="21924594" cy="1872733"/>
          </a:xfrm>
        </p:grpSpPr>
        <p:sp>
          <p:nvSpPr>
            <p:cNvPr id="7" name="Freeform 7"/>
            <p:cNvSpPr/>
            <p:nvPr/>
          </p:nvSpPr>
          <p:spPr>
            <a:xfrm>
              <a:off x="8781533" y="25400"/>
              <a:ext cx="4641569" cy="1847333"/>
            </a:xfrm>
            <a:custGeom>
              <a:avLst/>
              <a:gdLst/>
              <a:ahLst/>
              <a:cxnLst/>
              <a:rect l="l" t="t" r="r" b="b"/>
              <a:pathLst>
                <a:path w="4641569" h="1847333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847333" cy="1847333"/>
            </a:xfrm>
            <a:custGeom>
              <a:avLst/>
              <a:gdLst/>
              <a:ahLst/>
              <a:cxnLst/>
              <a:rect l="l" t="t" r="r" b="b"/>
              <a:pathLst>
                <a:path w="1847333" h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0358210" y="0"/>
              <a:ext cx="1566384" cy="1847333"/>
            </a:xfrm>
            <a:custGeom>
              <a:avLst/>
              <a:gdLst/>
              <a:ahLst/>
              <a:cxnLst/>
              <a:rect l="l" t="t" r="r" b="b"/>
              <a:pathLst>
                <a:path w="1566384" h="1847333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4398026" y="2360491"/>
            <a:ext cx="9491947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097CF-3FF3-F117-A7E9-056F82EA6C5F}"/>
              </a:ext>
            </a:extLst>
          </p:cNvPr>
          <p:cNvSpPr txBox="1"/>
          <p:nvPr/>
        </p:nvSpPr>
        <p:spPr>
          <a:xfrm>
            <a:off x="3296653" y="4876618"/>
            <a:ext cx="11694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44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AI-Based Education for Disadvantaged Communities</a:t>
            </a:r>
            <a:endParaRPr lang="en-IN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49880" y="0"/>
            <a:ext cx="23387760" cy="10287000"/>
          </a:xfrm>
          <a:custGeom>
            <a:avLst/>
            <a:gdLst/>
            <a:ahLst/>
            <a:cxnLst/>
            <a:rect l="l" t="t" r="r" b="b"/>
            <a:pathLst>
              <a:path w="23387760" h="1028700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208" b="-8320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11656" y="-640111"/>
            <a:ext cx="21018409" cy="12315557"/>
            <a:chOff x="0" y="0"/>
            <a:chExt cx="5535713" cy="32436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35713" cy="3243604"/>
            </a:xfrm>
            <a:custGeom>
              <a:avLst/>
              <a:gdLst/>
              <a:ahLst/>
              <a:cxnLst/>
              <a:rect l="l" t="t" r="r" b="b"/>
              <a:pathLst>
                <a:path w="5535713" h="3243604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1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2277" y="500696"/>
            <a:ext cx="16443446" cy="1404549"/>
            <a:chOff x="0" y="0"/>
            <a:chExt cx="21924594" cy="1872733"/>
          </a:xfrm>
        </p:grpSpPr>
        <p:sp>
          <p:nvSpPr>
            <p:cNvPr id="7" name="Freeform 7"/>
            <p:cNvSpPr/>
            <p:nvPr/>
          </p:nvSpPr>
          <p:spPr>
            <a:xfrm>
              <a:off x="8781533" y="25400"/>
              <a:ext cx="4641569" cy="1847333"/>
            </a:xfrm>
            <a:custGeom>
              <a:avLst/>
              <a:gdLst/>
              <a:ahLst/>
              <a:cxnLst/>
              <a:rect l="l" t="t" r="r" b="b"/>
              <a:pathLst>
                <a:path w="4641569" h="1847333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847333" cy="1847333"/>
            </a:xfrm>
            <a:custGeom>
              <a:avLst/>
              <a:gdLst/>
              <a:ahLst/>
              <a:cxnLst/>
              <a:rect l="l" t="t" r="r" b="b"/>
              <a:pathLst>
                <a:path w="1847333" h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0358210" y="0"/>
              <a:ext cx="1566384" cy="1847333"/>
            </a:xfrm>
            <a:custGeom>
              <a:avLst/>
              <a:gdLst/>
              <a:ahLst/>
              <a:cxnLst/>
              <a:rect l="l" t="t" r="r" b="b"/>
              <a:pathLst>
                <a:path w="1566384" h="1847333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3786011" y="2373336"/>
            <a:ext cx="10715978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0B72D-0557-CE89-710D-20D537858F88}"/>
              </a:ext>
            </a:extLst>
          </p:cNvPr>
          <p:cNvSpPr txBox="1"/>
          <p:nvPr/>
        </p:nvSpPr>
        <p:spPr>
          <a:xfrm>
            <a:off x="0" y="3860512"/>
            <a:ext cx="1736572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This educational initiative revolutionizes learning in remote areas with AI-powered solutions, combining AI-generated animations, Large Language Models (LLMs), and sentiment analysis. It caters to three groups: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bg1"/>
              </a:solidFill>
              <a:latin typeface="Archivo Black" panose="020B0A03020202020B04" charset="0"/>
              <a:cs typeface="Archivo Black" panose="020B0A03020202020B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Group 1</a:t>
            </a:r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(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Grades 1-5</a:t>
            </a:r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):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 Interactive smartboards with AI-generated videos enhance learning and retention.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Group 2 (Grades 6-10): Sentiment analysis combined with a therapist chat will support the emotional development of the children.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Group 3 </a:t>
            </a:r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(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Market-Aligned Education</a:t>
            </a:r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):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 AI tracks industry trends to align the curriculum with in-demand skills and prepares students for future job markets.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altLang="en-US" sz="2800" dirty="0">
              <a:solidFill>
                <a:schemeClr val="bg1"/>
              </a:solidFill>
              <a:latin typeface="Archivo Black" panose="020B0A03020202020B04" charset="0"/>
              <a:cs typeface="Archivo Black" panose="020B0A03020202020B04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This approach addresses academic, emotional, and economic growth, </a:t>
            </a:r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  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empowering students in underserved communities.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49880" y="0"/>
            <a:ext cx="23387760" cy="10287000"/>
          </a:xfrm>
          <a:custGeom>
            <a:avLst/>
            <a:gdLst/>
            <a:ahLst/>
            <a:cxnLst/>
            <a:rect l="l" t="t" r="r" b="b"/>
            <a:pathLst>
              <a:path w="23387760" h="1028700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208" b="-8320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11656" y="-640111"/>
            <a:ext cx="21018409" cy="12315557"/>
            <a:chOff x="0" y="0"/>
            <a:chExt cx="5535713" cy="32436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35713" cy="3243604"/>
            </a:xfrm>
            <a:custGeom>
              <a:avLst/>
              <a:gdLst/>
              <a:ahLst/>
              <a:cxnLst/>
              <a:rect l="l" t="t" r="r" b="b"/>
              <a:pathLst>
                <a:path w="5535713" h="3243604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1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2277" y="500696"/>
            <a:ext cx="16443446" cy="1404549"/>
            <a:chOff x="0" y="0"/>
            <a:chExt cx="21924594" cy="1872733"/>
          </a:xfrm>
        </p:grpSpPr>
        <p:sp>
          <p:nvSpPr>
            <p:cNvPr id="7" name="Freeform 7"/>
            <p:cNvSpPr/>
            <p:nvPr/>
          </p:nvSpPr>
          <p:spPr>
            <a:xfrm>
              <a:off x="8781533" y="25400"/>
              <a:ext cx="4641569" cy="1847333"/>
            </a:xfrm>
            <a:custGeom>
              <a:avLst/>
              <a:gdLst/>
              <a:ahLst/>
              <a:cxnLst/>
              <a:rect l="l" t="t" r="r" b="b"/>
              <a:pathLst>
                <a:path w="4641569" h="1847333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847333" cy="1847333"/>
            </a:xfrm>
            <a:custGeom>
              <a:avLst/>
              <a:gdLst/>
              <a:ahLst/>
              <a:cxnLst/>
              <a:rect l="l" t="t" r="r" b="b"/>
              <a:pathLst>
                <a:path w="1847333" h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0358210" y="0"/>
              <a:ext cx="1566384" cy="1847333"/>
            </a:xfrm>
            <a:custGeom>
              <a:avLst/>
              <a:gdLst/>
              <a:ahLst/>
              <a:cxnLst/>
              <a:rect l="l" t="t" r="r" b="b"/>
              <a:pathLst>
                <a:path w="1566384" h="1847333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5408255" y="2373336"/>
            <a:ext cx="7471490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Scalability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E5417-55B1-CABD-83CA-CF189E5A0120}"/>
              </a:ext>
            </a:extLst>
          </p:cNvPr>
          <p:cNvSpPr txBox="1"/>
          <p:nvPr/>
        </p:nvSpPr>
        <p:spPr>
          <a:xfrm>
            <a:off x="0" y="3264515"/>
            <a:ext cx="1736572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  <a:sym typeface="+mn-ea"/>
              </a:rPr>
              <a:t>This is smart for the solution of energy and connectivity in remote areas with solar cells powering internet connectivity.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  <a:sym typeface="+mn-ea"/>
              </a:rPr>
              <a:t>It allows every node to produce energy, therefore, relaying data instead of the traditional infrastructural way of doing things, hence the flexible and self-sustaining nature grows easily with demand, without depending on power grids to make it cost-effective</a:t>
            </a:r>
          </a:p>
          <a:p>
            <a:pPr algn="l"/>
            <a:r>
              <a:rPr lang="en-US" altLang="en-US" sz="32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  <a:sym typeface="+mn-ea"/>
              </a:rPr>
              <a:t>     and reliable.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  <a:sym typeface="+mn-ea"/>
              </a:rPr>
              <a:t>It is about bridging the digital divide and giving access to education, health, and the economy for underserved communities.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49880" y="0"/>
            <a:ext cx="23387760" cy="10287000"/>
          </a:xfrm>
          <a:custGeom>
            <a:avLst/>
            <a:gdLst/>
            <a:ahLst/>
            <a:cxnLst/>
            <a:rect l="l" t="t" r="r" b="b"/>
            <a:pathLst>
              <a:path w="23387760" h="1028700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208" b="-8320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11656" y="-640111"/>
            <a:ext cx="21018409" cy="12315557"/>
            <a:chOff x="0" y="0"/>
            <a:chExt cx="5535713" cy="32436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35713" cy="3243604"/>
            </a:xfrm>
            <a:custGeom>
              <a:avLst/>
              <a:gdLst/>
              <a:ahLst/>
              <a:cxnLst/>
              <a:rect l="l" t="t" r="r" b="b"/>
              <a:pathLst>
                <a:path w="5535713" h="3243604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1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2277" y="500696"/>
            <a:ext cx="16443446" cy="1404549"/>
            <a:chOff x="0" y="0"/>
            <a:chExt cx="21924594" cy="1872733"/>
          </a:xfrm>
        </p:grpSpPr>
        <p:sp>
          <p:nvSpPr>
            <p:cNvPr id="7" name="Freeform 7"/>
            <p:cNvSpPr/>
            <p:nvPr/>
          </p:nvSpPr>
          <p:spPr>
            <a:xfrm>
              <a:off x="8781533" y="25400"/>
              <a:ext cx="4641569" cy="1847333"/>
            </a:xfrm>
            <a:custGeom>
              <a:avLst/>
              <a:gdLst/>
              <a:ahLst/>
              <a:cxnLst/>
              <a:rect l="l" t="t" r="r" b="b"/>
              <a:pathLst>
                <a:path w="4641569" h="1847333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847333" cy="1847333"/>
            </a:xfrm>
            <a:custGeom>
              <a:avLst/>
              <a:gdLst/>
              <a:ahLst/>
              <a:cxnLst/>
              <a:rect l="l" t="t" r="r" b="b"/>
              <a:pathLst>
                <a:path w="1847333" h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0358210" y="0"/>
              <a:ext cx="1566384" cy="1847333"/>
            </a:xfrm>
            <a:custGeom>
              <a:avLst/>
              <a:gdLst/>
              <a:ahLst/>
              <a:cxnLst/>
              <a:rect l="l" t="t" r="r" b="b"/>
              <a:pathLst>
                <a:path w="1566384" h="1847333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5623455" y="2382693"/>
            <a:ext cx="7041091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138A4C-423A-E554-FA07-85C802033D1F}"/>
              </a:ext>
            </a:extLst>
          </p:cNvPr>
          <p:cNvSpPr txBox="1"/>
          <p:nvPr/>
        </p:nvSpPr>
        <p:spPr>
          <a:xfrm>
            <a:off x="143115" y="3319318"/>
            <a:ext cx="182118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This solution is meant for frictionless engagement, based on the needs of each group:</a:t>
            </a:r>
          </a:p>
          <a:p>
            <a:pPr lvl="1"/>
            <a:endParaRPr lang="en-US" altLang="en-US" sz="2800" dirty="0">
              <a:solidFill>
                <a:schemeClr val="bg1"/>
              </a:solidFill>
              <a:latin typeface="Archivo Black" panose="020B0A03020202020B04" charset="0"/>
              <a:cs typeface="Archivo Black" panose="020B0A03020202020B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Group 1: Grades 1-5</a:t>
            </a:r>
          </a:p>
          <a:p>
            <a:pPr lvl="1"/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A lively, interactive platform with animated videos having voiceovers, visual clues, and </a:t>
            </a:r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        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games, engaging students in a playfulness that makes learning interesting and fun.</a:t>
            </a:r>
          </a:p>
          <a:p>
            <a:pPr lvl="1"/>
            <a:endParaRPr lang="en-US" altLang="en-US" sz="2800" dirty="0">
              <a:solidFill>
                <a:schemeClr val="bg1"/>
              </a:solidFill>
              <a:latin typeface="Archivo Black" panose="020B0A03020202020B04" charset="0"/>
              <a:cs typeface="Archivo Black" panose="020B0A03020202020B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Group 2</a:t>
            </a:r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: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 Grades 6-10 </a:t>
            </a:r>
          </a:p>
          <a:p>
            <a:pPr lvl="1"/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An adult design would couple with educational tools sentiment analysis with a therapist chatbot and all this to give personalization in emotional and academic growth.</a:t>
            </a:r>
          </a:p>
          <a:p>
            <a:pPr lvl="1"/>
            <a:endParaRPr lang="en-US" altLang="en-US" sz="2800" dirty="0">
              <a:solidFill>
                <a:schemeClr val="bg1"/>
              </a:solidFill>
              <a:latin typeface="Archivo Black" panose="020B0A03020202020B04" charset="0"/>
              <a:cs typeface="Archivo Black" panose="020B0A03020202020B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Group 3: Economic Growth &amp; Development Industry-aligned features:</a:t>
            </a:r>
          </a:p>
          <a:p>
            <a:pPr lvl="1"/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 </a:t>
            </a:r>
            <a:r>
              <a:rPr lang="en-IN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R</a:t>
            </a:r>
            <a:r>
              <a:rPr lang="en-US" altLang="en-US" sz="2800" dirty="0" err="1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eal</a:t>
            </a: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-time curriculum updates, virtual workshops, and simulation prepare students with practical skills in demand.</a:t>
            </a:r>
          </a:p>
          <a:p>
            <a:pPr indent="0">
              <a:buFont typeface="Wingdings" panose="05000000000000000000" charset="0"/>
              <a:buNone/>
            </a:pPr>
            <a:endParaRPr lang="en-US" altLang="en-US" sz="2800" dirty="0">
              <a:solidFill>
                <a:schemeClr val="bg1"/>
              </a:solidFill>
              <a:latin typeface="Archivo Black" panose="020B0A03020202020B04" charset="0"/>
              <a:cs typeface="Archivo Black" panose="020B0A03020202020B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en-US" sz="28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This means that learning becomes user-friendly and effective at any level.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49880" y="0"/>
            <a:ext cx="23387760" cy="10287000"/>
          </a:xfrm>
          <a:custGeom>
            <a:avLst/>
            <a:gdLst/>
            <a:ahLst/>
            <a:cxnLst/>
            <a:rect l="l" t="t" r="r" b="b"/>
            <a:pathLst>
              <a:path w="23387760" h="1028700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208" b="-8320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11656" y="-640111"/>
            <a:ext cx="21018409" cy="12315557"/>
            <a:chOff x="0" y="0"/>
            <a:chExt cx="5535713" cy="32436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35713" cy="3243604"/>
            </a:xfrm>
            <a:custGeom>
              <a:avLst/>
              <a:gdLst/>
              <a:ahLst/>
              <a:cxnLst/>
              <a:rect l="l" t="t" r="r" b="b"/>
              <a:pathLst>
                <a:path w="5535713" h="3243604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1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2277" y="500696"/>
            <a:ext cx="16443446" cy="1404549"/>
            <a:chOff x="0" y="0"/>
            <a:chExt cx="21924594" cy="1872733"/>
          </a:xfrm>
        </p:grpSpPr>
        <p:sp>
          <p:nvSpPr>
            <p:cNvPr id="7" name="Freeform 7"/>
            <p:cNvSpPr/>
            <p:nvPr/>
          </p:nvSpPr>
          <p:spPr>
            <a:xfrm>
              <a:off x="8781533" y="25400"/>
              <a:ext cx="4641569" cy="1847333"/>
            </a:xfrm>
            <a:custGeom>
              <a:avLst/>
              <a:gdLst/>
              <a:ahLst/>
              <a:cxnLst/>
              <a:rect l="l" t="t" r="r" b="b"/>
              <a:pathLst>
                <a:path w="4641569" h="1847333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847333" cy="1847333"/>
            </a:xfrm>
            <a:custGeom>
              <a:avLst/>
              <a:gdLst/>
              <a:ahLst/>
              <a:cxnLst/>
              <a:rect l="l" t="t" r="r" b="b"/>
              <a:pathLst>
                <a:path w="1847333" h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0358210" y="0"/>
              <a:ext cx="1566384" cy="1847333"/>
            </a:xfrm>
            <a:custGeom>
              <a:avLst/>
              <a:gdLst/>
              <a:ahLst/>
              <a:cxnLst/>
              <a:rect l="l" t="t" r="r" b="b"/>
              <a:pathLst>
                <a:path w="1566384" h="1847333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5076201" y="2382693"/>
            <a:ext cx="8135599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ED7A6-89D2-D4DC-03EC-A32CB64CE30F}"/>
              </a:ext>
            </a:extLst>
          </p:cNvPr>
          <p:cNvSpPr txBox="1"/>
          <p:nvPr/>
        </p:nvSpPr>
        <p:spPr>
          <a:xfrm>
            <a:off x="457322" y="3740426"/>
            <a:ext cx="16383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This AI-infused education system is the bridge that helps to link gaps in education, mental well-being, and economic preparedness for underserved communities.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It brings animated videos to young learners, emotional comfort to teenagers, and the market-fit skills to those older, all of this ensuring a holistic growth opportunity.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The scalability and a solar-powered internet keep this system efficient and future-fit by infusing AI with LLMs.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chemeClr val="bg1"/>
              </a:solidFill>
              <a:latin typeface="Archivo Black" panose="020B0A03020202020B04" charset="0"/>
              <a:cs typeface="Archivo Black" panose="020B0A03020202020B04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chemeClr val="bg1"/>
                </a:solidFill>
                <a:latin typeface="Archivo Black" panose="020B0A03020202020B04" charset="0"/>
                <a:cs typeface="Archivo Black" panose="020B0A03020202020B04" charset="0"/>
              </a:rPr>
              <a:t>This solution is innovation and transforming education because the remote area students are guaranteed an equal chance and promising future.</a:t>
            </a: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455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</vt:lpstr>
      <vt:lpstr>Archivo Black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</dc:title>
  <dc:creator>Rekha</dc:creator>
  <cp:lastModifiedBy>SANSKRITIRAMESH</cp:lastModifiedBy>
  <cp:revision>7</cp:revision>
  <dcterms:created xsi:type="dcterms:W3CDTF">2006-08-16T00:00:00Z</dcterms:created>
  <dcterms:modified xsi:type="dcterms:W3CDTF">2024-12-04T23:40:22Z</dcterms:modified>
  <dc:identifier>DAGYQ7nUPg0</dc:identifier>
</cp:coreProperties>
</file>