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9" r:id="rId8"/>
    <p:sldId id="265" r:id="rId9"/>
    <p:sldId id="266" r:id="rId10"/>
    <p:sldId id="267" r:id="rId11"/>
    <p:sldId id="271" r:id="rId12"/>
    <p:sldId id="270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32FCA-5BFB-4E38-B6F5-2C02947D78B7}" v="1162" dt="2020-01-30T12:35:5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41B350F-977A-45F1-9D02-725BAD40C7D3}" type="datetimeFigureOut">
              <a:rPr lang="de-DE" smtClean="0"/>
              <a:pPr/>
              <a:t>30.01.2020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148BDE2D-142E-472F-A6CA-F315753F3C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Gras, Pflanze, Sonnenuntergang enthält.&#10;&#10;Automatisch generierte Beschreibung">
            <a:extLst>
              <a:ext uri="{FF2B5EF4-FFF2-40B4-BE49-F238E27FC236}">
                <a16:creationId xmlns:a16="http://schemas.microsoft.com/office/drawing/2014/main" id="{23F8CAA7-9C02-4C21-A73B-17B1BA09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0" y="161469"/>
            <a:ext cx="11584017" cy="6535062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EC1E80C7-B5C0-4B93-997C-F05089F649F0}"/>
              </a:ext>
            </a:extLst>
          </p:cNvPr>
          <p:cNvSpPr txBox="1">
            <a:spLocks/>
          </p:cNvSpPr>
          <p:nvPr/>
        </p:nvSpPr>
        <p:spPr>
          <a:xfrm>
            <a:off x="1667124" y="5735637"/>
            <a:ext cx="9144000" cy="591026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Knöthig, Sven Lüpke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37DA4A4-21AF-4F58-B601-4B040059665F}"/>
              </a:ext>
            </a:extLst>
          </p:cNvPr>
          <p:cNvSpPr txBox="1">
            <a:spLocks/>
          </p:cNvSpPr>
          <p:nvPr/>
        </p:nvSpPr>
        <p:spPr>
          <a:xfrm>
            <a:off x="1523998" y="1422821"/>
            <a:ext cx="9144000" cy="1017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Bahnschrift" panose="020B0502040204020203" pitchFamily="34" charset="0"/>
                <a:ea typeface="Source Code Pro Medium" panose="020B0509030403020204" pitchFamily="49" charset="0"/>
              </a:rPr>
              <a:t>Shaders</a:t>
            </a:r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</a:t>
            </a:r>
            <a:r>
              <a:rPr lang="de-DE" dirty="0" err="1">
                <a:solidFill>
                  <a:schemeClr val="accent2"/>
                </a:solidFill>
              </a:rPr>
              <a:t>Tessellation</a:t>
            </a:r>
            <a:r>
              <a:rPr lang="de-DE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45C7290-9FF8-41E6-A73F-FA07A0C8E644}"/>
              </a:ext>
            </a:extLst>
          </p:cNvPr>
          <p:cNvSpPr txBox="1">
            <a:spLocks/>
          </p:cNvSpPr>
          <p:nvPr/>
        </p:nvSpPr>
        <p:spPr>
          <a:xfrm>
            <a:off x="838200" y="1803213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Create additional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ground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shader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work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on,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effectively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increasing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density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Optimizations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fractors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decrease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distance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input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culled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80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EC269F-655F-4AB0-8AD5-C8255423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0" y="3977496"/>
            <a:ext cx="5447370" cy="339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9A75E-C832-4982-8C2D-B3B22A0FE6F8}"/>
              </a:ext>
            </a:extLst>
          </p:cNvPr>
          <p:cNvSpPr txBox="1"/>
          <p:nvPr/>
        </p:nvSpPr>
        <p:spPr>
          <a:xfrm>
            <a:off x="839695" y="1683871"/>
            <a:ext cx="104304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Initially, a single grass blade was added in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centre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of the input triangle.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But, a lot of tessellation required for the dense grass look.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==&gt; Add multiple blades for each triangle</a:t>
            </a:r>
          </a:p>
        </p:txBody>
      </p:sp>
    </p:spTree>
    <p:extLst>
      <p:ext uri="{BB962C8B-B14F-4D97-AF65-F5344CB8AC3E}">
        <p14:creationId xmlns:p14="http://schemas.microsoft.com/office/powerpoint/2010/main" val="42172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7F7614-4302-492D-B998-6AF0808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4" y="3138239"/>
            <a:ext cx="4304370" cy="26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Grass blades are constructed out of four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, which allows for less pointy looking blades, by pushing down the top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49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</a:rPr>
              <a:t>Influences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Grass Blades are influenced by wind, achieved by a displacement texture applied to the top vertex positions.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947E7B2-DD5D-4BB1-B867-4327C702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68" y="3147896"/>
            <a:ext cx="5363737" cy="33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Influence</a:t>
            </a:r>
            <a:r>
              <a:rPr lang="de-DE" dirty="0" err="1">
                <a:solidFill>
                  <a:schemeClr val="accent2"/>
                </a:solidFill>
              </a:rPr>
              <a:t>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Additionally grass will collide with players or other objects, and bend away.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3" descr="A picture containing text, toy&#10;&#10;Description generated with very high confidence">
            <a:extLst>
              <a:ext uri="{FF2B5EF4-FFF2-40B4-BE49-F238E27FC236}">
                <a16:creationId xmlns:a16="http://schemas.microsoft.com/office/drawing/2014/main" id="{FBDD7B79-10E8-4067-812A-1D32A6E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2330140"/>
            <a:ext cx="7157224" cy="4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6DE9-D8B1-4E96-953E-C215CE94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References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E1529-3E27-4B73-89F7-B1B2789E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B. </a:t>
            </a:r>
            <a:r>
              <a:rPr lang="de-DE" sz="1400" dirty="0" err="1">
                <a:solidFill>
                  <a:schemeClr val="bg1"/>
                </a:solidFill>
              </a:rPr>
              <a:t>Wronski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dirty="0" err="1">
                <a:solidFill>
                  <a:schemeClr val="bg1"/>
                </a:solidFill>
              </a:rPr>
              <a:t>Volumetric</a:t>
            </a:r>
            <a:r>
              <a:rPr lang="de-DE" sz="1400" dirty="0">
                <a:solidFill>
                  <a:schemeClr val="bg1"/>
                </a:solidFill>
              </a:rPr>
              <a:t> Fog: Unified </a:t>
            </a:r>
            <a:r>
              <a:rPr lang="de-DE" sz="1400" dirty="0" err="1">
                <a:solidFill>
                  <a:schemeClr val="bg1"/>
                </a:solidFill>
              </a:rPr>
              <a:t>compute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shader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based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solution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atmospheric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scattering</a:t>
            </a:r>
            <a:r>
              <a:rPr lang="de-DE" sz="1400" dirty="0">
                <a:solidFill>
                  <a:schemeClr val="bg1"/>
                </a:solidFill>
              </a:rPr>
              <a:t>, SIGGRAPH 2014</a:t>
            </a:r>
          </a:p>
          <a:p>
            <a:r>
              <a:rPr lang="de-DE" sz="1400" dirty="0">
                <a:solidFill>
                  <a:schemeClr val="bg1"/>
                </a:solidFill>
              </a:rPr>
              <a:t>S. </a:t>
            </a:r>
            <a:r>
              <a:rPr lang="de-DE" sz="1400" dirty="0" err="1">
                <a:solidFill>
                  <a:schemeClr val="bg1"/>
                </a:solidFill>
              </a:rPr>
              <a:t>Hillaire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dirty="0" err="1">
                <a:solidFill>
                  <a:schemeClr val="bg1"/>
                </a:solidFill>
              </a:rPr>
              <a:t>Physically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Based</a:t>
            </a:r>
            <a:r>
              <a:rPr lang="de-DE" sz="1400" dirty="0">
                <a:solidFill>
                  <a:schemeClr val="bg1"/>
                </a:solidFill>
              </a:rPr>
              <a:t> and Unified </a:t>
            </a:r>
            <a:r>
              <a:rPr lang="de-DE" sz="1400" dirty="0" err="1">
                <a:solidFill>
                  <a:schemeClr val="bg1"/>
                </a:solidFill>
              </a:rPr>
              <a:t>Volumetric</a:t>
            </a:r>
            <a:r>
              <a:rPr lang="de-DE" sz="1400" dirty="0">
                <a:solidFill>
                  <a:schemeClr val="bg1"/>
                </a:solidFill>
              </a:rPr>
              <a:t> Rendering in </a:t>
            </a:r>
            <a:r>
              <a:rPr lang="de-DE" sz="1400" dirty="0" err="1">
                <a:solidFill>
                  <a:schemeClr val="bg1"/>
                </a:solidFill>
              </a:rPr>
              <a:t>Frostbite</a:t>
            </a:r>
            <a:r>
              <a:rPr lang="de-DE" sz="1400" dirty="0">
                <a:solidFill>
                  <a:schemeClr val="bg1"/>
                </a:solidFill>
              </a:rPr>
              <a:t>, SIGGRAPH 2015</a:t>
            </a:r>
          </a:p>
          <a:p>
            <a:r>
              <a:rPr lang="de-DE" sz="1400" dirty="0">
                <a:solidFill>
                  <a:schemeClr val="bg1"/>
                </a:solidFill>
              </a:rPr>
              <a:t>F. Bauer: </a:t>
            </a:r>
            <a:r>
              <a:rPr lang="en-US" sz="1400" dirty="0">
                <a:solidFill>
                  <a:schemeClr val="bg1"/>
                </a:solidFill>
              </a:rPr>
              <a:t>Creating the Atmospheric World of Red Dead Redemption 2: A Complete and Integrated Solution, SIGGRAPH 2019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>
                <a:solidFill>
                  <a:schemeClr val="bg1"/>
                </a:solidFill>
              </a:rPr>
              <a:t>T. </a:t>
            </a:r>
            <a:r>
              <a:rPr lang="de-DE" sz="1400" dirty="0" err="1">
                <a:solidFill>
                  <a:schemeClr val="bg1"/>
                </a:solidFill>
              </a:rPr>
              <a:t>Akenine</a:t>
            </a:r>
            <a:r>
              <a:rPr lang="de-DE" sz="1400" dirty="0">
                <a:solidFill>
                  <a:schemeClr val="bg1"/>
                </a:solidFill>
              </a:rPr>
              <a:t>-Möller, E. Haines, N. Hoffman, A. </a:t>
            </a:r>
            <a:r>
              <a:rPr lang="de-DE" sz="1400" dirty="0" err="1">
                <a:solidFill>
                  <a:schemeClr val="bg1"/>
                </a:solidFill>
              </a:rPr>
              <a:t>Pesce</a:t>
            </a:r>
            <a:r>
              <a:rPr lang="de-DE" sz="1400" dirty="0">
                <a:solidFill>
                  <a:schemeClr val="bg1"/>
                </a:solidFill>
              </a:rPr>
              <a:t>, M. </a:t>
            </a:r>
            <a:r>
              <a:rPr lang="de-DE" sz="1400" dirty="0" err="1">
                <a:solidFill>
                  <a:schemeClr val="bg1"/>
                </a:solidFill>
              </a:rPr>
              <a:t>Iwanicki</a:t>
            </a:r>
            <a:r>
              <a:rPr lang="de-DE" sz="1400" dirty="0">
                <a:solidFill>
                  <a:schemeClr val="bg1"/>
                </a:solidFill>
              </a:rPr>
              <a:t>, S. </a:t>
            </a:r>
            <a:r>
              <a:rPr lang="de-DE" sz="1400" dirty="0" err="1">
                <a:solidFill>
                  <a:schemeClr val="bg1"/>
                </a:solidFill>
              </a:rPr>
              <a:t>Hillaire</a:t>
            </a:r>
            <a:r>
              <a:rPr lang="de-DE" sz="1400" dirty="0">
                <a:solidFill>
                  <a:schemeClr val="bg1"/>
                </a:solidFill>
              </a:rPr>
              <a:t>, Real-Time Rendering, </a:t>
            </a:r>
            <a:r>
              <a:rPr lang="de-DE" sz="1400" dirty="0" err="1">
                <a:solidFill>
                  <a:schemeClr val="bg1"/>
                </a:solidFill>
              </a:rPr>
              <a:t>Fourth</a:t>
            </a:r>
            <a:r>
              <a:rPr lang="de-DE" sz="1400" dirty="0">
                <a:solidFill>
                  <a:schemeClr val="bg1"/>
                </a:solidFill>
              </a:rPr>
              <a:t> Edition, CRC Press 2018</a:t>
            </a:r>
          </a:p>
          <a:p>
            <a:r>
              <a:rPr lang="de-DE" sz="1400" dirty="0">
                <a:solidFill>
                  <a:schemeClr val="bg1"/>
                </a:solidFill>
              </a:rPr>
              <a:t>S. </a:t>
            </a:r>
            <a:r>
              <a:rPr lang="de-DE" sz="1400" dirty="0" err="1">
                <a:solidFill>
                  <a:schemeClr val="bg1"/>
                </a:solidFill>
              </a:rPr>
              <a:t>Hillaire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dirty="0" err="1">
                <a:solidFill>
                  <a:schemeClr val="bg1"/>
                </a:solidFill>
              </a:rPr>
              <a:t>Physically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Based</a:t>
            </a:r>
            <a:r>
              <a:rPr lang="de-DE" sz="1400" dirty="0">
                <a:solidFill>
                  <a:schemeClr val="bg1"/>
                </a:solidFill>
              </a:rPr>
              <a:t> Sky, </a:t>
            </a:r>
            <a:r>
              <a:rPr lang="de-DE" sz="1400" dirty="0" err="1">
                <a:solidFill>
                  <a:schemeClr val="bg1"/>
                </a:solidFill>
              </a:rPr>
              <a:t>Atmosphere</a:t>
            </a:r>
            <a:r>
              <a:rPr lang="de-DE" sz="1400" dirty="0">
                <a:solidFill>
                  <a:schemeClr val="bg1"/>
                </a:solidFill>
              </a:rPr>
              <a:t> and Cloud Rendering in </a:t>
            </a:r>
            <a:r>
              <a:rPr lang="de-DE" sz="1400" dirty="0" err="1">
                <a:solidFill>
                  <a:schemeClr val="bg1"/>
                </a:solidFill>
              </a:rPr>
              <a:t>Frostbite</a:t>
            </a:r>
            <a:r>
              <a:rPr lang="de-DE" sz="1400" dirty="0">
                <a:solidFill>
                  <a:schemeClr val="bg1"/>
                </a:solidFill>
              </a:rPr>
              <a:t>, SIGGRAPH 2016</a:t>
            </a:r>
          </a:p>
          <a:p>
            <a:r>
              <a:rPr lang="de-DE" sz="1400" dirty="0">
                <a:solidFill>
                  <a:schemeClr val="bg1"/>
                </a:solidFill>
              </a:rPr>
              <a:t>B. Karis: High Quality Temporal Supersampling, SIGGRAPH 2014</a:t>
            </a:r>
          </a:p>
          <a:p>
            <a:r>
              <a:rPr lang="de-DE" sz="1400" dirty="0">
                <a:solidFill>
                  <a:schemeClr val="bg1"/>
                </a:solidFill>
              </a:rPr>
              <a:t>M. </a:t>
            </a:r>
            <a:r>
              <a:rPr lang="de-DE" sz="1400" dirty="0" err="1">
                <a:solidFill>
                  <a:schemeClr val="bg1"/>
                </a:solidFill>
              </a:rPr>
              <a:t>Salvi</a:t>
            </a:r>
            <a:r>
              <a:rPr lang="de-DE" sz="1400" dirty="0">
                <a:solidFill>
                  <a:schemeClr val="bg1"/>
                </a:solidFill>
              </a:rPr>
              <a:t>: An </a:t>
            </a:r>
            <a:r>
              <a:rPr lang="de-DE" sz="1400" dirty="0" err="1">
                <a:solidFill>
                  <a:schemeClr val="bg1"/>
                </a:solidFill>
              </a:rPr>
              <a:t>Excursion</a:t>
            </a:r>
            <a:r>
              <a:rPr lang="de-DE" sz="1400" dirty="0">
                <a:solidFill>
                  <a:schemeClr val="bg1"/>
                </a:solidFill>
              </a:rPr>
              <a:t> in Temporal Supersampling, GDC16</a:t>
            </a:r>
          </a:p>
          <a:p>
            <a:r>
              <a:rPr lang="de-DE" sz="1400" dirty="0">
                <a:solidFill>
                  <a:schemeClr val="bg1"/>
                </a:solidFill>
              </a:rPr>
              <a:t>J. Jimenez: </a:t>
            </a:r>
            <a:r>
              <a:rPr lang="de-DE" sz="1400" dirty="0" err="1">
                <a:solidFill>
                  <a:schemeClr val="bg1"/>
                </a:solidFill>
              </a:rPr>
              <a:t>Filmic</a:t>
            </a:r>
            <a:r>
              <a:rPr lang="de-DE" sz="1400" dirty="0">
                <a:solidFill>
                  <a:schemeClr val="bg1"/>
                </a:solidFill>
              </a:rPr>
              <a:t> SMAA, Sharp Morphological and Temporal Antialiasing, SIGGRAPH 2016</a:t>
            </a:r>
          </a:p>
          <a:p>
            <a:r>
              <a:rPr lang="de-DE" sz="1400" dirty="0">
                <a:solidFill>
                  <a:schemeClr val="bg1"/>
                </a:solidFill>
              </a:rPr>
              <a:t>T. Sousa, J. </a:t>
            </a:r>
            <a:r>
              <a:rPr lang="de-DE" sz="1400" dirty="0" err="1">
                <a:solidFill>
                  <a:schemeClr val="bg1"/>
                </a:solidFill>
              </a:rPr>
              <a:t>Geffroy</a:t>
            </a:r>
            <a:r>
              <a:rPr lang="de-DE" sz="1400" dirty="0">
                <a:solidFill>
                  <a:schemeClr val="bg1"/>
                </a:solidFill>
              </a:rPr>
              <a:t>: The Devil </a:t>
            </a:r>
            <a:r>
              <a:rPr lang="de-DE" sz="1400" dirty="0" err="1">
                <a:solidFill>
                  <a:schemeClr val="bg1"/>
                </a:solidFill>
              </a:rPr>
              <a:t>is</a:t>
            </a:r>
            <a:r>
              <a:rPr lang="de-DE" sz="1400" dirty="0">
                <a:solidFill>
                  <a:schemeClr val="bg1"/>
                </a:solidFill>
              </a:rPr>
              <a:t> in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Details: </a:t>
            </a:r>
            <a:r>
              <a:rPr lang="de-DE" sz="1400" dirty="0" err="1">
                <a:solidFill>
                  <a:schemeClr val="bg1"/>
                </a:solidFill>
              </a:rPr>
              <a:t>idTech</a:t>
            </a:r>
            <a:r>
              <a:rPr lang="de-DE" sz="1400" dirty="0">
                <a:solidFill>
                  <a:schemeClr val="bg1"/>
                </a:solidFill>
              </a:rPr>
              <a:t> 666, SIGGRAPH 2016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234"/>
            <a:ext cx="10515600" cy="285353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Demo: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Physically</a:t>
            </a:r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 </a:t>
            </a: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Based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Volumetric</a:t>
            </a:r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 Fog 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4000" dirty="0">
                <a:solidFill>
                  <a:schemeClr val="accent2"/>
                </a:solidFill>
                <a:latin typeface="Bahnschrift" panose="020B0502040204020203" pitchFamily="34" charset="0"/>
              </a:rPr>
              <a:t>and </a:t>
            </a:r>
            <a:r>
              <a:rPr lang="de-DE" sz="40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Atmosphere</a:t>
            </a:r>
            <a:endParaRPr lang="de-DE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1" y="1643332"/>
            <a:ext cx="7704357" cy="2912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636603" y="4858231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3" y="4858231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194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volume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240x135x96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In-</a:t>
            </a:r>
            <a:r>
              <a:rPr lang="de-DE" dirty="0" err="1">
                <a:solidFill>
                  <a:schemeClr val="bg1"/>
                </a:solidFill>
              </a:rPr>
              <a:t>scattering</a:t>
            </a:r>
            <a:r>
              <a:rPr lang="de-DE" dirty="0">
                <a:solidFill>
                  <a:schemeClr val="bg1"/>
                </a:solidFill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Covers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scene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900 </a:t>
            </a:r>
            <a:r>
              <a:rPr lang="de-DE" dirty="0" err="1">
                <a:solidFill>
                  <a:schemeClr val="bg1"/>
                </a:solidFill>
              </a:rPr>
              <a:t>units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camera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density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lighting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at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each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position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Shader)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Raymarch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Shader)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scene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(Pixel Shader)</a:t>
            </a:r>
          </a:p>
        </p:txBody>
      </p:sp>
      <p:pic>
        <p:nvPicPr>
          <p:cNvPr id="5" name="Grafik 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0AE71C89-2B86-4AD9-81CE-920DD2CB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2797" y="303023"/>
            <a:ext cx="7694083" cy="43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average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Jitter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positions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using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151492" y="31369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4803916" y="31369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81629" y="35941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456340" y="2147888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456340" y="3267442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 flipH="1">
            <a:off x="7829926" y="2290359"/>
            <a:ext cx="130542" cy="3652424"/>
          </a:xfrm>
          <a:prstGeom prst="bentConnector3">
            <a:avLst>
              <a:gd name="adj1" fmla="val -175116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</p:cNvCxnSpPr>
          <p:nvPr/>
        </p:nvCxnSpPr>
        <p:spPr>
          <a:xfrm>
            <a:off x="7334053" y="3724642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334053" y="2605088"/>
            <a:ext cx="1122287" cy="83740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81BB973-ED0B-4173-A789-8BB8E5F3951E}"/>
              </a:ext>
            </a:extLst>
          </p:cNvPr>
          <p:cNvSpPr/>
          <p:nvPr/>
        </p:nvSpPr>
        <p:spPr>
          <a:xfrm>
            <a:off x="3906708" y="3281180"/>
            <a:ext cx="562463" cy="295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8%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D8B6AFB-B6C4-4C33-98E9-478598190FD5}"/>
              </a:ext>
            </a:extLst>
          </p:cNvPr>
          <p:cNvSpPr/>
          <p:nvPr/>
        </p:nvSpPr>
        <p:spPr>
          <a:xfrm>
            <a:off x="7334054" y="4051300"/>
            <a:ext cx="981272" cy="32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Offset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using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blue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noise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Better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Dithered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sampling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smoothed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TAA</a:t>
            </a:r>
          </a:p>
        </p:txBody>
      </p:sp>
      <p:pic>
        <p:nvPicPr>
          <p:cNvPr id="7" name="Grafik 6" descr="Ein Bild, das Läufer enthält.&#10;&#10;Automatisch generierte Beschreibung">
            <a:extLst>
              <a:ext uri="{FF2B5EF4-FFF2-40B4-BE49-F238E27FC236}">
                <a16:creationId xmlns:a16="http://schemas.microsoft.com/office/drawing/2014/main" id="{72120429-A73A-4503-85AF-0B549909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27750"/>
            <a:ext cx="2438400" cy="2438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D0D215-8321-4ED7-A85E-56EEADBB1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694936"/>
            <a:ext cx="6813062" cy="23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Live Demo</a:t>
            </a:r>
          </a:p>
        </p:txBody>
      </p:sp>
    </p:spTree>
    <p:extLst>
      <p:ext uri="{BB962C8B-B14F-4D97-AF65-F5344CB8AC3E}">
        <p14:creationId xmlns:p14="http://schemas.microsoft.com/office/powerpoint/2010/main" val="13761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-1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Vegetation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-1"/>
            <a:ext cx="9308123" cy="68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General 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322693-9EF5-4863-AAE1-AD61ED63A6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</a:rPr>
              <a:t>Generate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stage</a:t>
            </a:r>
            <a:endParaRPr lang="de-DE" dirty="0">
              <a:solidFill>
                <a:schemeClr val="bg1"/>
              </a:solidFill>
              <a:latin typeface="Bahnschrift"/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Allow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artist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pass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properties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such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height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distribution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wind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displacement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Collide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blades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other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specified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objects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490</Words>
  <Application>Microsoft Office PowerPoint</Application>
  <PresentationFormat>Breitbild</PresentationFormat>
  <Paragraphs>73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Bodoni MT Poster Compressed</vt:lpstr>
      <vt:lpstr>Cambria Math</vt:lpstr>
      <vt:lpstr>Office</vt:lpstr>
      <vt:lpstr>PowerPoint-Präsentation</vt:lpstr>
      <vt:lpstr>Demo: Physically Based Volumetric Fog  and Atmosphere</vt:lpstr>
      <vt:lpstr>Light Scattering Theory</vt:lpstr>
      <vt:lpstr>Implementation</vt:lpstr>
      <vt:lpstr>Temporal Supersampling</vt:lpstr>
      <vt:lpstr>Dithering</vt:lpstr>
      <vt:lpstr>Grass Shader – Live Demo</vt:lpstr>
      <vt:lpstr>Vegetation</vt:lpstr>
      <vt:lpstr>Grass Shader – General  </vt:lpstr>
      <vt:lpstr>Grass Shader – Tessellation  </vt:lpstr>
      <vt:lpstr>Grass Shader – Geometry</vt:lpstr>
      <vt:lpstr>Grass Shader – Geometry</vt:lpstr>
      <vt:lpstr>Grass Shader – "External" Influences</vt:lpstr>
      <vt:lpstr>Grass Shader – "External" Influences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258</cp:revision>
  <dcterms:created xsi:type="dcterms:W3CDTF">2020-01-26T15:48:28Z</dcterms:created>
  <dcterms:modified xsi:type="dcterms:W3CDTF">2020-01-30T23:18:19Z</dcterms:modified>
</cp:coreProperties>
</file>