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59" r:id="rId4"/>
    <p:sldId id="276" r:id="rId5"/>
    <p:sldId id="263" r:id="rId6"/>
    <p:sldId id="260" r:id="rId7"/>
    <p:sldId id="261" r:id="rId8"/>
    <p:sldId id="269" r:id="rId9"/>
    <p:sldId id="265" r:id="rId10"/>
    <p:sldId id="266" r:id="rId11"/>
    <p:sldId id="267" r:id="rId12"/>
    <p:sldId id="271" r:id="rId13"/>
    <p:sldId id="270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32FCA-5BFB-4E38-B6F5-2C02947D78B7}" v="1162" dt="2020-01-30T12:35:50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7C2B7-775F-4605-8B31-4C1060F5D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8B5C0B-C776-4C08-8E52-509D0F89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59189-A5B5-403D-8557-C4D95F6B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F26C2-2547-4FCA-9C72-D8ED4A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E07C9-7F17-4011-9836-3AB7DBDB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DD7E4-8531-4488-AB28-2CF52CA8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A78CED-8D2E-4126-84A7-F7F6CEDD4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1659E3-94E1-4A46-92C5-EF77A64A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127761-57B0-497C-9265-95701CEA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20B14A-C571-4A20-994D-361A761C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CD4EDC-ED03-4B5B-8682-F1F8ADF5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56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44EB8-7E3B-4821-A702-AF717E58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923AAB-3D15-45B6-8599-AEB6171F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B7573-2F48-4AFA-873D-A6E063B7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5D334-225F-4120-A777-A227392B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D1C99-0179-43DF-86EF-779B75D1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4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F36E76-F847-4766-BDE1-C8FAD2B04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48DC8-CC9A-40C4-98C8-90FF44C4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0E5A0-DC03-4DEC-8830-F85564B2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54A94-4E8C-4E78-ABC1-EA2A4922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72BD9-D9D1-4414-BC86-A5253BB2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6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502D-560D-466A-A777-C1880DBA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8F6454-4647-494C-BFA5-95A43B02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28C6F-9129-4BA5-ABE3-73B9C1EF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1795DA-92F8-4677-ADC6-B93AA136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96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9EFCC-A2B4-40DC-BFE7-0B5D9C5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DF7BD-5707-41F5-B04B-697C7DA8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A01-B2B7-40F3-987A-7FF16DE3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88DB8-979D-42C1-A0EF-7B6FAFB1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3DF46-41A3-4751-A543-6F2083B4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0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70FD-E8D8-4A94-8DF5-EC05DDF1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D358D-6F42-4EE6-987B-5FAB2528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DDE3F-1452-4057-BAF7-CC666DCC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7F27C-F419-4085-BC9A-EA203A85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AF0E39-7048-4D57-920A-7225CEA3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734D-4028-4440-8419-2723FDF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3284D-E06B-410F-81C2-D87776F77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380FA4-C6CE-46C7-B2C5-E85C57C8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017FE-20A8-43F2-97E1-B665E5DC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C9FA0-1E19-44A6-AFBA-43CEB5B7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880E98-770A-4078-BD2A-9FDF60FB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5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33BB-0A6B-468D-8924-7DC51FCB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2B0337-3200-4847-9EDB-EFDF5E89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A86BCC-046B-4202-B372-D858F8787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57CA76-8F2A-4700-9E00-9AA0B5CA6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E16CA9-6EF6-4FD9-9169-C4F2EA37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E897F-AC22-4EC1-BDF9-32FDFDDF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82129B-F40E-49E4-BBE6-F233F73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951124-5430-42DD-A654-3400A91F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9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9723-B145-4BD2-9EC0-8764444C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114DAC-DD0F-4D16-8B75-9B4E342F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ACF33-6C63-411C-845B-B5027CF8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437D49-0859-41DD-9007-CB7766B4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8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E85856-206F-4F14-8D3F-F5C1794D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5BDDB-BA07-465E-BBF0-031902DA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80F5F-C822-43C5-A151-E0D6F3E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304E-6629-4ECE-BAE9-B2968357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2828D-67EF-42D0-84C4-2EFD514F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E78747-A99B-4E07-851C-594C5A16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CA807-BC53-4F2B-996E-F284DC8D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A3F94-3AA4-44D1-940C-AB32A8B1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05CE57-C43A-45E1-957C-7A5812A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3F67C-2C6A-4B3D-B235-54B9F0A0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2B3CB0-32F8-440C-ABF4-F98DD721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D092D-E448-4A52-A5BB-E34AA4527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541B350F-977A-45F1-9D02-725BAD40C7D3}" type="datetimeFigureOut">
              <a:rPr lang="de-DE" smtClean="0"/>
              <a:pPr/>
              <a:t>31.01.2020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4DEA4-54B1-4166-985D-95EAD7BF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3998B-8445-4436-924B-1E874105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148BDE2D-142E-472F-A6CA-F315753F3C3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08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raußen, Gras, Pflanze, Sonnenuntergang enthält.&#10;&#10;Automatisch generierte Beschreibung">
            <a:extLst>
              <a:ext uri="{FF2B5EF4-FFF2-40B4-BE49-F238E27FC236}">
                <a16:creationId xmlns:a16="http://schemas.microsoft.com/office/drawing/2014/main" id="{23F8CAA7-9C02-4C21-A73B-17B1BA09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0" y="161469"/>
            <a:ext cx="11584017" cy="6535062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EC1E80C7-B5C0-4B93-997C-F05089F649F0}"/>
              </a:ext>
            </a:extLst>
          </p:cNvPr>
          <p:cNvSpPr txBox="1">
            <a:spLocks/>
          </p:cNvSpPr>
          <p:nvPr/>
        </p:nvSpPr>
        <p:spPr>
          <a:xfrm>
            <a:off x="1667124" y="5735637"/>
            <a:ext cx="9144000" cy="591026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Luca Türk, Samuel Knöthig, Sven Lüpke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37DA4A4-21AF-4F58-B601-4B040059665F}"/>
              </a:ext>
            </a:extLst>
          </p:cNvPr>
          <p:cNvSpPr txBox="1">
            <a:spLocks/>
          </p:cNvSpPr>
          <p:nvPr/>
        </p:nvSpPr>
        <p:spPr>
          <a:xfrm>
            <a:off x="1523998" y="1422821"/>
            <a:ext cx="9144000" cy="1017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Bahnschrift" panose="020B0502040204020203" pitchFamily="34" charset="0"/>
                <a:ea typeface="Source Code Pro Medium" panose="020B0509030403020204" pitchFamily="49" charset="0"/>
              </a:rPr>
              <a:t>Shaders</a:t>
            </a:r>
          </a:p>
        </p:txBody>
      </p:sp>
    </p:spTree>
    <p:extLst>
      <p:ext uri="{BB962C8B-B14F-4D97-AF65-F5344CB8AC3E}">
        <p14:creationId xmlns:p14="http://schemas.microsoft.com/office/powerpoint/2010/main" val="228497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</a:t>
            </a:r>
            <a:r>
              <a:rPr lang="de-DE" dirty="0" err="1">
                <a:solidFill>
                  <a:schemeClr val="accent2"/>
                </a:solidFill>
              </a:rPr>
              <a:t>Shader</a:t>
            </a:r>
            <a:r>
              <a:rPr lang="de-DE" dirty="0">
                <a:solidFill>
                  <a:schemeClr val="accent2"/>
                </a:solidFill>
              </a:rPr>
              <a:t> – General 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0322693-9EF5-4863-AAE1-AD61ED63A6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Bahnschrift"/>
              </a:rPr>
              <a:t>Generate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grass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geometry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tessellation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geomety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stage</a:t>
            </a:r>
            <a:endParaRPr lang="de-DE" dirty="0">
              <a:solidFill>
                <a:schemeClr val="bg1"/>
              </a:solidFill>
              <a:latin typeface="Bahnschrift"/>
            </a:endParaRP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Allow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artist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pass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properties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such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height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color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distribution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and wind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displacement</a:t>
            </a: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Collide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grass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blades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with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player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other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specified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objects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  <a:cs typeface="Calibri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</a:t>
            </a:r>
            <a:r>
              <a:rPr lang="de-DE" dirty="0" err="1">
                <a:solidFill>
                  <a:schemeClr val="accent2"/>
                </a:solidFill>
              </a:rPr>
              <a:t>Shader</a:t>
            </a:r>
            <a:r>
              <a:rPr lang="de-DE" dirty="0">
                <a:solidFill>
                  <a:schemeClr val="accent2"/>
                </a:solidFill>
              </a:rPr>
              <a:t> – </a:t>
            </a:r>
            <a:r>
              <a:rPr lang="de-DE" dirty="0" err="1">
                <a:solidFill>
                  <a:schemeClr val="accent2"/>
                </a:solidFill>
              </a:rPr>
              <a:t>Tessellation</a:t>
            </a:r>
            <a:r>
              <a:rPr lang="de-DE" dirty="0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45C7290-9FF8-41E6-A73F-FA07A0C8E644}"/>
              </a:ext>
            </a:extLst>
          </p:cNvPr>
          <p:cNvSpPr txBox="1">
            <a:spLocks/>
          </p:cNvSpPr>
          <p:nvPr/>
        </p:nvSpPr>
        <p:spPr>
          <a:xfrm>
            <a:off x="838200" y="1803213"/>
            <a:ext cx="10515600" cy="435133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Create additional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ground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verticies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for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geometry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shader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work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on,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effectively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increasing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grass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density</a:t>
            </a: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Optimizations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Tessellation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fractors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decrease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with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distance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player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, and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input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verticies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are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frustum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culled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Bahnschrift" panose="020B0502040204020203" pitchFamily="34" charset="0"/>
              <a:cs typeface="Calibri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80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Shader – </a:t>
            </a:r>
            <a:r>
              <a:rPr lang="de-DE" dirty="0" err="1">
                <a:solidFill>
                  <a:schemeClr val="accent2"/>
                </a:solidFill>
              </a:rPr>
              <a:t>Geometry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EC269F-655F-4AB0-8AD5-C8255423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70" y="3977496"/>
            <a:ext cx="5447370" cy="339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D9A75E-C832-4982-8C2D-B3B22A0FE6F8}"/>
              </a:ext>
            </a:extLst>
          </p:cNvPr>
          <p:cNvSpPr txBox="1"/>
          <p:nvPr/>
        </p:nvSpPr>
        <p:spPr>
          <a:xfrm>
            <a:off x="839695" y="1683871"/>
            <a:ext cx="1043043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Initially, a single grass blade was added in the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centre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of the input triangle.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But, a lot of tessellation required for the dense grass look.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==&gt; Add multiple blades for each triangle</a:t>
            </a:r>
          </a:p>
        </p:txBody>
      </p:sp>
    </p:spTree>
    <p:extLst>
      <p:ext uri="{BB962C8B-B14F-4D97-AF65-F5344CB8AC3E}">
        <p14:creationId xmlns:p14="http://schemas.microsoft.com/office/powerpoint/2010/main" val="42172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Shader – </a:t>
            </a:r>
            <a:r>
              <a:rPr lang="de-DE" dirty="0" err="1">
                <a:solidFill>
                  <a:schemeClr val="accent2"/>
                </a:solidFill>
              </a:rPr>
              <a:t>Geometry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7F7614-4302-492D-B998-6AF08086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94" y="3138239"/>
            <a:ext cx="4304370" cy="268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8CF12B-5A86-453F-BE19-62A4FFE7E84A}"/>
              </a:ext>
            </a:extLst>
          </p:cNvPr>
          <p:cNvSpPr txBox="1"/>
          <p:nvPr/>
        </p:nvSpPr>
        <p:spPr>
          <a:xfrm>
            <a:off x="839695" y="1683871"/>
            <a:ext cx="1043043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Grass blades are constructed out of four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verticies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, which allows for less pointy looking blades, by pushing down the top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verticies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49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Shader – "External" </a:t>
            </a:r>
            <a:r>
              <a:rPr lang="de-DE" dirty="0" err="1">
                <a:solidFill>
                  <a:schemeClr val="accent2"/>
                </a:solidFill>
              </a:rPr>
              <a:t>Influences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CF12B-5A86-453F-BE19-62A4FFE7E84A}"/>
              </a:ext>
            </a:extLst>
          </p:cNvPr>
          <p:cNvSpPr txBox="1"/>
          <p:nvPr/>
        </p:nvSpPr>
        <p:spPr>
          <a:xfrm>
            <a:off x="839695" y="1683871"/>
            <a:ext cx="104304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Grass Blades are influenced by wind, achieved by a displacement texture applied to the top vertex positions.</a:t>
            </a: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F947E7B2-DD5D-4BB1-B867-4327C702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68" y="3147896"/>
            <a:ext cx="5363737" cy="33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7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Grass Shader – "External" </a:t>
            </a:r>
            <a:r>
              <a:rPr lang="de-DE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Influence</a:t>
            </a:r>
            <a:r>
              <a:rPr lang="de-DE" dirty="0" err="1">
                <a:solidFill>
                  <a:schemeClr val="accent2"/>
                </a:solidFill>
              </a:rPr>
              <a:t>s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CF12B-5A86-453F-BE19-62A4FFE7E84A}"/>
              </a:ext>
            </a:extLst>
          </p:cNvPr>
          <p:cNvSpPr txBox="1"/>
          <p:nvPr/>
        </p:nvSpPr>
        <p:spPr>
          <a:xfrm>
            <a:off x="839695" y="1683871"/>
            <a:ext cx="104304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cs typeface="Calibri"/>
              </a:rPr>
              <a:t>Additionally grass will collide with players or other objects, and bend away. 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Picture 3" descr="A picture containing text, toy&#10;&#10;Description generated with very high confidence">
            <a:extLst>
              <a:ext uri="{FF2B5EF4-FFF2-40B4-BE49-F238E27FC236}">
                <a16:creationId xmlns:a16="http://schemas.microsoft.com/office/drawing/2014/main" id="{FBDD7B79-10E8-4067-812A-1D32A6ED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41" y="2330140"/>
            <a:ext cx="7157224" cy="44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8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96DE9-D8B1-4E96-953E-C215CE94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References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CE1529-3E27-4B73-89F7-B1B2789E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B. </a:t>
            </a:r>
            <a:r>
              <a:rPr lang="de-DE" sz="1400" dirty="0" err="1">
                <a:solidFill>
                  <a:schemeClr val="bg1"/>
                </a:solidFill>
              </a:rPr>
              <a:t>Wronski</a:t>
            </a:r>
            <a:r>
              <a:rPr lang="de-DE" sz="1400" dirty="0">
                <a:solidFill>
                  <a:schemeClr val="bg1"/>
                </a:solidFill>
              </a:rPr>
              <a:t>: </a:t>
            </a:r>
            <a:r>
              <a:rPr lang="de-DE" sz="1400" dirty="0" err="1">
                <a:solidFill>
                  <a:schemeClr val="bg1"/>
                </a:solidFill>
              </a:rPr>
              <a:t>Volumetric</a:t>
            </a:r>
            <a:r>
              <a:rPr lang="de-DE" sz="1400" dirty="0">
                <a:solidFill>
                  <a:schemeClr val="bg1"/>
                </a:solidFill>
              </a:rPr>
              <a:t> Fog: Unified </a:t>
            </a:r>
            <a:r>
              <a:rPr lang="de-DE" sz="1400" dirty="0" err="1">
                <a:solidFill>
                  <a:schemeClr val="bg1"/>
                </a:solidFill>
              </a:rPr>
              <a:t>compute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shader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based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solution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atmospheric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scattering</a:t>
            </a:r>
            <a:r>
              <a:rPr lang="de-DE" sz="1400" dirty="0">
                <a:solidFill>
                  <a:schemeClr val="bg1"/>
                </a:solidFill>
              </a:rPr>
              <a:t>, SIGGRAPH 2014</a:t>
            </a:r>
          </a:p>
          <a:p>
            <a:r>
              <a:rPr lang="de-DE" sz="1400" dirty="0">
                <a:solidFill>
                  <a:schemeClr val="bg1"/>
                </a:solidFill>
              </a:rPr>
              <a:t>S. </a:t>
            </a:r>
            <a:r>
              <a:rPr lang="de-DE" sz="1400" dirty="0" err="1">
                <a:solidFill>
                  <a:schemeClr val="bg1"/>
                </a:solidFill>
              </a:rPr>
              <a:t>Hillaire</a:t>
            </a:r>
            <a:r>
              <a:rPr lang="de-DE" sz="1400" dirty="0">
                <a:solidFill>
                  <a:schemeClr val="bg1"/>
                </a:solidFill>
              </a:rPr>
              <a:t>: </a:t>
            </a:r>
            <a:r>
              <a:rPr lang="de-DE" sz="1400" dirty="0" err="1">
                <a:solidFill>
                  <a:schemeClr val="bg1"/>
                </a:solidFill>
              </a:rPr>
              <a:t>Physically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Based</a:t>
            </a:r>
            <a:r>
              <a:rPr lang="de-DE" sz="1400" dirty="0">
                <a:solidFill>
                  <a:schemeClr val="bg1"/>
                </a:solidFill>
              </a:rPr>
              <a:t> and Unified </a:t>
            </a:r>
            <a:r>
              <a:rPr lang="de-DE" sz="1400" dirty="0" err="1">
                <a:solidFill>
                  <a:schemeClr val="bg1"/>
                </a:solidFill>
              </a:rPr>
              <a:t>Volumetric</a:t>
            </a:r>
            <a:r>
              <a:rPr lang="de-DE" sz="1400" dirty="0">
                <a:solidFill>
                  <a:schemeClr val="bg1"/>
                </a:solidFill>
              </a:rPr>
              <a:t> Rendering in </a:t>
            </a:r>
            <a:r>
              <a:rPr lang="de-DE" sz="1400" dirty="0" err="1">
                <a:solidFill>
                  <a:schemeClr val="bg1"/>
                </a:solidFill>
              </a:rPr>
              <a:t>Frostbite</a:t>
            </a:r>
            <a:r>
              <a:rPr lang="de-DE" sz="1400" dirty="0">
                <a:solidFill>
                  <a:schemeClr val="bg1"/>
                </a:solidFill>
              </a:rPr>
              <a:t>, SIGGRAPH 2015</a:t>
            </a:r>
          </a:p>
          <a:p>
            <a:r>
              <a:rPr lang="de-DE" sz="1400" dirty="0">
                <a:solidFill>
                  <a:schemeClr val="bg1"/>
                </a:solidFill>
              </a:rPr>
              <a:t>F. Bauer: </a:t>
            </a:r>
            <a:r>
              <a:rPr lang="en-US" sz="1400" dirty="0">
                <a:solidFill>
                  <a:schemeClr val="bg1"/>
                </a:solidFill>
              </a:rPr>
              <a:t>Creating the Atmospheric World of Red Dead Redemption 2: A Complete and Integrated Solution, SIGGRAPH 2019</a:t>
            </a:r>
            <a:endParaRPr lang="de-DE" sz="1400" dirty="0">
              <a:solidFill>
                <a:schemeClr val="bg1"/>
              </a:solidFill>
            </a:endParaRPr>
          </a:p>
          <a:p>
            <a:r>
              <a:rPr lang="de-DE" sz="1400" dirty="0">
                <a:solidFill>
                  <a:schemeClr val="bg1"/>
                </a:solidFill>
              </a:rPr>
              <a:t>T. </a:t>
            </a:r>
            <a:r>
              <a:rPr lang="de-DE" sz="1400" dirty="0" err="1">
                <a:solidFill>
                  <a:schemeClr val="bg1"/>
                </a:solidFill>
              </a:rPr>
              <a:t>Akenine</a:t>
            </a:r>
            <a:r>
              <a:rPr lang="de-DE" sz="1400" dirty="0">
                <a:solidFill>
                  <a:schemeClr val="bg1"/>
                </a:solidFill>
              </a:rPr>
              <a:t>-Möller, E. Haines, N. Hoffman, A. </a:t>
            </a:r>
            <a:r>
              <a:rPr lang="de-DE" sz="1400" dirty="0" err="1">
                <a:solidFill>
                  <a:schemeClr val="bg1"/>
                </a:solidFill>
              </a:rPr>
              <a:t>Pesce</a:t>
            </a:r>
            <a:r>
              <a:rPr lang="de-DE" sz="1400" dirty="0">
                <a:solidFill>
                  <a:schemeClr val="bg1"/>
                </a:solidFill>
              </a:rPr>
              <a:t>, M. </a:t>
            </a:r>
            <a:r>
              <a:rPr lang="de-DE" sz="1400" dirty="0" err="1">
                <a:solidFill>
                  <a:schemeClr val="bg1"/>
                </a:solidFill>
              </a:rPr>
              <a:t>Iwanicki</a:t>
            </a:r>
            <a:r>
              <a:rPr lang="de-DE" sz="1400" dirty="0">
                <a:solidFill>
                  <a:schemeClr val="bg1"/>
                </a:solidFill>
              </a:rPr>
              <a:t>, S. </a:t>
            </a:r>
            <a:r>
              <a:rPr lang="de-DE" sz="1400" dirty="0" err="1">
                <a:solidFill>
                  <a:schemeClr val="bg1"/>
                </a:solidFill>
              </a:rPr>
              <a:t>Hillaire</a:t>
            </a:r>
            <a:r>
              <a:rPr lang="de-DE" sz="1400" dirty="0">
                <a:solidFill>
                  <a:schemeClr val="bg1"/>
                </a:solidFill>
              </a:rPr>
              <a:t>, Real-Time Rendering, </a:t>
            </a:r>
            <a:r>
              <a:rPr lang="de-DE" sz="1400" dirty="0" err="1">
                <a:solidFill>
                  <a:schemeClr val="bg1"/>
                </a:solidFill>
              </a:rPr>
              <a:t>Fourth</a:t>
            </a:r>
            <a:r>
              <a:rPr lang="de-DE" sz="1400" dirty="0">
                <a:solidFill>
                  <a:schemeClr val="bg1"/>
                </a:solidFill>
              </a:rPr>
              <a:t> Edition, CRC Press 2018</a:t>
            </a:r>
          </a:p>
          <a:p>
            <a:r>
              <a:rPr lang="de-DE" sz="1400" dirty="0">
                <a:solidFill>
                  <a:schemeClr val="bg1"/>
                </a:solidFill>
              </a:rPr>
              <a:t>S. </a:t>
            </a:r>
            <a:r>
              <a:rPr lang="de-DE" sz="1400" dirty="0" err="1">
                <a:solidFill>
                  <a:schemeClr val="bg1"/>
                </a:solidFill>
              </a:rPr>
              <a:t>Hillaire</a:t>
            </a:r>
            <a:r>
              <a:rPr lang="de-DE" sz="1400" dirty="0">
                <a:solidFill>
                  <a:schemeClr val="bg1"/>
                </a:solidFill>
              </a:rPr>
              <a:t>: </a:t>
            </a:r>
            <a:r>
              <a:rPr lang="de-DE" sz="1400" dirty="0" err="1">
                <a:solidFill>
                  <a:schemeClr val="bg1"/>
                </a:solidFill>
              </a:rPr>
              <a:t>Physically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Based</a:t>
            </a:r>
            <a:r>
              <a:rPr lang="de-DE" sz="1400" dirty="0">
                <a:solidFill>
                  <a:schemeClr val="bg1"/>
                </a:solidFill>
              </a:rPr>
              <a:t> Sky, </a:t>
            </a:r>
            <a:r>
              <a:rPr lang="de-DE" sz="1400" dirty="0" err="1">
                <a:solidFill>
                  <a:schemeClr val="bg1"/>
                </a:solidFill>
              </a:rPr>
              <a:t>Atmosphere</a:t>
            </a:r>
            <a:r>
              <a:rPr lang="de-DE" sz="1400" dirty="0">
                <a:solidFill>
                  <a:schemeClr val="bg1"/>
                </a:solidFill>
              </a:rPr>
              <a:t> and Cloud Rendering in </a:t>
            </a:r>
            <a:r>
              <a:rPr lang="de-DE" sz="1400" dirty="0" err="1">
                <a:solidFill>
                  <a:schemeClr val="bg1"/>
                </a:solidFill>
              </a:rPr>
              <a:t>Frostbite</a:t>
            </a:r>
            <a:r>
              <a:rPr lang="de-DE" sz="1400" dirty="0">
                <a:solidFill>
                  <a:schemeClr val="bg1"/>
                </a:solidFill>
              </a:rPr>
              <a:t>, SIGGRAPH 2016</a:t>
            </a:r>
          </a:p>
          <a:p>
            <a:r>
              <a:rPr lang="de-DE" sz="1400" dirty="0">
                <a:solidFill>
                  <a:schemeClr val="bg1"/>
                </a:solidFill>
              </a:rPr>
              <a:t>B. Karis: High Quality Temporal Supersampling, SIGGRAPH 2014</a:t>
            </a:r>
          </a:p>
          <a:p>
            <a:r>
              <a:rPr lang="de-DE" sz="1400" dirty="0">
                <a:solidFill>
                  <a:schemeClr val="bg1"/>
                </a:solidFill>
              </a:rPr>
              <a:t>M. </a:t>
            </a:r>
            <a:r>
              <a:rPr lang="de-DE" sz="1400" dirty="0" err="1">
                <a:solidFill>
                  <a:schemeClr val="bg1"/>
                </a:solidFill>
              </a:rPr>
              <a:t>Salvi</a:t>
            </a:r>
            <a:r>
              <a:rPr lang="de-DE" sz="1400" dirty="0">
                <a:solidFill>
                  <a:schemeClr val="bg1"/>
                </a:solidFill>
              </a:rPr>
              <a:t>: An </a:t>
            </a:r>
            <a:r>
              <a:rPr lang="de-DE" sz="1400" dirty="0" err="1">
                <a:solidFill>
                  <a:schemeClr val="bg1"/>
                </a:solidFill>
              </a:rPr>
              <a:t>Excursion</a:t>
            </a:r>
            <a:r>
              <a:rPr lang="de-DE" sz="1400" dirty="0">
                <a:solidFill>
                  <a:schemeClr val="bg1"/>
                </a:solidFill>
              </a:rPr>
              <a:t> in Temporal Supersampling, GDC16</a:t>
            </a:r>
          </a:p>
          <a:p>
            <a:r>
              <a:rPr lang="de-DE" sz="1400" dirty="0">
                <a:solidFill>
                  <a:schemeClr val="bg1"/>
                </a:solidFill>
              </a:rPr>
              <a:t>J. Jimenez: </a:t>
            </a:r>
            <a:r>
              <a:rPr lang="de-DE" sz="1400" dirty="0" err="1">
                <a:solidFill>
                  <a:schemeClr val="bg1"/>
                </a:solidFill>
              </a:rPr>
              <a:t>Filmic</a:t>
            </a:r>
            <a:r>
              <a:rPr lang="de-DE" sz="1400" dirty="0">
                <a:solidFill>
                  <a:schemeClr val="bg1"/>
                </a:solidFill>
              </a:rPr>
              <a:t> SMAA, Sharp Morphological and Temporal Antialiasing, SIGGRAPH 2016</a:t>
            </a:r>
          </a:p>
          <a:p>
            <a:r>
              <a:rPr lang="de-DE" sz="1400" dirty="0">
                <a:solidFill>
                  <a:schemeClr val="bg1"/>
                </a:solidFill>
              </a:rPr>
              <a:t>T. Sousa, J. </a:t>
            </a:r>
            <a:r>
              <a:rPr lang="de-DE" sz="1400" dirty="0" err="1">
                <a:solidFill>
                  <a:schemeClr val="bg1"/>
                </a:solidFill>
              </a:rPr>
              <a:t>Geffroy</a:t>
            </a:r>
            <a:r>
              <a:rPr lang="de-DE" sz="1400" dirty="0">
                <a:solidFill>
                  <a:schemeClr val="bg1"/>
                </a:solidFill>
              </a:rPr>
              <a:t>: The Devil </a:t>
            </a:r>
            <a:r>
              <a:rPr lang="de-DE" sz="1400" dirty="0" err="1">
                <a:solidFill>
                  <a:schemeClr val="bg1"/>
                </a:solidFill>
              </a:rPr>
              <a:t>is</a:t>
            </a:r>
            <a:r>
              <a:rPr lang="de-DE" sz="1400" dirty="0">
                <a:solidFill>
                  <a:schemeClr val="bg1"/>
                </a:solidFill>
              </a:rPr>
              <a:t> in </a:t>
            </a:r>
            <a:r>
              <a:rPr lang="de-DE" sz="1400" dirty="0" err="1">
                <a:solidFill>
                  <a:schemeClr val="bg1"/>
                </a:solidFill>
              </a:rPr>
              <a:t>the</a:t>
            </a:r>
            <a:r>
              <a:rPr lang="de-DE" sz="1400" dirty="0">
                <a:solidFill>
                  <a:schemeClr val="bg1"/>
                </a:solidFill>
              </a:rPr>
              <a:t> Details: </a:t>
            </a:r>
            <a:r>
              <a:rPr lang="de-DE" sz="1400" dirty="0" err="1">
                <a:solidFill>
                  <a:schemeClr val="bg1"/>
                </a:solidFill>
              </a:rPr>
              <a:t>idTech</a:t>
            </a:r>
            <a:r>
              <a:rPr lang="de-DE" sz="1400" dirty="0">
                <a:solidFill>
                  <a:schemeClr val="bg1"/>
                </a:solidFill>
              </a:rPr>
              <a:t> 666, SIGGRAPH 2016</a:t>
            </a:r>
          </a:p>
          <a:p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2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912DF3-DF17-4896-88A7-E0364C91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234"/>
            <a:ext cx="10515600" cy="2853532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  <a:t>Demo:</a:t>
            </a:r>
            <a:b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de-DE" sz="7200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Physically</a:t>
            </a:r>
            <a: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  <a:t> </a:t>
            </a:r>
            <a:r>
              <a:rPr lang="de-DE" sz="7200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Based</a:t>
            </a:r>
            <a:b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de-DE" sz="7200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Volumetric</a:t>
            </a:r>
            <a: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  <a:t> Fog </a:t>
            </a:r>
            <a:br>
              <a:rPr lang="de-DE" sz="7200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de-DE" sz="4000" dirty="0">
                <a:solidFill>
                  <a:schemeClr val="accent2"/>
                </a:solidFill>
                <a:latin typeface="Bahnschrift" panose="020B0502040204020203" pitchFamily="34" charset="0"/>
              </a:rPr>
              <a:t>and </a:t>
            </a:r>
            <a:r>
              <a:rPr lang="de-DE" sz="4000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Atmosphere</a:t>
            </a:r>
            <a:endParaRPr lang="de-DE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9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E8130-6A78-4E46-8D69-D5F39E5F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Light </a:t>
            </a:r>
            <a:r>
              <a:rPr lang="de-DE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 Theory</a:t>
            </a:r>
            <a:endParaRPr lang="de-DE" dirty="0"/>
          </a:p>
        </p:txBody>
      </p:sp>
      <p:pic>
        <p:nvPicPr>
          <p:cNvPr id="7" name="Grafik 6" descr="Ein Bild, das Uhr enthält.&#10;&#10;Automatisch generierte Beschreibung">
            <a:extLst>
              <a:ext uri="{FF2B5EF4-FFF2-40B4-BE49-F238E27FC236}">
                <a16:creationId xmlns:a16="http://schemas.microsoft.com/office/drawing/2014/main" id="{989CE3CD-C0A9-4576-A8C5-27A13F1E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21" y="1643332"/>
            <a:ext cx="7704357" cy="29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8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E8130-6A78-4E46-8D69-D5F39E5F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Light </a:t>
            </a:r>
            <a:r>
              <a:rPr lang="de-DE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 Theory</a:t>
            </a:r>
            <a:endParaRPr lang="de-DE" dirty="0"/>
          </a:p>
        </p:txBody>
      </p:sp>
      <p:pic>
        <p:nvPicPr>
          <p:cNvPr id="7" name="Grafik 6" descr="Ein Bild, das Uhr enthält.&#10;&#10;Automatisch generierte Beschreibung">
            <a:extLst>
              <a:ext uri="{FF2B5EF4-FFF2-40B4-BE49-F238E27FC236}">
                <a16:creationId xmlns:a16="http://schemas.microsoft.com/office/drawing/2014/main" id="{989CE3CD-C0A9-4576-A8C5-27A13F1E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21" y="1643332"/>
            <a:ext cx="7704357" cy="2912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BB7C2A-42D7-4D45-AA6E-EF34021B01BD}"/>
                  </a:ext>
                </a:extLst>
              </p:cNvPr>
              <p:cNvSpPr txBox="1"/>
              <p:nvPr/>
            </p:nvSpPr>
            <p:spPr>
              <a:xfrm>
                <a:off x="636603" y="4858231"/>
                <a:ext cx="10918793" cy="996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‖"/>
                              <m:endChr m:val="‖"/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</m:e>
                          </m:d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𝑠𝑐𝑎𝑡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Bodoni MT Poster Compressed" panose="02070706080601050204" pitchFamily="18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BB7C2A-42D7-4D45-AA6E-EF34021B0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3" y="4858231"/>
                <a:ext cx="10918793" cy="99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2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42A0C-1B0E-40CF-8826-F5BA4C03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Implementation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4A1F4-D50E-4785-AA8B-35FD776F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194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Frustum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oriented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volume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1"/>
            <a:r>
              <a:rPr lang="de-DE" dirty="0">
                <a:solidFill>
                  <a:schemeClr val="bg1"/>
                </a:solidFill>
              </a:rPr>
              <a:t>240x135x96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In-</a:t>
            </a:r>
            <a:r>
              <a:rPr lang="de-DE" dirty="0" err="1">
                <a:solidFill>
                  <a:schemeClr val="bg1"/>
                </a:solidFill>
              </a:rPr>
              <a:t>scattering</a:t>
            </a:r>
            <a:r>
              <a:rPr lang="de-DE" dirty="0">
                <a:solidFill>
                  <a:schemeClr val="bg1"/>
                </a:solidFill>
              </a:rPr>
              <a:t> in RGB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coefficient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Alpha</a:t>
            </a: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Exponential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depth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distribution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Covers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scene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900 </a:t>
            </a:r>
            <a:r>
              <a:rPr lang="de-DE" dirty="0" err="1">
                <a:solidFill>
                  <a:schemeClr val="bg1"/>
                </a:solidFill>
              </a:rPr>
              <a:t>units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from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camera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3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passes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: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density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lighting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at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each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position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Shader)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Raymarch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Shader)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Apply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scene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(Pixel Shader)</a:t>
            </a:r>
          </a:p>
        </p:txBody>
      </p:sp>
      <p:pic>
        <p:nvPicPr>
          <p:cNvPr id="5" name="Grafik 4" descr="Ein Bild, das Spiel enthält.&#10;&#10;Automatisch generierte Beschreibung">
            <a:extLst>
              <a:ext uri="{FF2B5EF4-FFF2-40B4-BE49-F238E27FC236}">
                <a16:creationId xmlns:a16="http://schemas.microsoft.com/office/drawing/2014/main" id="{0AE71C89-2B86-4AD9-81CE-920DD2CB4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42797" y="303023"/>
            <a:ext cx="7694083" cy="43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8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AFAE2-1016-46DA-803E-8F362B42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Temporal Supersampling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E891E-4C95-464C-9399-8692B247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Use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previous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frames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increase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count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Jitter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positions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using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alton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sequence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Exponential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moving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average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</a:rPr>
              <a:t>Need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compute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position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 err="1">
                <a:solidFill>
                  <a:schemeClr val="bg1"/>
                </a:solidFill>
              </a:rPr>
              <a:t>history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buffer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camera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moves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Neighborhood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clamping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avoid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ghosting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moving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lights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37473B4-92DA-448C-A649-D3B903CF92CF}"/>
              </a:ext>
            </a:extLst>
          </p:cNvPr>
          <p:cNvSpPr/>
          <p:nvPr/>
        </p:nvSpPr>
        <p:spPr>
          <a:xfrm>
            <a:off x="1080852" y="3586602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Compute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Density and </a:t>
            </a:r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Lighting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FBFE0A7-66EA-41D3-81C0-9EF0D9DF6473}"/>
              </a:ext>
            </a:extLst>
          </p:cNvPr>
          <p:cNvSpPr/>
          <p:nvPr/>
        </p:nvSpPr>
        <p:spPr>
          <a:xfrm>
            <a:off x="4733276" y="3586602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Average and </a:t>
            </a:r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clamp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29C5C3C-5A75-4BC0-B113-57ED06CF60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10989" y="4043802"/>
            <a:ext cx="11222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8CF9A3-F3FC-476D-9EC4-C82DF8ED2CFA}"/>
              </a:ext>
            </a:extLst>
          </p:cNvPr>
          <p:cNvSpPr/>
          <p:nvPr/>
        </p:nvSpPr>
        <p:spPr>
          <a:xfrm>
            <a:off x="8385700" y="2597590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Raymarch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F56580B-3B26-40EA-A23F-EA787502C1BB}"/>
              </a:ext>
            </a:extLst>
          </p:cNvPr>
          <p:cNvSpPr/>
          <p:nvPr/>
        </p:nvSpPr>
        <p:spPr>
          <a:xfrm>
            <a:off x="8385700" y="3717144"/>
            <a:ext cx="2530137" cy="914400"/>
          </a:xfrm>
          <a:prstGeom prst="roundRect">
            <a:avLst>
              <a:gd name="adj" fmla="val 0"/>
            </a:avLst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History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Buffer</a:t>
            </a:r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DC2A5E7-D0F8-4AA2-8C76-8473E10FCC4A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 flipH="1">
            <a:off x="7759286" y="2740061"/>
            <a:ext cx="130542" cy="3652424"/>
          </a:xfrm>
          <a:prstGeom prst="bentConnector3">
            <a:avLst>
              <a:gd name="adj1" fmla="val -175116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14F3548-5BF5-42A1-9B6A-F492BBBCBD82}"/>
              </a:ext>
            </a:extLst>
          </p:cNvPr>
          <p:cNvCxnSpPr>
            <a:cxnSpLocks/>
          </p:cNvCxnSpPr>
          <p:nvPr/>
        </p:nvCxnSpPr>
        <p:spPr>
          <a:xfrm>
            <a:off x="7263413" y="4174344"/>
            <a:ext cx="11222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F234D388-F8FA-4B4B-8532-978533EDAC3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263413" y="3054790"/>
            <a:ext cx="1122287" cy="83740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81BB973-ED0B-4173-A789-8BB8E5F3951E}"/>
              </a:ext>
            </a:extLst>
          </p:cNvPr>
          <p:cNvSpPr/>
          <p:nvPr/>
        </p:nvSpPr>
        <p:spPr>
          <a:xfrm>
            <a:off x="3836068" y="3730882"/>
            <a:ext cx="562463" cy="295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" panose="020B0502040204020203" pitchFamily="34" charset="0"/>
              </a:rPr>
              <a:t>8%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D8B6AFB-B6C4-4C33-98E9-478598190FD5}"/>
              </a:ext>
            </a:extLst>
          </p:cNvPr>
          <p:cNvSpPr/>
          <p:nvPr/>
        </p:nvSpPr>
        <p:spPr>
          <a:xfrm>
            <a:off x="7263414" y="4501002"/>
            <a:ext cx="981272" cy="322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" panose="020B0502040204020203" pitchFamily="34" charset="0"/>
              </a:rPr>
              <a:t>92%</a:t>
            </a:r>
          </a:p>
        </p:txBody>
      </p:sp>
    </p:spTree>
    <p:extLst>
      <p:ext uri="{BB962C8B-B14F-4D97-AF65-F5344CB8AC3E}">
        <p14:creationId xmlns:p14="http://schemas.microsoft.com/office/powerpoint/2010/main" val="33692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42F9B-A32B-4CF6-B143-869D924F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Dithering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DFE3B-89CF-4F1E-A075-3C288695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Offset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depth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using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blue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noise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457200" lvl="1" indent="0">
              <a:buNone/>
            </a:pP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Better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distribution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Dithered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sampling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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smoothed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by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TAA</a:t>
            </a:r>
          </a:p>
        </p:txBody>
      </p:sp>
      <p:pic>
        <p:nvPicPr>
          <p:cNvPr id="7" name="Grafik 6" descr="Ein Bild, das Läufer enthält.&#10;&#10;Automatisch generierte Beschreibung">
            <a:extLst>
              <a:ext uri="{FF2B5EF4-FFF2-40B4-BE49-F238E27FC236}">
                <a16:creationId xmlns:a16="http://schemas.microsoft.com/office/drawing/2014/main" id="{72120429-A73A-4503-85AF-0B549909C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27750"/>
            <a:ext cx="2438400" cy="2438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CD0D215-8321-4ED7-A85E-56EEADBB1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694936"/>
            <a:ext cx="6813062" cy="23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3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</a:t>
            </a:r>
            <a:r>
              <a:rPr lang="de-DE" dirty="0" err="1">
                <a:solidFill>
                  <a:schemeClr val="accent2"/>
                </a:solidFill>
              </a:rPr>
              <a:t>Shader</a:t>
            </a:r>
            <a:r>
              <a:rPr lang="de-DE" dirty="0">
                <a:solidFill>
                  <a:schemeClr val="accent2"/>
                </a:solidFill>
              </a:rPr>
              <a:t> – Live Demo</a:t>
            </a:r>
          </a:p>
        </p:txBody>
      </p:sp>
    </p:spTree>
    <p:extLst>
      <p:ext uri="{BB962C8B-B14F-4D97-AF65-F5344CB8AC3E}">
        <p14:creationId xmlns:p14="http://schemas.microsoft.com/office/powerpoint/2010/main" val="137611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2" y="-1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Vegetation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-1"/>
            <a:ext cx="9308123" cy="68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9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506</Words>
  <Application>Microsoft Office PowerPoint</Application>
  <PresentationFormat>Breitbild</PresentationFormat>
  <Paragraphs>75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Bahnschrift</vt:lpstr>
      <vt:lpstr>Bodoni MT Poster Compressed</vt:lpstr>
      <vt:lpstr>Cambria Math</vt:lpstr>
      <vt:lpstr>Office</vt:lpstr>
      <vt:lpstr>PowerPoint-Präsentation</vt:lpstr>
      <vt:lpstr>Demo: Physically Based Volumetric Fog  and Atmosphere</vt:lpstr>
      <vt:lpstr>Light Scattering Theory</vt:lpstr>
      <vt:lpstr>Light Scattering Theory</vt:lpstr>
      <vt:lpstr>Implementation</vt:lpstr>
      <vt:lpstr>Temporal Supersampling</vt:lpstr>
      <vt:lpstr>Dithering</vt:lpstr>
      <vt:lpstr>Grass Shader – Live Demo</vt:lpstr>
      <vt:lpstr>Vegetation</vt:lpstr>
      <vt:lpstr>Grass Shader – General  </vt:lpstr>
      <vt:lpstr>Grass Shader – Tessellation  </vt:lpstr>
      <vt:lpstr>Grass Shader – Geometry</vt:lpstr>
      <vt:lpstr>Grass Shader – Geometry</vt:lpstr>
      <vt:lpstr>Grass Shader – "External" Influences</vt:lpstr>
      <vt:lpstr>Grass Shader – "External" Influences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Shader</dc:title>
  <dc:creator>Sven Lüpke</dc:creator>
  <cp:lastModifiedBy>Sven Lüpke</cp:lastModifiedBy>
  <cp:revision>261</cp:revision>
  <dcterms:created xsi:type="dcterms:W3CDTF">2020-01-26T15:48:28Z</dcterms:created>
  <dcterms:modified xsi:type="dcterms:W3CDTF">2020-01-30T23:43:49Z</dcterms:modified>
</cp:coreProperties>
</file>