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heme/themeOverride4.xml" ContentType="application/vnd.openxmlformats-officedocument.themeOverride+xml"/>
  <Override PartName="/ppt/tags/tag5.xml" ContentType="application/vnd.openxmlformats-officedocument.presentationml.tags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ags/tag6.xml" ContentType="application/vnd.openxmlformats-officedocument.presentationml.tags+xml"/>
  <Override PartName="/ppt/theme/themeOverride7.xml" ContentType="application/vnd.openxmlformats-officedocument.themeOverride+xml"/>
  <Override PartName="/ppt/tags/tag7.xml" ContentType="application/vnd.openxmlformats-officedocument.presentationml.tags+xml"/>
  <Override PartName="/ppt/theme/themeOverride8.xml" ContentType="application/vnd.openxmlformats-officedocument.themeOverride+xml"/>
  <Override PartName="/ppt/tags/tag8.xml" ContentType="application/vnd.openxmlformats-officedocument.presentationml.tags+xml"/>
  <Override PartName="/ppt/theme/themeOverride9.xml" ContentType="application/vnd.openxmlformats-officedocument.themeOverride+xml"/>
  <Override PartName="/ppt/tags/tag9.xml" ContentType="application/vnd.openxmlformats-officedocument.presentationml.tags+xml"/>
  <Override PartName="/ppt/theme/themeOverride10.xml" ContentType="application/vnd.openxmlformats-officedocument.themeOverride+xml"/>
  <Override PartName="/ppt/tags/tag10.xml" ContentType="application/vnd.openxmlformats-officedocument.presentationml.tags+xml"/>
  <Override PartName="/ppt/theme/themeOverride11.xml" ContentType="application/vnd.openxmlformats-officedocument.themeOverride+xml"/>
  <Override PartName="/ppt/tags/tag11.xml" ContentType="application/vnd.openxmlformats-officedocument.presentationml.tags+xml"/>
  <Override PartName="/ppt/theme/themeOverride12.xml" ContentType="application/vnd.openxmlformats-officedocument.themeOverride+xml"/>
  <Override PartName="/ppt/tags/tag12.xml" ContentType="application/vnd.openxmlformats-officedocument.presentationml.tags+xml"/>
  <Override PartName="/ppt/theme/themeOverride13.xml" ContentType="application/vnd.openxmlformats-officedocument.themeOverride+xml"/>
  <Override PartName="/ppt/tags/tag13.xml" ContentType="application/vnd.openxmlformats-officedocument.presentationml.tags+xml"/>
  <Override PartName="/ppt/theme/themeOverride14.xml" ContentType="application/vnd.openxmlformats-officedocument.themeOverride+xml"/>
  <Override PartName="/ppt/tags/tag14.xml" ContentType="application/vnd.openxmlformats-officedocument.presentationml.tags+xml"/>
  <Override PartName="/ppt/theme/themeOverride15.xml" ContentType="application/vnd.openxmlformats-officedocument.themeOverride+xml"/>
  <Override PartName="/ppt/tags/tag15.xml" ContentType="application/vnd.openxmlformats-officedocument.presentationml.tags+xml"/>
  <Override PartName="/ppt/theme/themeOverride16.xml" ContentType="application/vnd.openxmlformats-officedocument.themeOverride+xml"/>
  <Override PartName="/ppt/tags/tag16.xml" ContentType="application/vnd.openxmlformats-officedocument.presentationml.tags+xml"/>
  <Override PartName="/ppt/theme/themeOverride17.xml" ContentType="application/vnd.openxmlformats-officedocument.themeOverride+xml"/>
  <Override PartName="/ppt/tags/tag17.xml" ContentType="application/vnd.openxmlformats-officedocument.presentationml.tags+xml"/>
  <Override PartName="/ppt/theme/themeOverride18.xml" ContentType="application/vnd.openxmlformats-officedocument.themeOverride+xml"/>
  <Override PartName="/ppt/tags/tag18.xml" ContentType="application/vnd.openxmlformats-officedocument.presentationml.tags+xml"/>
  <Override PartName="/ppt/theme/themeOverride19.xml" ContentType="application/vnd.openxmlformats-officedocument.themeOverride+xml"/>
  <Override PartName="/ppt/tags/tag19.xml" ContentType="application/vnd.openxmlformats-officedocument.presentationml.tags+xml"/>
  <Override PartName="/ppt/theme/themeOverride20.xml" ContentType="application/vnd.openxmlformats-officedocument.themeOverride+xml"/>
  <Override PartName="/ppt/tags/tag20.xml" ContentType="application/vnd.openxmlformats-officedocument.presentationml.tags+xml"/>
  <Override PartName="/ppt/theme/themeOverride21.xml" ContentType="application/vnd.openxmlformats-officedocument.themeOverride+xml"/>
  <Override PartName="/ppt/tags/tag21.xml" ContentType="application/vnd.openxmlformats-officedocument.presentationml.tags+xml"/>
  <Override PartName="/ppt/theme/themeOverride22.xml" ContentType="application/vnd.openxmlformats-officedocument.themeOverride+xml"/>
  <Override PartName="/ppt/tags/tag22.xml" ContentType="application/vnd.openxmlformats-officedocument.presentationml.tags+xml"/>
  <Override PartName="/ppt/theme/themeOverride23.xml" ContentType="application/vnd.openxmlformats-officedocument.themeOverride+xml"/>
  <Override PartName="/ppt/tags/tag23.xml" ContentType="application/vnd.openxmlformats-officedocument.presentationml.tags+xml"/>
  <Override PartName="/ppt/theme/themeOverride24.xml" ContentType="application/vnd.openxmlformats-officedocument.themeOverride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7"/>
  </p:notesMasterIdLst>
  <p:sldIdLst>
    <p:sldId id="295" r:id="rId3"/>
    <p:sldId id="296" r:id="rId4"/>
    <p:sldId id="298" r:id="rId5"/>
    <p:sldId id="323" r:id="rId6"/>
    <p:sldId id="306" r:id="rId7"/>
    <p:sldId id="307" r:id="rId8"/>
    <p:sldId id="320" r:id="rId9"/>
    <p:sldId id="309" r:id="rId10"/>
    <p:sldId id="329" r:id="rId11"/>
    <p:sldId id="321" r:id="rId12"/>
    <p:sldId id="312" r:id="rId13"/>
    <p:sldId id="327" r:id="rId14"/>
    <p:sldId id="313" r:id="rId15"/>
    <p:sldId id="314" r:id="rId16"/>
    <p:sldId id="330" r:id="rId17"/>
    <p:sldId id="331" r:id="rId18"/>
    <p:sldId id="322" r:id="rId19"/>
    <p:sldId id="332" r:id="rId20"/>
    <p:sldId id="333" r:id="rId21"/>
    <p:sldId id="334" r:id="rId22"/>
    <p:sldId id="335" r:id="rId23"/>
    <p:sldId id="324" r:id="rId24"/>
    <p:sldId id="318" r:id="rId25"/>
    <p:sldId id="319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0CCCD"/>
    <a:srgbClr val="D1AE9A"/>
    <a:srgbClr val="A78677"/>
    <a:srgbClr val="786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390" y="108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1218F-DAEE-452C-905E-3A93A9F941D7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852F5-CE18-4F26-9A12-70FAE4F78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16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01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1301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2580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4178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907704" y="67395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36876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0777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54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2022/9/24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14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2022/9/24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866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54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A112D8-BA75-401C-966B-092120D515EC}"/>
              </a:ext>
            </a:extLst>
          </p:cNvPr>
          <p:cNvGrpSpPr/>
          <p:nvPr userDrawn="1"/>
        </p:nvGrpSpPr>
        <p:grpSpPr>
          <a:xfrm>
            <a:off x="-1" y="-256076"/>
            <a:ext cx="12192002" cy="7138138"/>
            <a:chOff x="-1" y="-256076"/>
            <a:chExt cx="12192002" cy="7138138"/>
          </a:xfrm>
        </p:grpSpPr>
        <p:sp>
          <p:nvSpPr>
            <p:cNvPr id="13" name="任意多边形 5">
              <a:extLst>
                <a:ext uri="{FF2B5EF4-FFF2-40B4-BE49-F238E27FC236}">
                  <a16:creationId xmlns:a16="http://schemas.microsoft.com/office/drawing/2014/main" id="{023F80E4-E72B-4254-B635-83287690FF3F}"/>
                </a:ext>
              </a:extLst>
            </p:cNvPr>
            <p:cNvSpPr/>
            <p:nvPr/>
          </p:nvSpPr>
          <p:spPr>
            <a:xfrm rot="10800000" flipH="1">
              <a:off x="-1" y="-12557"/>
              <a:ext cx="1659506" cy="1094850"/>
            </a:xfrm>
            <a:custGeom>
              <a:avLst/>
              <a:gdLst>
                <a:gd name="connsiteX0" fmla="*/ 914344 w 3556001"/>
                <a:gd name="connsiteY0" fmla="*/ 1091 h 2346051"/>
                <a:gd name="connsiteX1" fmla="*/ 2430863 w 3556001"/>
                <a:gd name="connsiteY1" fmla="*/ 596106 h 2346051"/>
                <a:gd name="connsiteX2" fmla="*/ 3438830 w 3556001"/>
                <a:gd name="connsiteY2" fmla="*/ 2307077 h 2346051"/>
                <a:gd name="connsiteX3" fmla="*/ 3401736 w 3556001"/>
                <a:gd name="connsiteY3" fmla="*/ 2346051 h 2346051"/>
                <a:gd name="connsiteX4" fmla="*/ 0 w 3556001"/>
                <a:gd name="connsiteY4" fmla="*/ 2346051 h 2346051"/>
                <a:gd name="connsiteX5" fmla="*/ 0 w 3556001"/>
                <a:gd name="connsiteY5" fmla="*/ 199042 h 2346051"/>
                <a:gd name="connsiteX6" fmla="*/ 98382 w 3556001"/>
                <a:gd name="connsiteY6" fmla="*/ 151316 h 2346051"/>
                <a:gd name="connsiteX7" fmla="*/ 914344 w 3556001"/>
                <a:gd name="connsiteY7" fmla="*/ 1091 h 234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56001" h="2346051">
                  <a:moveTo>
                    <a:pt x="914344" y="1091"/>
                  </a:moveTo>
                  <a:cubicBezTo>
                    <a:pt x="1423084" y="17657"/>
                    <a:pt x="1952843" y="222610"/>
                    <a:pt x="2430863" y="596106"/>
                  </a:cubicBezTo>
                  <a:cubicBezTo>
                    <a:pt x="3174449" y="1177101"/>
                    <a:pt x="3830778" y="1805516"/>
                    <a:pt x="3438830" y="2307077"/>
                  </a:cubicBezTo>
                  <a:lnTo>
                    <a:pt x="3401736" y="2346051"/>
                  </a:lnTo>
                  <a:lnTo>
                    <a:pt x="0" y="2346051"/>
                  </a:lnTo>
                  <a:lnTo>
                    <a:pt x="0" y="199042"/>
                  </a:lnTo>
                  <a:lnTo>
                    <a:pt x="98382" y="151316"/>
                  </a:lnTo>
                  <a:cubicBezTo>
                    <a:pt x="355565" y="40829"/>
                    <a:pt x="631711" y="-8113"/>
                    <a:pt x="914344" y="1091"/>
                  </a:cubicBezTo>
                  <a:close/>
                </a:path>
              </a:pathLst>
            </a:custGeom>
            <a:solidFill>
              <a:srgbClr val="D1AE9A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任意多边形 6">
              <a:extLst>
                <a:ext uri="{FF2B5EF4-FFF2-40B4-BE49-F238E27FC236}">
                  <a16:creationId xmlns:a16="http://schemas.microsoft.com/office/drawing/2014/main" id="{C6E9E037-9CE1-4946-8897-1EDBF5782ABC}"/>
                </a:ext>
              </a:extLst>
            </p:cNvPr>
            <p:cNvSpPr/>
            <p:nvPr/>
          </p:nvSpPr>
          <p:spPr>
            <a:xfrm rot="11076794" flipH="1">
              <a:off x="130644" y="-256076"/>
              <a:ext cx="1824516" cy="1073748"/>
            </a:xfrm>
            <a:custGeom>
              <a:avLst/>
              <a:gdLst>
                <a:gd name="connsiteX0" fmla="*/ 914344 w 3556001"/>
                <a:gd name="connsiteY0" fmla="*/ 1091 h 2346051"/>
                <a:gd name="connsiteX1" fmla="*/ 2430863 w 3556001"/>
                <a:gd name="connsiteY1" fmla="*/ 596106 h 2346051"/>
                <a:gd name="connsiteX2" fmla="*/ 3438830 w 3556001"/>
                <a:gd name="connsiteY2" fmla="*/ 2307077 h 2346051"/>
                <a:gd name="connsiteX3" fmla="*/ 3401736 w 3556001"/>
                <a:gd name="connsiteY3" fmla="*/ 2346051 h 2346051"/>
                <a:gd name="connsiteX4" fmla="*/ 0 w 3556001"/>
                <a:gd name="connsiteY4" fmla="*/ 2346051 h 2346051"/>
                <a:gd name="connsiteX5" fmla="*/ 0 w 3556001"/>
                <a:gd name="connsiteY5" fmla="*/ 199042 h 2346051"/>
                <a:gd name="connsiteX6" fmla="*/ 98382 w 3556001"/>
                <a:gd name="connsiteY6" fmla="*/ 151316 h 2346051"/>
                <a:gd name="connsiteX7" fmla="*/ 914344 w 3556001"/>
                <a:gd name="connsiteY7" fmla="*/ 1091 h 2346051"/>
                <a:gd name="connsiteX0" fmla="*/ 914344 w 3560405"/>
                <a:gd name="connsiteY0" fmla="*/ 1091 h 2346051"/>
                <a:gd name="connsiteX1" fmla="*/ 2469465 w 3560405"/>
                <a:gd name="connsiteY1" fmla="*/ 728614 h 2346051"/>
                <a:gd name="connsiteX2" fmla="*/ 3438830 w 3560405"/>
                <a:gd name="connsiteY2" fmla="*/ 2307077 h 2346051"/>
                <a:gd name="connsiteX3" fmla="*/ 3401736 w 3560405"/>
                <a:gd name="connsiteY3" fmla="*/ 2346051 h 2346051"/>
                <a:gd name="connsiteX4" fmla="*/ 0 w 3560405"/>
                <a:gd name="connsiteY4" fmla="*/ 2346051 h 2346051"/>
                <a:gd name="connsiteX5" fmla="*/ 0 w 3560405"/>
                <a:gd name="connsiteY5" fmla="*/ 199042 h 2346051"/>
                <a:gd name="connsiteX6" fmla="*/ 98382 w 3560405"/>
                <a:gd name="connsiteY6" fmla="*/ 151316 h 2346051"/>
                <a:gd name="connsiteX7" fmla="*/ 914344 w 3560405"/>
                <a:gd name="connsiteY7" fmla="*/ 1091 h 2346051"/>
                <a:gd name="connsiteX0" fmla="*/ 914344 w 3401736"/>
                <a:gd name="connsiteY0" fmla="*/ 1091 h 2346051"/>
                <a:gd name="connsiteX1" fmla="*/ 2469465 w 3401736"/>
                <a:gd name="connsiteY1" fmla="*/ 728614 h 2346051"/>
                <a:gd name="connsiteX2" fmla="*/ 3013784 w 3401736"/>
                <a:gd name="connsiteY2" fmla="*/ 1847630 h 2346051"/>
                <a:gd name="connsiteX3" fmla="*/ 3401736 w 3401736"/>
                <a:gd name="connsiteY3" fmla="*/ 2346051 h 2346051"/>
                <a:gd name="connsiteX4" fmla="*/ 0 w 3401736"/>
                <a:gd name="connsiteY4" fmla="*/ 2346051 h 2346051"/>
                <a:gd name="connsiteX5" fmla="*/ 0 w 3401736"/>
                <a:gd name="connsiteY5" fmla="*/ 199042 h 2346051"/>
                <a:gd name="connsiteX6" fmla="*/ 98382 w 3401736"/>
                <a:gd name="connsiteY6" fmla="*/ 151316 h 2346051"/>
                <a:gd name="connsiteX7" fmla="*/ 914344 w 3401736"/>
                <a:gd name="connsiteY7" fmla="*/ 1091 h 2346051"/>
                <a:gd name="connsiteX0" fmla="*/ 914344 w 3143791"/>
                <a:gd name="connsiteY0" fmla="*/ 1091 h 2346051"/>
                <a:gd name="connsiteX1" fmla="*/ 2469465 w 3143791"/>
                <a:gd name="connsiteY1" fmla="*/ 728614 h 2346051"/>
                <a:gd name="connsiteX2" fmla="*/ 3013784 w 3143791"/>
                <a:gd name="connsiteY2" fmla="*/ 1847630 h 2346051"/>
                <a:gd name="connsiteX3" fmla="*/ 0 w 3143791"/>
                <a:gd name="connsiteY3" fmla="*/ 2346051 h 2346051"/>
                <a:gd name="connsiteX4" fmla="*/ 0 w 3143791"/>
                <a:gd name="connsiteY4" fmla="*/ 199042 h 2346051"/>
                <a:gd name="connsiteX5" fmla="*/ 98382 w 3143791"/>
                <a:gd name="connsiteY5" fmla="*/ 151316 h 2346051"/>
                <a:gd name="connsiteX6" fmla="*/ 914344 w 3143791"/>
                <a:gd name="connsiteY6" fmla="*/ 1091 h 2346051"/>
                <a:gd name="connsiteX0" fmla="*/ 0 w 3143791"/>
                <a:gd name="connsiteY0" fmla="*/ 2346051 h 2405814"/>
                <a:gd name="connsiteX1" fmla="*/ 0 w 3143791"/>
                <a:gd name="connsiteY1" fmla="*/ 199042 h 2405814"/>
                <a:gd name="connsiteX2" fmla="*/ 98382 w 3143791"/>
                <a:gd name="connsiteY2" fmla="*/ 151316 h 2405814"/>
                <a:gd name="connsiteX3" fmla="*/ 914344 w 3143791"/>
                <a:gd name="connsiteY3" fmla="*/ 1091 h 2405814"/>
                <a:gd name="connsiteX4" fmla="*/ 2469465 w 3143791"/>
                <a:gd name="connsiteY4" fmla="*/ 728614 h 2405814"/>
                <a:gd name="connsiteX5" fmla="*/ 3013784 w 3143791"/>
                <a:gd name="connsiteY5" fmla="*/ 1847630 h 2405814"/>
                <a:gd name="connsiteX6" fmla="*/ 57948 w 3143791"/>
                <a:gd name="connsiteY6" fmla="*/ 2405814 h 2405814"/>
                <a:gd name="connsiteX0" fmla="*/ 0 w 3143791"/>
                <a:gd name="connsiteY0" fmla="*/ 2346051 h 2346051"/>
                <a:gd name="connsiteX1" fmla="*/ 0 w 3143791"/>
                <a:gd name="connsiteY1" fmla="*/ 199042 h 2346051"/>
                <a:gd name="connsiteX2" fmla="*/ 98382 w 3143791"/>
                <a:gd name="connsiteY2" fmla="*/ 151316 h 2346051"/>
                <a:gd name="connsiteX3" fmla="*/ 914344 w 3143791"/>
                <a:gd name="connsiteY3" fmla="*/ 1091 h 2346051"/>
                <a:gd name="connsiteX4" fmla="*/ 2469465 w 3143791"/>
                <a:gd name="connsiteY4" fmla="*/ 728614 h 2346051"/>
                <a:gd name="connsiteX5" fmla="*/ 3013784 w 3143791"/>
                <a:gd name="connsiteY5" fmla="*/ 1847630 h 2346051"/>
                <a:gd name="connsiteX6" fmla="*/ 2212347 w 3143791"/>
                <a:gd name="connsiteY6" fmla="*/ 2046590 h 2346051"/>
                <a:gd name="connsiteX0" fmla="*/ 0 w 3180028"/>
                <a:gd name="connsiteY0" fmla="*/ 538753 h 2046590"/>
                <a:gd name="connsiteX1" fmla="*/ 36237 w 3180028"/>
                <a:gd name="connsiteY1" fmla="*/ 199042 h 2046590"/>
                <a:gd name="connsiteX2" fmla="*/ 134619 w 3180028"/>
                <a:gd name="connsiteY2" fmla="*/ 151316 h 2046590"/>
                <a:gd name="connsiteX3" fmla="*/ 950581 w 3180028"/>
                <a:gd name="connsiteY3" fmla="*/ 1091 h 2046590"/>
                <a:gd name="connsiteX4" fmla="*/ 2505702 w 3180028"/>
                <a:gd name="connsiteY4" fmla="*/ 728614 h 2046590"/>
                <a:gd name="connsiteX5" fmla="*/ 3050021 w 3180028"/>
                <a:gd name="connsiteY5" fmla="*/ 1847630 h 2046590"/>
                <a:gd name="connsiteX6" fmla="*/ 2248584 w 3180028"/>
                <a:gd name="connsiteY6" fmla="*/ 2046590 h 2046590"/>
                <a:gd name="connsiteX0" fmla="*/ 0 w 3180028"/>
                <a:gd name="connsiteY0" fmla="*/ 538753 h 2046590"/>
                <a:gd name="connsiteX1" fmla="*/ 134619 w 3180028"/>
                <a:gd name="connsiteY1" fmla="*/ 151316 h 2046590"/>
                <a:gd name="connsiteX2" fmla="*/ 950581 w 3180028"/>
                <a:gd name="connsiteY2" fmla="*/ 1091 h 2046590"/>
                <a:gd name="connsiteX3" fmla="*/ 2505702 w 3180028"/>
                <a:gd name="connsiteY3" fmla="*/ 728614 h 2046590"/>
                <a:gd name="connsiteX4" fmla="*/ 3050021 w 3180028"/>
                <a:gd name="connsiteY4" fmla="*/ 1847630 h 2046590"/>
                <a:gd name="connsiteX5" fmla="*/ 2248584 w 3180028"/>
                <a:gd name="connsiteY5" fmla="*/ 2046590 h 2046590"/>
                <a:gd name="connsiteX0" fmla="*/ 0 w 3045409"/>
                <a:gd name="connsiteY0" fmla="*/ 151316 h 2046590"/>
                <a:gd name="connsiteX1" fmla="*/ 815962 w 3045409"/>
                <a:gd name="connsiteY1" fmla="*/ 1091 h 2046590"/>
                <a:gd name="connsiteX2" fmla="*/ 2371083 w 3045409"/>
                <a:gd name="connsiteY2" fmla="*/ 728614 h 2046590"/>
                <a:gd name="connsiteX3" fmla="*/ 2915402 w 3045409"/>
                <a:gd name="connsiteY3" fmla="*/ 1847630 h 2046590"/>
                <a:gd name="connsiteX4" fmla="*/ 2113965 w 3045409"/>
                <a:gd name="connsiteY4" fmla="*/ 2046590 h 2046590"/>
                <a:gd name="connsiteX0" fmla="*/ 0 w 3045409"/>
                <a:gd name="connsiteY0" fmla="*/ 151316 h 1847630"/>
                <a:gd name="connsiteX1" fmla="*/ 815962 w 3045409"/>
                <a:gd name="connsiteY1" fmla="*/ 1091 h 1847630"/>
                <a:gd name="connsiteX2" fmla="*/ 2371083 w 3045409"/>
                <a:gd name="connsiteY2" fmla="*/ 728614 h 1847630"/>
                <a:gd name="connsiteX3" fmla="*/ 2915402 w 3045409"/>
                <a:gd name="connsiteY3" fmla="*/ 1847630 h 184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5409" h="1847630">
                  <a:moveTo>
                    <a:pt x="0" y="151316"/>
                  </a:moveTo>
                  <a:cubicBezTo>
                    <a:pt x="257183" y="40829"/>
                    <a:pt x="533329" y="-8113"/>
                    <a:pt x="815962" y="1091"/>
                  </a:cubicBezTo>
                  <a:cubicBezTo>
                    <a:pt x="1324702" y="17657"/>
                    <a:pt x="2021176" y="420858"/>
                    <a:pt x="2371083" y="728614"/>
                  </a:cubicBezTo>
                  <a:cubicBezTo>
                    <a:pt x="2720990" y="1036370"/>
                    <a:pt x="3307350" y="1346069"/>
                    <a:pt x="2915402" y="184763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7">
              <a:extLst>
                <a:ext uri="{FF2B5EF4-FFF2-40B4-BE49-F238E27FC236}">
                  <a16:creationId xmlns:a16="http://schemas.microsoft.com/office/drawing/2014/main" id="{627039B0-BD9F-4DDB-9B56-C09799C82A0C}"/>
                </a:ext>
              </a:extLst>
            </p:cNvPr>
            <p:cNvSpPr/>
            <p:nvPr/>
          </p:nvSpPr>
          <p:spPr>
            <a:xfrm rot="10800000" flipH="1">
              <a:off x="660400" y="349689"/>
              <a:ext cx="914400" cy="679011"/>
            </a:xfrm>
            <a:custGeom>
              <a:avLst/>
              <a:gdLst>
                <a:gd name="connsiteX0" fmla="*/ 0 w 550333"/>
                <a:gd name="connsiteY0" fmla="*/ 287867 h 364067"/>
                <a:gd name="connsiteX1" fmla="*/ 245533 w 550333"/>
                <a:gd name="connsiteY1" fmla="*/ 0 h 364067"/>
                <a:gd name="connsiteX2" fmla="*/ 550333 w 550333"/>
                <a:gd name="connsiteY2" fmla="*/ 364067 h 364067"/>
                <a:gd name="connsiteX3" fmla="*/ 0 w 550333"/>
                <a:gd name="connsiteY3" fmla="*/ 287867 h 364067"/>
                <a:gd name="connsiteX0" fmla="*/ 0 w 554758"/>
                <a:gd name="connsiteY0" fmla="*/ 287867 h 380937"/>
                <a:gd name="connsiteX1" fmla="*/ 245533 w 554758"/>
                <a:gd name="connsiteY1" fmla="*/ 0 h 380937"/>
                <a:gd name="connsiteX2" fmla="*/ 550333 w 554758"/>
                <a:gd name="connsiteY2" fmla="*/ 364067 h 380937"/>
                <a:gd name="connsiteX3" fmla="*/ 0 w 554758"/>
                <a:gd name="connsiteY3" fmla="*/ 287867 h 380937"/>
                <a:gd name="connsiteX0" fmla="*/ 0 w 556881"/>
                <a:gd name="connsiteY0" fmla="*/ 287867 h 404820"/>
                <a:gd name="connsiteX1" fmla="*/ 245533 w 556881"/>
                <a:gd name="connsiteY1" fmla="*/ 0 h 404820"/>
                <a:gd name="connsiteX2" fmla="*/ 550333 w 556881"/>
                <a:gd name="connsiteY2" fmla="*/ 364067 h 404820"/>
                <a:gd name="connsiteX3" fmla="*/ 0 w 556881"/>
                <a:gd name="connsiteY3" fmla="*/ 287867 h 404820"/>
                <a:gd name="connsiteX0" fmla="*/ 0 w 499499"/>
                <a:gd name="connsiteY0" fmla="*/ 287867 h 380660"/>
                <a:gd name="connsiteX1" fmla="*/ 245533 w 499499"/>
                <a:gd name="connsiteY1" fmla="*/ 0 h 380660"/>
                <a:gd name="connsiteX2" fmla="*/ 491389 w 499499"/>
                <a:gd name="connsiteY2" fmla="*/ 332861 h 380660"/>
                <a:gd name="connsiteX3" fmla="*/ 0 w 499499"/>
                <a:gd name="connsiteY3" fmla="*/ 287867 h 380660"/>
                <a:gd name="connsiteX0" fmla="*/ 5364 w 502098"/>
                <a:gd name="connsiteY0" fmla="*/ 288039 h 380832"/>
                <a:gd name="connsiteX1" fmla="*/ 250897 w 502098"/>
                <a:gd name="connsiteY1" fmla="*/ 172 h 380832"/>
                <a:gd name="connsiteX2" fmla="*/ 496753 w 502098"/>
                <a:gd name="connsiteY2" fmla="*/ 333033 h 380832"/>
                <a:gd name="connsiteX3" fmla="*/ 5364 w 502098"/>
                <a:gd name="connsiteY3" fmla="*/ 288039 h 380832"/>
                <a:gd name="connsiteX0" fmla="*/ 6042 w 503451"/>
                <a:gd name="connsiteY0" fmla="*/ 291633 h 384426"/>
                <a:gd name="connsiteX1" fmla="*/ 251575 w 503451"/>
                <a:gd name="connsiteY1" fmla="*/ 3766 h 384426"/>
                <a:gd name="connsiteX2" fmla="*/ 497431 w 503451"/>
                <a:gd name="connsiteY2" fmla="*/ 336627 h 384426"/>
                <a:gd name="connsiteX3" fmla="*/ 6042 w 503451"/>
                <a:gd name="connsiteY3" fmla="*/ 291633 h 384426"/>
                <a:gd name="connsiteX0" fmla="*/ 6576 w 502883"/>
                <a:gd name="connsiteY0" fmla="*/ 254042 h 319353"/>
                <a:gd name="connsiteX1" fmla="*/ 234772 w 502883"/>
                <a:gd name="connsiteY1" fmla="*/ 4315 h 319353"/>
                <a:gd name="connsiteX2" fmla="*/ 497965 w 502883"/>
                <a:gd name="connsiteY2" fmla="*/ 299036 h 319353"/>
                <a:gd name="connsiteX3" fmla="*/ 6576 w 502883"/>
                <a:gd name="connsiteY3" fmla="*/ 254042 h 319353"/>
                <a:gd name="connsiteX0" fmla="*/ 6576 w 502883"/>
                <a:gd name="connsiteY0" fmla="*/ 254042 h 364273"/>
                <a:gd name="connsiteX1" fmla="*/ 234772 w 502883"/>
                <a:gd name="connsiteY1" fmla="*/ 4315 h 364273"/>
                <a:gd name="connsiteX2" fmla="*/ 497965 w 502883"/>
                <a:gd name="connsiteY2" fmla="*/ 299036 h 364273"/>
                <a:gd name="connsiteX3" fmla="*/ 6576 w 502883"/>
                <a:gd name="connsiteY3" fmla="*/ 254042 h 364273"/>
                <a:gd name="connsiteX0" fmla="*/ 6576 w 502883"/>
                <a:gd name="connsiteY0" fmla="*/ 254042 h 318227"/>
                <a:gd name="connsiteX1" fmla="*/ 234772 w 502883"/>
                <a:gd name="connsiteY1" fmla="*/ 4315 h 318227"/>
                <a:gd name="connsiteX2" fmla="*/ 497965 w 502883"/>
                <a:gd name="connsiteY2" fmla="*/ 299036 h 318227"/>
                <a:gd name="connsiteX3" fmla="*/ 6576 w 502883"/>
                <a:gd name="connsiteY3" fmla="*/ 254042 h 318227"/>
                <a:gd name="connsiteX0" fmla="*/ 7499 w 503806"/>
                <a:gd name="connsiteY0" fmla="*/ 256793 h 356445"/>
                <a:gd name="connsiteX1" fmla="*/ 235695 w 503806"/>
                <a:gd name="connsiteY1" fmla="*/ 7066 h 356445"/>
                <a:gd name="connsiteX2" fmla="*/ 498888 w 503806"/>
                <a:gd name="connsiteY2" fmla="*/ 301787 h 356445"/>
                <a:gd name="connsiteX3" fmla="*/ 7499 w 503806"/>
                <a:gd name="connsiteY3" fmla="*/ 256793 h 356445"/>
                <a:gd name="connsiteX0" fmla="*/ 3419 w 424423"/>
                <a:gd name="connsiteY0" fmla="*/ 249803 h 299206"/>
                <a:gd name="connsiteX1" fmla="*/ 231615 w 424423"/>
                <a:gd name="connsiteY1" fmla="*/ 76 h 299206"/>
                <a:gd name="connsiteX2" fmla="*/ 418527 w 424423"/>
                <a:gd name="connsiteY2" fmla="*/ 277460 h 299206"/>
                <a:gd name="connsiteX3" fmla="*/ 3419 w 424423"/>
                <a:gd name="connsiteY3" fmla="*/ 249803 h 299206"/>
                <a:gd name="connsiteX0" fmla="*/ 3419 w 443266"/>
                <a:gd name="connsiteY0" fmla="*/ 249803 h 328404"/>
                <a:gd name="connsiteX1" fmla="*/ 231615 w 443266"/>
                <a:gd name="connsiteY1" fmla="*/ 76 h 328404"/>
                <a:gd name="connsiteX2" fmla="*/ 418527 w 443266"/>
                <a:gd name="connsiteY2" fmla="*/ 277460 h 328404"/>
                <a:gd name="connsiteX3" fmla="*/ 3419 w 443266"/>
                <a:gd name="connsiteY3" fmla="*/ 249803 h 328404"/>
                <a:gd name="connsiteX0" fmla="*/ 5963 w 456159"/>
                <a:gd name="connsiteY0" fmla="*/ 249803 h 328404"/>
                <a:gd name="connsiteX1" fmla="*/ 234159 w 456159"/>
                <a:gd name="connsiteY1" fmla="*/ 76 h 328404"/>
                <a:gd name="connsiteX2" fmla="*/ 421071 w 456159"/>
                <a:gd name="connsiteY2" fmla="*/ 277460 h 328404"/>
                <a:gd name="connsiteX3" fmla="*/ 5963 w 456159"/>
                <a:gd name="connsiteY3" fmla="*/ 249803 h 328404"/>
                <a:gd name="connsiteX0" fmla="*/ 7001 w 457197"/>
                <a:gd name="connsiteY0" fmla="*/ 249820 h 339505"/>
                <a:gd name="connsiteX1" fmla="*/ 235197 w 457197"/>
                <a:gd name="connsiteY1" fmla="*/ 93 h 339505"/>
                <a:gd name="connsiteX2" fmla="*/ 422109 w 457197"/>
                <a:gd name="connsiteY2" fmla="*/ 277477 h 339505"/>
                <a:gd name="connsiteX3" fmla="*/ 7001 w 457197"/>
                <a:gd name="connsiteY3" fmla="*/ 249820 h 33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7" h="339505">
                  <a:moveTo>
                    <a:pt x="7001" y="249820"/>
                  </a:moveTo>
                  <a:cubicBezTo>
                    <a:pt x="-27619" y="161981"/>
                    <a:pt x="68928" y="-4516"/>
                    <a:pt x="235197" y="93"/>
                  </a:cubicBezTo>
                  <a:cubicBezTo>
                    <a:pt x="401466" y="4702"/>
                    <a:pt x="519086" y="169977"/>
                    <a:pt x="422109" y="277477"/>
                  </a:cubicBezTo>
                  <a:cubicBezTo>
                    <a:pt x="325132" y="384977"/>
                    <a:pt x="41621" y="337659"/>
                    <a:pt x="7001" y="249820"/>
                  </a:cubicBezTo>
                  <a:close/>
                </a:path>
              </a:pathLst>
            </a:custGeom>
            <a:solidFill>
              <a:schemeClr val="accent2">
                <a:lumMod val="10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3">
              <a:extLst>
                <a:ext uri="{FF2B5EF4-FFF2-40B4-BE49-F238E27FC236}">
                  <a16:creationId xmlns:a16="http://schemas.microsoft.com/office/drawing/2014/main" id="{3B23DC87-BA20-4F57-8A3D-6C30F50DAD99}"/>
                </a:ext>
              </a:extLst>
            </p:cNvPr>
            <p:cNvSpPr/>
            <p:nvPr/>
          </p:nvSpPr>
          <p:spPr>
            <a:xfrm>
              <a:off x="9998162" y="5990259"/>
              <a:ext cx="2193839" cy="867741"/>
            </a:xfrm>
            <a:custGeom>
              <a:avLst/>
              <a:gdLst>
                <a:gd name="connsiteX0" fmla="*/ 4820955 w 5443637"/>
                <a:gd name="connsiteY0" fmla="*/ 1710 h 2153151"/>
                <a:gd name="connsiteX1" fmla="*/ 4936706 w 5443637"/>
                <a:gd name="connsiteY1" fmla="*/ 1902 h 2153151"/>
                <a:gd name="connsiteX2" fmla="*/ 5425038 w 5443637"/>
                <a:gd name="connsiteY2" fmla="*/ 103193 h 2153151"/>
                <a:gd name="connsiteX3" fmla="*/ 5443637 w 5443637"/>
                <a:gd name="connsiteY3" fmla="*/ 110181 h 2153151"/>
                <a:gd name="connsiteX4" fmla="*/ 5443637 w 5443637"/>
                <a:gd name="connsiteY4" fmla="*/ 2153151 h 2153151"/>
                <a:gd name="connsiteX5" fmla="*/ 0 w 5443637"/>
                <a:gd name="connsiteY5" fmla="*/ 2153151 h 2153151"/>
                <a:gd name="connsiteX6" fmla="*/ 49 w 5443637"/>
                <a:gd name="connsiteY6" fmla="*/ 2147092 h 2153151"/>
                <a:gd name="connsiteX7" fmla="*/ 2722897 w 5443637"/>
                <a:gd name="connsiteY7" fmla="*/ 945178 h 2153151"/>
                <a:gd name="connsiteX8" fmla="*/ 4820955 w 5443637"/>
                <a:gd name="connsiteY8" fmla="*/ 1710 h 215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43637" h="2153151">
                  <a:moveTo>
                    <a:pt x="4820955" y="1710"/>
                  </a:moveTo>
                  <a:cubicBezTo>
                    <a:pt x="4860212" y="-598"/>
                    <a:pt x="4898807" y="-605"/>
                    <a:pt x="4936706" y="1902"/>
                  </a:cubicBezTo>
                  <a:cubicBezTo>
                    <a:pt x="5088304" y="11929"/>
                    <a:pt x="5257548" y="46219"/>
                    <a:pt x="5425038" y="103193"/>
                  </a:cubicBezTo>
                  <a:lnTo>
                    <a:pt x="5443637" y="110181"/>
                  </a:lnTo>
                  <a:lnTo>
                    <a:pt x="5443637" y="2153151"/>
                  </a:lnTo>
                  <a:lnTo>
                    <a:pt x="0" y="2153151"/>
                  </a:lnTo>
                  <a:lnTo>
                    <a:pt x="49" y="2147092"/>
                  </a:lnTo>
                  <a:cubicBezTo>
                    <a:pt x="70034" y="802590"/>
                    <a:pt x="1925655" y="1313495"/>
                    <a:pt x="2722897" y="945178"/>
                  </a:cubicBezTo>
                  <a:cubicBezTo>
                    <a:pt x="3494422" y="588743"/>
                    <a:pt x="4232107" y="36324"/>
                    <a:pt x="4820955" y="1710"/>
                  </a:cubicBezTo>
                  <a:close/>
                </a:path>
              </a:pathLst>
            </a:custGeom>
            <a:solidFill>
              <a:schemeClr val="accent2">
                <a:lumMod val="10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4">
              <a:extLst>
                <a:ext uri="{FF2B5EF4-FFF2-40B4-BE49-F238E27FC236}">
                  <a16:creationId xmlns:a16="http://schemas.microsoft.com/office/drawing/2014/main" id="{9153A8CC-3392-4E56-B4DB-B8507F6520D3}"/>
                </a:ext>
              </a:extLst>
            </p:cNvPr>
            <p:cNvSpPr/>
            <p:nvPr/>
          </p:nvSpPr>
          <p:spPr>
            <a:xfrm>
              <a:off x="9867899" y="5964057"/>
              <a:ext cx="2308057" cy="918005"/>
            </a:xfrm>
            <a:custGeom>
              <a:avLst/>
              <a:gdLst>
                <a:gd name="connsiteX0" fmla="*/ 0 w 7507705"/>
                <a:gd name="connsiteY0" fmla="*/ 2310063 h 2310063"/>
                <a:gd name="connsiteX1" fmla="*/ 1443789 w 7507705"/>
                <a:gd name="connsiteY1" fmla="*/ 981777 h 2310063"/>
                <a:gd name="connsiteX2" fmla="*/ 5111015 w 7507705"/>
                <a:gd name="connsiteY2" fmla="*/ 0 h 2310063"/>
                <a:gd name="connsiteX3" fmla="*/ 7507705 w 7507705"/>
                <a:gd name="connsiteY3" fmla="*/ 760396 h 2310063"/>
                <a:gd name="connsiteX0" fmla="*/ 0 w 7517330"/>
                <a:gd name="connsiteY0" fmla="*/ 2252312 h 2252312"/>
                <a:gd name="connsiteX1" fmla="*/ 1453414 w 7517330"/>
                <a:gd name="connsiteY1" fmla="*/ 981777 h 2252312"/>
                <a:gd name="connsiteX2" fmla="*/ 5120640 w 7517330"/>
                <a:gd name="connsiteY2" fmla="*/ 0 h 2252312"/>
                <a:gd name="connsiteX3" fmla="*/ 7517330 w 7517330"/>
                <a:gd name="connsiteY3" fmla="*/ 760396 h 2252312"/>
                <a:gd name="connsiteX0" fmla="*/ 0 w 7517330"/>
                <a:gd name="connsiteY0" fmla="*/ 2252312 h 2252312"/>
                <a:gd name="connsiteX1" fmla="*/ 1453414 w 7517330"/>
                <a:gd name="connsiteY1" fmla="*/ 981777 h 2252312"/>
                <a:gd name="connsiteX2" fmla="*/ 5120640 w 7517330"/>
                <a:gd name="connsiteY2" fmla="*/ 0 h 2252312"/>
                <a:gd name="connsiteX3" fmla="*/ 7517330 w 7517330"/>
                <a:gd name="connsiteY3" fmla="*/ 760396 h 2252312"/>
                <a:gd name="connsiteX0" fmla="*/ 0 w 7517330"/>
                <a:gd name="connsiteY0" fmla="*/ 2252312 h 2252312"/>
                <a:gd name="connsiteX1" fmla="*/ 1453414 w 7517330"/>
                <a:gd name="connsiteY1" fmla="*/ 981777 h 2252312"/>
                <a:gd name="connsiteX2" fmla="*/ 5120640 w 7517330"/>
                <a:gd name="connsiteY2" fmla="*/ 0 h 2252312"/>
                <a:gd name="connsiteX3" fmla="*/ 7517330 w 7517330"/>
                <a:gd name="connsiteY3" fmla="*/ 760396 h 2252312"/>
                <a:gd name="connsiteX0" fmla="*/ 0 w 7517330"/>
                <a:gd name="connsiteY0" fmla="*/ 2252312 h 2252312"/>
                <a:gd name="connsiteX1" fmla="*/ 1511166 w 7517330"/>
                <a:gd name="connsiteY1" fmla="*/ 1366787 h 2252312"/>
                <a:gd name="connsiteX2" fmla="*/ 5120640 w 7517330"/>
                <a:gd name="connsiteY2" fmla="*/ 0 h 2252312"/>
                <a:gd name="connsiteX3" fmla="*/ 7517330 w 7517330"/>
                <a:gd name="connsiteY3" fmla="*/ 760396 h 2252312"/>
                <a:gd name="connsiteX0" fmla="*/ 0 w 7517330"/>
                <a:gd name="connsiteY0" fmla="*/ 2252312 h 2252312"/>
                <a:gd name="connsiteX1" fmla="*/ 1511166 w 7517330"/>
                <a:gd name="connsiteY1" fmla="*/ 1366787 h 2252312"/>
                <a:gd name="connsiteX2" fmla="*/ 5120640 w 7517330"/>
                <a:gd name="connsiteY2" fmla="*/ 0 h 2252312"/>
                <a:gd name="connsiteX3" fmla="*/ 7517330 w 7517330"/>
                <a:gd name="connsiteY3" fmla="*/ 760396 h 2252312"/>
                <a:gd name="connsiteX0" fmla="*/ 0 w 7517330"/>
                <a:gd name="connsiteY0" fmla="*/ 2252312 h 2252312"/>
                <a:gd name="connsiteX1" fmla="*/ 1511166 w 7517330"/>
                <a:gd name="connsiteY1" fmla="*/ 1366787 h 2252312"/>
                <a:gd name="connsiteX2" fmla="*/ 5120640 w 7517330"/>
                <a:gd name="connsiteY2" fmla="*/ 0 h 2252312"/>
                <a:gd name="connsiteX3" fmla="*/ 7517330 w 7517330"/>
                <a:gd name="connsiteY3" fmla="*/ 760396 h 2252312"/>
                <a:gd name="connsiteX0" fmla="*/ 0 w 7449953"/>
                <a:gd name="connsiteY0" fmla="*/ 2252312 h 2252312"/>
                <a:gd name="connsiteX1" fmla="*/ 1443789 w 7449953"/>
                <a:gd name="connsiteY1" fmla="*/ 1366787 h 2252312"/>
                <a:gd name="connsiteX2" fmla="*/ 5053263 w 7449953"/>
                <a:gd name="connsiteY2" fmla="*/ 0 h 2252312"/>
                <a:gd name="connsiteX3" fmla="*/ 7449953 w 7449953"/>
                <a:gd name="connsiteY3" fmla="*/ 760396 h 2252312"/>
                <a:gd name="connsiteX0" fmla="*/ 0 w 7449953"/>
                <a:gd name="connsiteY0" fmla="*/ 2286069 h 2286069"/>
                <a:gd name="connsiteX1" fmla="*/ 1443789 w 7449953"/>
                <a:gd name="connsiteY1" fmla="*/ 1400544 h 2286069"/>
                <a:gd name="connsiteX2" fmla="*/ 5053263 w 7449953"/>
                <a:gd name="connsiteY2" fmla="*/ 33757 h 2286069"/>
                <a:gd name="connsiteX3" fmla="*/ 7449953 w 7449953"/>
                <a:gd name="connsiteY3" fmla="*/ 794153 h 2286069"/>
                <a:gd name="connsiteX0" fmla="*/ 0 w 7449953"/>
                <a:gd name="connsiteY0" fmla="*/ 2276635 h 2276635"/>
                <a:gd name="connsiteX1" fmla="*/ 1443789 w 7449953"/>
                <a:gd name="connsiteY1" fmla="*/ 1391110 h 2276635"/>
                <a:gd name="connsiteX2" fmla="*/ 5005137 w 7449953"/>
                <a:gd name="connsiteY2" fmla="*/ 33948 h 2276635"/>
                <a:gd name="connsiteX3" fmla="*/ 7449953 w 7449953"/>
                <a:gd name="connsiteY3" fmla="*/ 784719 h 2276635"/>
                <a:gd name="connsiteX0" fmla="*/ 0 w 6391174"/>
                <a:gd name="connsiteY0" fmla="*/ 2242736 h 2242736"/>
                <a:gd name="connsiteX1" fmla="*/ 1443789 w 6391174"/>
                <a:gd name="connsiteY1" fmla="*/ 1357211 h 2242736"/>
                <a:gd name="connsiteX2" fmla="*/ 5005137 w 6391174"/>
                <a:gd name="connsiteY2" fmla="*/ 49 h 2242736"/>
                <a:gd name="connsiteX3" fmla="*/ 6391174 w 6391174"/>
                <a:gd name="connsiteY3" fmla="*/ 1405338 h 2242736"/>
                <a:gd name="connsiteX0" fmla="*/ 0 w 6391174"/>
                <a:gd name="connsiteY0" fmla="*/ 2242736 h 2242736"/>
                <a:gd name="connsiteX1" fmla="*/ 1443789 w 6391174"/>
                <a:gd name="connsiteY1" fmla="*/ 1357211 h 2242736"/>
                <a:gd name="connsiteX2" fmla="*/ 5005137 w 6391174"/>
                <a:gd name="connsiteY2" fmla="*/ 49 h 2242736"/>
                <a:gd name="connsiteX3" fmla="*/ 6391174 w 6391174"/>
                <a:gd name="connsiteY3" fmla="*/ 1405338 h 2242736"/>
                <a:gd name="connsiteX0" fmla="*/ 0 w 6391174"/>
                <a:gd name="connsiteY0" fmla="*/ 2243091 h 2243091"/>
                <a:gd name="connsiteX1" fmla="*/ 2531444 w 6391174"/>
                <a:gd name="connsiteY1" fmla="*/ 1270938 h 2243091"/>
                <a:gd name="connsiteX2" fmla="*/ 5005137 w 6391174"/>
                <a:gd name="connsiteY2" fmla="*/ 404 h 2243091"/>
                <a:gd name="connsiteX3" fmla="*/ 6391174 w 6391174"/>
                <a:gd name="connsiteY3" fmla="*/ 1405693 h 2243091"/>
                <a:gd name="connsiteX0" fmla="*/ 0 w 6391174"/>
                <a:gd name="connsiteY0" fmla="*/ 2243007 h 2243007"/>
                <a:gd name="connsiteX1" fmla="*/ 2531444 w 6391174"/>
                <a:gd name="connsiteY1" fmla="*/ 1270854 h 2243007"/>
                <a:gd name="connsiteX2" fmla="*/ 5005137 w 6391174"/>
                <a:gd name="connsiteY2" fmla="*/ 320 h 2243007"/>
                <a:gd name="connsiteX3" fmla="*/ 6391174 w 6391174"/>
                <a:gd name="connsiteY3" fmla="*/ 1405609 h 2243007"/>
                <a:gd name="connsiteX0" fmla="*/ 0 w 6391174"/>
                <a:gd name="connsiteY0" fmla="*/ 2281578 h 2281578"/>
                <a:gd name="connsiteX1" fmla="*/ 2531444 w 6391174"/>
                <a:gd name="connsiteY1" fmla="*/ 1309425 h 2281578"/>
                <a:gd name="connsiteX2" fmla="*/ 4754880 w 6391174"/>
                <a:gd name="connsiteY2" fmla="*/ 390 h 2281578"/>
                <a:gd name="connsiteX3" fmla="*/ 6391174 w 6391174"/>
                <a:gd name="connsiteY3" fmla="*/ 1444180 h 2281578"/>
                <a:gd name="connsiteX0" fmla="*/ 17 w 6391191"/>
                <a:gd name="connsiteY0" fmla="*/ 2281578 h 2281578"/>
                <a:gd name="connsiteX1" fmla="*/ 2531461 w 6391191"/>
                <a:gd name="connsiteY1" fmla="*/ 1309425 h 2281578"/>
                <a:gd name="connsiteX2" fmla="*/ 4754897 w 6391191"/>
                <a:gd name="connsiteY2" fmla="*/ 390 h 2281578"/>
                <a:gd name="connsiteX3" fmla="*/ 6391191 w 6391191"/>
                <a:gd name="connsiteY3" fmla="*/ 1444180 h 2281578"/>
                <a:gd name="connsiteX0" fmla="*/ 19 w 6285315"/>
                <a:gd name="connsiteY0" fmla="*/ 2271953 h 2271953"/>
                <a:gd name="connsiteX1" fmla="*/ 2425585 w 6285315"/>
                <a:gd name="connsiteY1" fmla="*/ 1309425 h 2271953"/>
                <a:gd name="connsiteX2" fmla="*/ 4649021 w 6285315"/>
                <a:gd name="connsiteY2" fmla="*/ 390 h 2271953"/>
                <a:gd name="connsiteX3" fmla="*/ 6285315 w 6285315"/>
                <a:gd name="connsiteY3" fmla="*/ 1444180 h 2271953"/>
                <a:gd name="connsiteX0" fmla="*/ 19 w 6285315"/>
                <a:gd name="connsiteY0" fmla="*/ 2271953 h 2271953"/>
                <a:gd name="connsiteX1" fmla="*/ 2425585 w 6285315"/>
                <a:gd name="connsiteY1" fmla="*/ 1309425 h 2271953"/>
                <a:gd name="connsiteX2" fmla="*/ 4649021 w 6285315"/>
                <a:gd name="connsiteY2" fmla="*/ 390 h 2271953"/>
                <a:gd name="connsiteX3" fmla="*/ 6285315 w 6285315"/>
                <a:gd name="connsiteY3" fmla="*/ 1444180 h 2271953"/>
                <a:gd name="connsiteX0" fmla="*/ 19 w 6285315"/>
                <a:gd name="connsiteY0" fmla="*/ 2282053 h 2282053"/>
                <a:gd name="connsiteX1" fmla="*/ 2425585 w 6285315"/>
                <a:gd name="connsiteY1" fmla="*/ 1319525 h 2282053"/>
                <a:gd name="connsiteX2" fmla="*/ 4649021 w 6285315"/>
                <a:gd name="connsiteY2" fmla="*/ 10490 h 2282053"/>
                <a:gd name="connsiteX3" fmla="*/ 6285315 w 6285315"/>
                <a:gd name="connsiteY3" fmla="*/ 1454280 h 2282053"/>
                <a:gd name="connsiteX0" fmla="*/ 19 w 5753482"/>
                <a:gd name="connsiteY0" fmla="*/ 2319564 h 2319564"/>
                <a:gd name="connsiteX1" fmla="*/ 2425585 w 5753482"/>
                <a:gd name="connsiteY1" fmla="*/ 1357036 h 2319564"/>
                <a:gd name="connsiteX2" fmla="*/ 4649021 w 5753482"/>
                <a:gd name="connsiteY2" fmla="*/ 48001 h 2319564"/>
                <a:gd name="connsiteX3" fmla="*/ 5753482 w 5753482"/>
                <a:gd name="connsiteY3" fmla="*/ 1010528 h 2319564"/>
                <a:gd name="connsiteX0" fmla="*/ 19 w 5753482"/>
                <a:gd name="connsiteY0" fmla="*/ 2277873 h 2277873"/>
                <a:gd name="connsiteX1" fmla="*/ 2425585 w 5753482"/>
                <a:gd name="connsiteY1" fmla="*/ 1315345 h 2277873"/>
                <a:gd name="connsiteX2" fmla="*/ 4649021 w 5753482"/>
                <a:gd name="connsiteY2" fmla="*/ 6310 h 2277873"/>
                <a:gd name="connsiteX3" fmla="*/ 5753482 w 5753482"/>
                <a:gd name="connsiteY3" fmla="*/ 968837 h 2277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53482" h="2277873">
                  <a:moveTo>
                    <a:pt x="19" y="2277873"/>
                  </a:moveTo>
                  <a:cubicBezTo>
                    <a:pt x="-6399" y="1113216"/>
                    <a:pt x="1650751" y="1693939"/>
                    <a:pt x="2425585" y="1315345"/>
                  </a:cubicBezTo>
                  <a:cubicBezTo>
                    <a:pt x="3200419" y="936751"/>
                    <a:pt x="4094372" y="64061"/>
                    <a:pt x="4649021" y="6310"/>
                  </a:cubicBezTo>
                  <a:cubicBezTo>
                    <a:pt x="5203670" y="-51441"/>
                    <a:pt x="5560400" y="288652"/>
                    <a:pt x="5753482" y="968837"/>
                  </a:cubicBezTo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44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563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3240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8167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8048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880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57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1151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47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6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12.xml"/><Relationship Id="rId5" Type="http://schemas.openxmlformats.org/officeDocument/2006/relationships/hyperlink" Target="https://www.cnblogs.com/htzy/p/16171562.html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16.png"/><Relationship Id="rId4" Type="http://schemas.openxmlformats.org/officeDocument/2006/relationships/hyperlink" Target="https://pypi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2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hemeOverride" Target="../theme/themeOverride22.xml"/><Relationship Id="rId6" Type="http://schemas.openxmlformats.org/officeDocument/2006/relationships/hyperlink" Target="https://www.python-graph-gallery.com/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github.com/holtzy/The-Python-Graph-Gallery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hemeOverride" Target="../theme/themeOverride2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9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F8449392-AF8E-478A-952D-5FFE0DBB17F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r="8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D3F2AF9-013C-4305-A959-D68C34415E0B}"/>
              </a:ext>
            </a:extLst>
          </p:cNvPr>
          <p:cNvSpPr txBox="1"/>
          <p:nvPr/>
        </p:nvSpPr>
        <p:spPr>
          <a:xfrm>
            <a:off x="4234427" y="2306182"/>
            <a:ext cx="372314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卓越科协</a:t>
            </a:r>
          </a:p>
        </p:txBody>
      </p:sp>
      <p:sp>
        <p:nvSpPr>
          <p:cNvPr id="9" name="PA_文本框 2">
            <a:extLst>
              <a:ext uri="{FF2B5EF4-FFF2-40B4-BE49-F238E27FC236}">
                <a16:creationId xmlns:a16="http://schemas.microsoft.com/office/drawing/2014/main" id="{2497E3B3-D42B-4EBF-8217-3C2F8B15682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996572" y="3112398"/>
            <a:ext cx="8198855" cy="980268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en-US" altLang="zh-CN" sz="5800" b="0" dirty="0">
                <a:solidFill>
                  <a:srgbClr val="A78677"/>
                </a:solidFill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zh-CN" altLang="en-US" sz="5800" b="0" dirty="0">
                <a:solidFill>
                  <a:srgbClr val="A78677"/>
                </a:solidFill>
                <a:latin typeface="+mn-lt"/>
                <a:ea typeface="+mn-ea"/>
                <a:cs typeface="+mn-ea"/>
                <a:sym typeface="+mn-lt"/>
              </a:rPr>
              <a:t>基本介绍</a:t>
            </a:r>
            <a:endParaRPr lang="en-US" sz="5800" b="0" dirty="0">
              <a:solidFill>
                <a:srgbClr val="A7867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圆角矩形 12">
            <a:extLst>
              <a:ext uri="{FF2B5EF4-FFF2-40B4-BE49-F238E27FC236}">
                <a16:creationId xmlns:a16="http://schemas.microsoft.com/office/drawing/2014/main" id="{1F86067C-7530-4F20-9F09-96CD71C4A446}"/>
              </a:ext>
            </a:extLst>
          </p:cNvPr>
          <p:cNvSpPr/>
          <p:nvPr/>
        </p:nvSpPr>
        <p:spPr>
          <a:xfrm>
            <a:off x="5110627" y="4689436"/>
            <a:ext cx="1978281" cy="397891"/>
          </a:xfrm>
          <a:prstGeom prst="roundRect">
            <a:avLst>
              <a:gd name="adj" fmla="val 50000"/>
            </a:avLst>
          </a:prstGeom>
          <a:solidFill>
            <a:srgbClr val="A7867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solidFill>
                <a:srgbClr val="7E887D"/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AA7095-CC54-41BE-8DF1-88BDC7339794}"/>
              </a:ext>
            </a:extLst>
          </p:cNvPr>
          <p:cNvSpPr/>
          <p:nvPr/>
        </p:nvSpPr>
        <p:spPr>
          <a:xfrm>
            <a:off x="5435625" y="4714806"/>
            <a:ext cx="1330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cs typeface="+mn-ea"/>
                <a:sym typeface="+mn-lt"/>
              </a:rPr>
              <a:t>应欣悦</a:t>
            </a:r>
            <a:r>
              <a:rPr lang="en-US" altLang="zh-CN" sz="1600" dirty="0">
                <a:solidFill>
                  <a:schemeClr val="accent3">
                    <a:lumMod val="20000"/>
                    <a:lumOff val="80000"/>
                  </a:schemeClr>
                </a:solidFill>
                <a:cs typeface="+mn-ea"/>
                <a:sym typeface="+mn-lt"/>
              </a:rPr>
              <a:t>·2022</a:t>
            </a:r>
            <a:endParaRPr lang="zh-CN" altLang="en-US" sz="1600" dirty="0">
              <a:solidFill>
                <a:schemeClr val="accent3">
                  <a:lumMod val="20000"/>
                  <a:lumOff val="8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723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6F61F80E-CA5A-48CE-A37E-D89A26BA38A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r="8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39B77FB-E696-42C8-A01F-00FC13C43A61}"/>
              </a:ext>
            </a:extLst>
          </p:cNvPr>
          <p:cNvSpPr txBox="1"/>
          <p:nvPr/>
        </p:nvSpPr>
        <p:spPr>
          <a:xfrm>
            <a:off x="2372476" y="3750991"/>
            <a:ext cx="7388990" cy="5213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A78677">
                    <a:lumMod val="60000"/>
                    <a:lumOff val="40000"/>
                  </a:srgb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21" name="PA_文本框 2">
            <a:extLst>
              <a:ext uri="{FF2B5EF4-FFF2-40B4-BE49-F238E27FC236}">
                <a16:creationId xmlns:a16="http://schemas.microsoft.com/office/drawing/2014/main" id="{61185A86-70CB-489C-BD99-914F667AF24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15466" y="2096717"/>
            <a:ext cx="5802788" cy="103881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600" dirty="0">
                <a:solidFill>
                  <a:srgbClr val="A78677"/>
                </a:solidFill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zh-CN" altLang="en-US" sz="5600" dirty="0">
                <a:solidFill>
                  <a:srgbClr val="A78677"/>
                </a:solidFill>
                <a:latin typeface="+mn-lt"/>
                <a:ea typeface="+mn-ea"/>
                <a:cs typeface="+mn-ea"/>
                <a:sym typeface="+mn-lt"/>
              </a:rPr>
              <a:t>库</a:t>
            </a:r>
            <a:endParaRPr kumimoji="0" lang="zh-CN" altLang="en-US" sz="5600" b="1" i="0" u="none" strike="noStrike" kern="1200" cap="none" spc="0" normalizeH="0" baseline="0" noProof="0" dirty="0">
              <a:ln>
                <a:noFill/>
              </a:ln>
              <a:solidFill>
                <a:srgbClr val="A78677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圆角矩形 18">
            <a:extLst>
              <a:ext uri="{FF2B5EF4-FFF2-40B4-BE49-F238E27FC236}">
                <a16:creationId xmlns:a16="http://schemas.microsoft.com/office/drawing/2014/main" id="{0BEAA29A-0DCD-466E-8C8C-0A3B27F8F5CC}"/>
              </a:ext>
            </a:extLst>
          </p:cNvPr>
          <p:cNvSpPr/>
          <p:nvPr/>
        </p:nvSpPr>
        <p:spPr>
          <a:xfrm>
            <a:off x="5106860" y="4537565"/>
            <a:ext cx="1978281" cy="39789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E887D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320E760-4528-4D0F-BCB8-EC388B8AC530}"/>
              </a:ext>
            </a:extLst>
          </p:cNvPr>
          <p:cNvSpPr/>
          <p:nvPr/>
        </p:nvSpPr>
        <p:spPr>
          <a:xfrm>
            <a:off x="5432270" y="4562935"/>
            <a:ext cx="1327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PART.03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01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">
            <a:extLst>
              <a:ext uri="{FF2B5EF4-FFF2-40B4-BE49-F238E27FC236}">
                <a16:creationId xmlns:a16="http://schemas.microsoft.com/office/drawing/2014/main" id="{F8B9DB05-CDBD-452B-B5A7-49A14FB31CC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79665" y="627117"/>
            <a:ext cx="2060521" cy="371833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003186-4A07-BFC2-8CCB-91AD83111E64}"/>
              </a:ext>
            </a:extLst>
          </p:cNvPr>
          <p:cNvSpPr txBox="1"/>
          <p:nvPr/>
        </p:nvSpPr>
        <p:spPr>
          <a:xfrm>
            <a:off x="1201783" y="48522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D464D"/>
                </a:solidFill>
                <a:effectLst/>
                <a:latin typeface="Helvetica Neue"/>
              </a:rPr>
              <a:t>不同的第三方库安装及使用方法不同。</a:t>
            </a:r>
            <a:endParaRPr lang="en-US" altLang="zh-CN" b="0" i="0" dirty="0">
              <a:solidFill>
                <a:srgbClr val="3D464D"/>
              </a:solidFill>
              <a:effectLst/>
              <a:latin typeface="Helvetica Neue"/>
            </a:endParaRPr>
          </a:p>
          <a:p>
            <a:r>
              <a:rPr lang="zh-CN" altLang="en-US" b="0" i="0" dirty="0">
                <a:solidFill>
                  <a:srgbClr val="3D464D"/>
                </a:solidFill>
                <a:effectLst/>
                <a:latin typeface="Helvetica Neue"/>
              </a:rPr>
              <a:t>它们调用方式是一样的，都需要用</a:t>
            </a:r>
            <a:r>
              <a:rPr lang="en-US" altLang="zh-CN" b="0" i="0" dirty="0">
                <a:solidFill>
                  <a:srgbClr val="3D464D"/>
                </a:solidFill>
                <a:effectLst/>
                <a:latin typeface="Helvetica Neue"/>
              </a:rPr>
              <a:t>import</a:t>
            </a:r>
            <a:r>
              <a:rPr lang="zh-CN" altLang="en-US" b="0" i="0" dirty="0">
                <a:solidFill>
                  <a:srgbClr val="3D464D"/>
                </a:solidFill>
                <a:effectLst/>
                <a:latin typeface="Helvetica Neue"/>
              </a:rPr>
              <a:t>语句调用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4530829-39A0-C1D6-DEF5-BC48E9107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29" y="998950"/>
            <a:ext cx="9957178" cy="312902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51C25D2-3177-52BE-DE01-D8D0FBC4B784}"/>
              </a:ext>
            </a:extLst>
          </p:cNvPr>
          <p:cNvSpPr txBox="1"/>
          <p:nvPr/>
        </p:nvSpPr>
        <p:spPr>
          <a:xfrm>
            <a:off x="5355772" y="384472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第三方库： 由其他人员或第三方结构提供的，具有特定功能的模块。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53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">
            <a:extLst>
              <a:ext uri="{FF2B5EF4-FFF2-40B4-BE49-F238E27FC236}">
                <a16:creationId xmlns:a16="http://schemas.microsoft.com/office/drawing/2014/main" id="{F8B9DB05-CDBD-452B-B5A7-49A14FB31CC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79665" y="627117"/>
            <a:ext cx="2060521" cy="371833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noProof="0" dirty="0">
                <a:solidFill>
                  <a:srgbClr val="A78677"/>
                </a:solidFill>
                <a:latin typeface="+mn-lt"/>
                <a:ea typeface="+mn-ea"/>
                <a:cs typeface="+mn-ea"/>
                <a:sym typeface="+mn-lt"/>
              </a:rPr>
              <a:t>import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A78677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3C2BCF-69E9-8E40-EE85-2418D200BE98}"/>
              </a:ext>
            </a:extLst>
          </p:cNvPr>
          <p:cNvSpPr txBox="1"/>
          <p:nvPr/>
        </p:nvSpPr>
        <p:spPr>
          <a:xfrm>
            <a:off x="1410789" y="22711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import </a:t>
            </a:r>
            <a:r>
              <a:rPr lang="en-US" altLang="zh-CN" dirty="0" err="1"/>
              <a:t>numpy</a:t>
            </a:r>
            <a:r>
              <a:rPr lang="zh-CN" altLang="en-US" dirty="0"/>
              <a:t> </a:t>
            </a:r>
            <a:r>
              <a:rPr lang="en-US" altLang="zh-CN" dirty="0"/>
              <a:t>as np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1BBD6E-BE3A-BE34-262D-654E13DC7BB7}"/>
              </a:ext>
            </a:extLst>
          </p:cNvPr>
          <p:cNvSpPr txBox="1"/>
          <p:nvPr/>
        </p:nvSpPr>
        <p:spPr>
          <a:xfrm>
            <a:off x="1332412" y="2863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从解释器的</a:t>
            </a:r>
            <a:r>
              <a:rPr lang="en-US" altLang="zh-CN" dirty="0"/>
              <a:t>lib</a:t>
            </a:r>
            <a:r>
              <a:rPr lang="zh-CN" altLang="en-US" dirty="0"/>
              <a:t>里面查找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64CBEF-EE79-2A96-EE63-B36A8D68D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177" y="162392"/>
            <a:ext cx="6386823" cy="4586849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051E7DD1-9B96-B6EA-B77D-E4EBBDE78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85" y="3546958"/>
            <a:ext cx="450233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+mn-lt"/>
              </a:rPr>
              <a:t>import ... 语句</a:t>
            </a:r>
            <a:br>
              <a:rPr lang="zh-CN" altLang="zh-CN" dirty="0">
                <a:latin typeface="+mn-lt"/>
              </a:rPr>
            </a:br>
            <a:r>
              <a:rPr lang="zh-CN" altLang="zh-CN" dirty="0">
                <a:latin typeface="+mn-lt"/>
              </a:rPr>
              <a:t>from ... import ... 语句：Python 的 from 语句让你从模块中导入一个指定的部分到当前命名空间中。小心与自定义的对象重名，导致被覆盖掉了。</a:t>
            </a:r>
            <a:br>
              <a:rPr lang="zh-CN" altLang="zh-CN" dirty="0">
                <a:latin typeface="+mn-lt"/>
              </a:rPr>
            </a:br>
            <a:r>
              <a:rPr lang="zh-CN" altLang="zh-CN" dirty="0">
                <a:latin typeface="+mn-lt"/>
              </a:rPr>
              <a:t>from ... import * 语句：导入模块中定义的全部公有名称。这种声明不要过多地使用，可读性极差，而且导入了过多不必要的对象。不过，有时会与 __all__ 一起使用，此时，会一次性导入 __all__ 变量中列出的所有模块。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A8B75E-E807-D721-BA2E-0D5DBBA48F65}"/>
              </a:ext>
            </a:extLst>
          </p:cNvPr>
          <p:cNvSpPr txBox="1"/>
          <p:nvPr/>
        </p:nvSpPr>
        <p:spPr>
          <a:xfrm>
            <a:off x="6096000" y="56073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https://www.cnblogs.com/htzy/p/16171562.html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23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">
            <a:extLst>
              <a:ext uri="{FF2B5EF4-FFF2-40B4-BE49-F238E27FC236}">
                <a16:creationId xmlns:a16="http://schemas.microsoft.com/office/drawing/2014/main" id="{F8B9DB05-CDBD-452B-B5A7-49A14FB31CC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79665" y="627117"/>
            <a:ext cx="2060521" cy="371833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下载第三方库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B2DE92-EE3F-E8EE-5B75-381913F4F5E0}"/>
              </a:ext>
            </a:extLst>
          </p:cNvPr>
          <p:cNvSpPr txBox="1"/>
          <p:nvPr/>
        </p:nvSpPr>
        <p:spPr>
          <a:xfrm>
            <a:off x="1288868" y="14090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1.pip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A64FA7F-A28E-2991-5676-557B95DB19E8}"/>
              </a:ext>
            </a:extLst>
          </p:cNvPr>
          <p:cNvSpPr txBox="1"/>
          <p:nvPr/>
        </p:nvSpPr>
        <p:spPr>
          <a:xfrm>
            <a:off x="2534195" y="1504379"/>
            <a:ext cx="3762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pip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是一个安装和管理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Python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包的工具，可以对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python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的包进行管理和升级等操作。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51B1C1-F7DB-E5E1-1C61-1821BFBA1BC7}"/>
              </a:ext>
            </a:extLst>
          </p:cNvPr>
          <p:cNvSpPr txBox="1"/>
          <p:nvPr/>
        </p:nvSpPr>
        <p:spPr>
          <a:xfrm>
            <a:off x="953274" y="4414612"/>
            <a:ext cx="1201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Win+R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98FD8C9-A029-24BB-A623-3F85D5861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722" y="3513276"/>
            <a:ext cx="3762900" cy="217200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591A0A0-BE3E-4F77-A30D-8EC163CA7756}"/>
              </a:ext>
            </a:extLst>
          </p:cNvPr>
          <p:cNvSpPr txBox="1"/>
          <p:nvPr/>
        </p:nvSpPr>
        <p:spPr>
          <a:xfrm>
            <a:off x="6732211" y="2462824"/>
            <a:ext cx="2899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如：</a:t>
            </a:r>
            <a:r>
              <a:rPr lang="zh-CN" altLang="en-US" dirty="0">
                <a:highlight>
                  <a:srgbClr val="FFFF00"/>
                </a:highlight>
              </a:rPr>
              <a:t>pip install </a:t>
            </a:r>
            <a:r>
              <a:rPr lang="zh-CN" altLang="en-US" dirty="0"/>
              <a:t>numpy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ED2C7A4-6D03-F25F-A0EE-3DABA888F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117" y="3758267"/>
            <a:ext cx="5372850" cy="209579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A23BC8B0-8384-19D1-4910-00C65C53DDBE}"/>
              </a:ext>
            </a:extLst>
          </p:cNvPr>
          <p:cNvSpPr txBox="1"/>
          <p:nvPr/>
        </p:nvSpPr>
        <p:spPr>
          <a:xfrm>
            <a:off x="9562011" y="2462824"/>
            <a:ext cx="2107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安装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NumPy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库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951A684-FAE8-C576-8773-7723FBC96BBA}"/>
              </a:ext>
            </a:extLst>
          </p:cNvPr>
          <p:cNvSpPr txBox="1"/>
          <p:nvPr/>
        </p:nvSpPr>
        <p:spPr>
          <a:xfrm>
            <a:off x="6984273" y="3102154"/>
            <a:ext cx="3892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install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为下载并安装；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uninstall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为卸载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33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">
            <a:extLst>
              <a:ext uri="{FF2B5EF4-FFF2-40B4-BE49-F238E27FC236}">
                <a16:creationId xmlns:a16="http://schemas.microsoft.com/office/drawing/2014/main" id="{F8B9DB05-CDBD-452B-B5A7-49A14FB31CC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79665" y="627117"/>
            <a:ext cx="2060521" cy="371833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下载第三方库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FC92351-8550-F3F1-9987-9E016E4EFEED}"/>
              </a:ext>
            </a:extLst>
          </p:cNvPr>
          <p:cNvSpPr txBox="1"/>
          <p:nvPr/>
        </p:nvSpPr>
        <p:spPr>
          <a:xfrm>
            <a:off x="1149531" y="15570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二、利用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PyCharm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直接下载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95F1A11-270C-7FCD-1C22-85D448DA5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533" y="2078655"/>
            <a:ext cx="8802328" cy="153373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A18571F-DC06-60D1-A328-1270A7A5C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949" y="3161662"/>
            <a:ext cx="892617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">
            <a:extLst>
              <a:ext uri="{FF2B5EF4-FFF2-40B4-BE49-F238E27FC236}">
                <a16:creationId xmlns:a16="http://schemas.microsoft.com/office/drawing/2014/main" id="{F8B9DB05-CDBD-452B-B5A7-49A14FB31CC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79665" y="627117"/>
            <a:ext cx="2060521" cy="371833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下载第三方库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565FC7-235E-0E24-0A81-2E8976EB6961}"/>
              </a:ext>
            </a:extLst>
          </p:cNvPr>
          <p:cNvSpPr txBox="1"/>
          <p:nvPr/>
        </p:nvSpPr>
        <p:spPr>
          <a:xfrm>
            <a:off x="1436915" y="13828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三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.PyPI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AF3D21-C862-4F44-96D1-075B13A84899}"/>
              </a:ext>
            </a:extLst>
          </p:cNvPr>
          <p:cNvSpPr txBox="1"/>
          <p:nvPr/>
        </p:nvSpPr>
        <p:spPr>
          <a:xfrm>
            <a:off x="3740186" y="13828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https://pypi.org/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1B95D8-C00C-B946-915E-F4AAC9BC556C}"/>
              </a:ext>
            </a:extLst>
          </p:cNvPr>
          <p:cNvSpPr txBox="1"/>
          <p:nvPr/>
        </p:nvSpPr>
        <p:spPr>
          <a:xfrm>
            <a:off x="1140823" y="2037082"/>
            <a:ext cx="79335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可以在 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The Python Package Index (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PyPI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软件库（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官网主页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b="0" i="0" u="none" strike="noStrike" dirty="0">
                <a:solidFill>
                  <a:srgbClr val="4EA1DB"/>
                </a:solidFill>
                <a:effectLst/>
                <a:latin typeface="-apple-system"/>
                <a:hlinkClick r:id="rId4"/>
              </a:rPr>
              <a:t>https://pypi.org/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 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查询、下载 和 发布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Python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包或库。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6248DE-7866-039A-C7D5-BACCEE1B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23" y="2776761"/>
            <a:ext cx="8101693" cy="432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233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">
            <a:extLst>
              <a:ext uri="{FF2B5EF4-FFF2-40B4-BE49-F238E27FC236}">
                <a16:creationId xmlns:a16="http://schemas.microsoft.com/office/drawing/2014/main" id="{F8B9DB05-CDBD-452B-B5A7-49A14FB31CC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79665" y="627117"/>
            <a:ext cx="2060521" cy="371833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第三方库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D117452-93D2-8374-4DC7-5D44BB011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960705"/>
              </p:ext>
            </p:extLst>
          </p:nvPr>
        </p:nvGraphicFramePr>
        <p:xfrm>
          <a:off x="2995748" y="724203"/>
          <a:ext cx="7863840" cy="6005182"/>
        </p:xfrm>
        <a:graphic>
          <a:graphicData uri="http://schemas.openxmlformats.org/drawingml/2006/table">
            <a:tbl>
              <a:tblPr/>
              <a:tblGrid>
                <a:gridCol w="2621280">
                  <a:extLst>
                    <a:ext uri="{9D8B030D-6E8A-4147-A177-3AD203B41FA5}">
                      <a16:colId xmlns:a16="http://schemas.microsoft.com/office/drawing/2014/main" val="654454081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2430861022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1942387133"/>
                    </a:ext>
                  </a:extLst>
                </a:gridCol>
              </a:tblGrid>
              <a:tr h="235594">
                <a:tc>
                  <a:txBody>
                    <a:bodyPr/>
                    <a:lstStyle/>
                    <a:p>
                      <a:r>
                        <a:rPr lang="zh-CN" altLang="en-US" sz="1000" b="0">
                          <a:solidFill>
                            <a:srgbClr val="121212"/>
                          </a:solidFill>
                          <a:effectLst/>
                        </a:rPr>
                        <a:t>库名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>
                          <a:solidFill>
                            <a:srgbClr val="121212"/>
                          </a:solidFill>
                          <a:effectLst/>
                        </a:rPr>
                        <a:t>用途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>
                          <a:solidFill>
                            <a:srgbClr val="121212"/>
                          </a:solidFill>
                          <a:effectLst/>
                        </a:rPr>
                        <a:t>pip</a:t>
                      </a:r>
                      <a:r>
                        <a:rPr lang="zh-CN" altLang="en-US" sz="1000" b="0">
                          <a:solidFill>
                            <a:srgbClr val="121212"/>
                          </a:solidFill>
                          <a:effectLst/>
                        </a:rPr>
                        <a:t>安装指令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58788"/>
                  </a:ext>
                </a:extLst>
              </a:tr>
              <a:tr h="42353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NumPy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N</a:t>
                      </a:r>
                      <a:r>
                        <a:rPr lang="zh-CN" altLang="en-US" sz="1600">
                          <a:effectLst/>
                        </a:rPr>
                        <a:t>维数据表示和运算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pip install </a:t>
                      </a:r>
                      <a:r>
                        <a:rPr lang="en-US" sz="1600" dirty="0" err="1">
                          <a:effectLst/>
                        </a:rPr>
                        <a:t>numpy</a:t>
                      </a:r>
                      <a:endParaRPr lang="en-US" sz="1600" dirty="0">
                        <a:effectLst/>
                      </a:endParaRP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81826"/>
                  </a:ext>
                </a:extLst>
              </a:tr>
              <a:tr h="42353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Matplotlib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二维数据可视化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pip install matplotlib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079089"/>
                  </a:ext>
                </a:extLst>
              </a:tr>
              <a:tr h="23559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PIL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图像处理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pip install pillow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89868"/>
                  </a:ext>
                </a:extLst>
              </a:tr>
              <a:tr h="42353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Scikit-Learn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机器学习和数据挖掘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pip install </a:t>
                      </a:r>
                      <a:r>
                        <a:rPr lang="en-US" sz="1600" dirty="0" err="1">
                          <a:effectLst/>
                        </a:rPr>
                        <a:t>sklearn</a:t>
                      </a:r>
                      <a:endParaRPr lang="en-US" sz="1600" dirty="0">
                        <a:effectLst/>
                      </a:endParaRP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328975"/>
                  </a:ext>
                </a:extLst>
              </a:tr>
              <a:tr h="42353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Requests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HTTP</a:t>
                      </a:r>
                      <a:r>
                        <a:rPr lang="zh-CN" altLang="en-US" sz="1600">
                          <a:effectLst/>
                        </a:rPr>
                        <a:t>协议访问及网络爬虫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pip install requests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836117"/>
                  </a:ext>
                </a:extLst>
              </a:tr>
              <a:tr h="235594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ighlight>
                            <a:srgbClr val="FFFF00"/>
                          </a:highlight>
                        </a:rPr>
                        <a:t>Jieba</a:t>
                      </a:r>
                      <a:endParaRPr lang="en-US" sz="160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中文分词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pip install </a:t>
                      </a:r>
                      <a:r>
                        <a:rPr lang="en-US" sz="1600" dirty="0" err="1">
                          <a:effectLst/>
                        </a:rPr>
                        <a:t>jieba</a:t>
                      </a:r>
                      <a:endParaRPr lang="en-US" sz="1600" dirty="0">
                        <a:effectLst/>
                      </a:endParaRP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37960"/>
                  </a:ext>
                </a:extLst>
              </a:tr>
              <a:tr h="42353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Beautiful Soup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HTML</a:t>
                      </a:r>
                      <a:r>
                        <a:rPr lang="zh-CN" altLang="en-US" sz="1600">
                          <a:effectLst/>
                        </a:rPr>
                        <a:t>和</a:t>
                      </a:r>
                      <a:r>
                        <a:rPr lang="en-US" sz="1600">
                          <a:effectLst/>
                        </a:rPr>
                        <a:t>XML</a:t>
                      </a:r>
                      <a:r>
                        <a:rPr lang="zh-CN" altLang="en-US" sz="1600">
                          <a:effectLst/>
                        </a:rPr>
                        <a:t>解析器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pip install beautifulsoup4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633279"/>
                  </a:ext>
                </a:extLst>
              </a:tr>
              <a:tr h="431231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Wheel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Python</a:t>
                      </a:r>
                      <a:r>
                        <a:rPr lang="zh-CN" altLang="en-US" sz="1600">
                          <a:effectLst/>
                        </a:rPr>
                        <a:t>第三方库文件打包工具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pip install wheel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399032"/>
                  </a:ext>
                </a:extLst>
              </a:tr>
              <a:tr h="43123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PyInstaller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打包</a:t>
                      </a:r>
                      <a:r>
                        <a:rPr lang="en-US" altLang="zh-CN" sz="1600">
                          <a:effectLst/>
                        </a:rPr>
                        <a:t>Python</a:t>
                      </a:r>
                      <a:r>
                        <a:rPr lang="zh-CN" altLang="en-US" sz="1600">
                          <a:effectLst/>
                        </a:rPr>
                        <a:t>源文件为可执行文件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pip install pyinstaller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21074"/>
                  </a:ext>
                </a:extLst>
              </a:tr>
              <a:tr h="43123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Django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Python</a:t>
                      </a:r>
                      <a:r>
                        <a:rPr lang="zh-CN" altLang="en-US" sz="1600">
                          <a:effectLst/>
                        </a:rPr>
                        <a:t>最流行的</a:t>
                      </a:r>
                      <a:r>
                        <a:rPr lang="en-US" altLang="zh-CN" sz="1600">
                          <a:effectLst/>
                        </a:rPr>
                        <a:t>Web</a:t>
                      </a:r>
                      <a:r>
                        <a:rPr lang="zh-CN" altLang="en-US" sz="1600">
                          <a:effectLst/>
                        </a:rPr>
                        <a:t>开发框架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pip install </a:t>
                      </a:r>
                      <a:r>
                        <a:rPr lang="en-US" sz="1600" dirty="0" err="1">
                          <a:effectLst/>
                        </a:rPr>
                        <a:t>django</a:t>
                      </a:r>
                      <a:endParaRPr lang="en-US" sz="1600" dirty="0">
                        <a:effectLst/>
                      </a:endParaRP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33109"/>
                  </a:ext>
                </a:extLst>
              </a:tr>
              <a:tr h="42353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Flask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轻量级</a:t>
                      </a:r>
                      <a:r>
                        <a:rPr lang="en-US" altLang="zh-CN" sz="1600">
                          <a:effectLst/>
                        </a:rPr>
                        <a:t>Web</a:t>
                      </a:r>
                      <a:r>
                        <a:rPr lang="zh-CN" altLang="en-US" sz="1600">
                          <a:effectLst/>
                        </a:rPr>
                        <a:t>开发框架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pip install flask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019139"/>
                  </a:ext>
                </a:extLst>
              </a:tr>
              <a:tr h="42353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WeRoBot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微信机器人开发框架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pip install </a:t>
                      </a:r>
                      <a:r>
                        <a:rPr lang="en-US" sz="1600" dirty="0" err="1">
                          <a:effectLst/>
                        </a:rPr>
                        <a:t>werobot</a:t>
                      </a:r>
                      <a:endParaRPr lang="en-US" sz="1600" dirty="0">
                        <a:effectLst/>
                      </a:endParaRP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55576"/>
                  </a:ext>
                </a:extLst>
              </a:tr>
              <a:tr h="23559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SymPy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数学符号计算工具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pip install </a:t>
                      </a:r>
                      <a:r>
                        <a:rPr lang="en-US" sz="1600" dirty="0" err="1">
                          <a:effectLst/>
                        </a:rPr>
                        <a:t>sympy</a:t>
                      </a:r>
                      <a:endParaRPr lang="en-US" sz="1600" dirty="0">
                        <a:effectLst/>
                      </a:endParaRP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103374"/>
                  </a:ext>
                </a:extLst>
              </a:tr>
              <a:tr h="42353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Pandas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高效数据分析和计算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pip install pandas</a:t>
                      </a:r>
                    </a:p>
                  </a:txBody>
                  <a:tcPr marL="62251" marR="62251" marT="15563" marB="1556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48609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50997E1-25B5-89FA-AF73-236064C483CB}"/>
              </a:ext>
            </a:extLst>
          </p:cNvPr>
          <p:cNvSpPr txBox="1"/>
          <p:nvPr/>
        </p:nvSpPr>
        <p:spPr>
          <a:xfrm>
            <a:off x="313509" y="2420983"/>
            <a:ext cx="1759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当然还有其他很多深度学习的框架，但不是直接</a:t>
            </a:r>
            <a:r>
              <a:rPr lang="en-US" altLang="zh-CN" dirty="0"/>
              <a:t>pip</a:t>
            </a:r>
            <a:r>
              <a:rPr lang="zh-CN" altLang="en-US" dirty="0"/>
              <a:t>可以实现的，需要自己搜索下载</a:t>
            </a:r>
          </a:p>
        </p:txBody>
      </p:sp>
    </p:spTree>
    <p:extLst>
      <p:ext uri="{BB962C8B-B14F-4D97-AF65-F5344CB8AC3E}">
        <p14:creationId xmlns:p14="http://schemas.microsoft.com/office/powerpoint/2010/main" val="704271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6F61F80E-CA5A-48CE-A37E-D89A26BA38A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r="8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39B77FB-E696-42C8-A01F-00FC13C43A61}"/>
              </a:ext>
            </a:extLst>
          </p:cNvPr>
          <p:cNvSpPr txBox="1"/>
          <p:nvPr/>
        </p:nvSpPr>
        <p:spPr>
          <a:xfrm>
            <a:off x="2372476" y="3750991"/>
            <a:ext cx="7388990" cy="5213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A78677">
                    <a:lumMod val="60000"/>
                    <a:lumOff val="40000"/>
                  </a:srgb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21" name="PA_文本框 2">
            <a:extLst>
              <a:ext uri="{FF2B5EF4-FFF2-40B4-BE49-F238E27FC236}">
                <a16:creationId xmlns:a16="http://schemas.microsoft.com/office/drawing/2014/main" id="{61185A86-70CB-489C-BD99-914F667AF24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15466" y="2096717"/>
            <a:ext cx="5802788" cy="103881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600" dirty="0">
                <a:solidFill>
                  <a:srgbClr val="A78677"/>
                </a:solidFill>
                <a:latin typeface="+mn-lt"/>
                <a:ea typeface="+mn-ea"/>
                <a:cs typeface="+mn-ea"/>
                <a:sym typeface="+mn-lt"/>
              </a:rPr>
              <a:t>其他</a:t>
            </a:r>
            <a:endParaRPr kumimoji="0" lang="zh-CN" altLang="en-US" sz="5600" b="1" i="0" u="none" strike="noStrike" kern="1200" cap="none" spc="0" normalizeH="0" baseline="0" noProof="0" dirty="0">
              <a:ln>
                <a:noFill/>
              </a:ln>
              <a:solidFill>
                <a:srgbClr val="A78677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圆角矩形 18">
            <a:extLst>
              <a:ext uri="{FF2B5EF4-FFF2-40B4-BE49-F238E27FC236}">
                <a16:creationId xmlns:a16="http://schemas.microsoft.com/office/drawing/2014/main" id="{0BEAA29A-0DCD-466E-8C8C-0A3B27F8F5CC}"/>
              </a:ext>
            </a:extLst>
          </p:cNvPr>
          <p:cNvSpPr/>
          <p:nvPr/>
        </p:nvSpPr>
        <p:spPr>
          <a:xfrm>
            <a:off x="5106860" y="4537565"/>
            <a:ext cx="1978281" cy="39789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E887D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320E760-4528-4D0F-BCB8-EC388B8AC530}"/>
              </a:ext>
            </a:extLst>
          </p:cNvPr>
          <p:cNvSpPr/>
          <p:nvPr/>
        </p:nvSpPr>
        <p:spPr>
          <a:xfrm>
            <a:off x="5432270" y="4562935"/>
            <a:ext cx="1327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PART.04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355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">
            <a:extLst>
              <a:ext uri="{FF2B5EF4-FFF2-40B4-BE49-F238E27FC236}">
                <a16:creationId xmlns:a16="http://schemas.microsoft.com/office/drawing/2014/main" id="{F8B9DB05-CDBD-452B-B5A7-49A14FB31CC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79665" y="627117"/>
            <a:ext cx="2060521" cy="371833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dirty="0" err="1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github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1F04C6-E02F-949C-EA40-F0DB37508BEC}"/>
              </a:ext>
            </a:extLst>
          </p:cNvPr>
          <p:cNvSpPr txBox="1"/>
          <p:nvPr/>
        </p:nvSpPr>
        <p:spPr>
          <a:xfrm>
            <a:off x="2107475" y="13306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1.GitHub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是基于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实现的代码托管。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8F20B0-109F-EB7B-0E8E-2EF8ECDC3880}"/>
              </a:ext>
            </a:extLst>
          </p:cNvPr>
          <p:cNvSpPr txBox="1"/>
          <p:nvPr/>
        </p:nvSpPr>
        <p:spPr>
          <a:xfrm>
            <a:off x="2107475" y="38604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effectLst/>
                <a:latin typeface="Arial" panose="020B0604020202020204" pitchFamily="34" charset="0"/>
              </a:rPr>
              <a:t>2.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发现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GitHub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上优质开源项目的地方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682EF9-809E-F716-9E60-424D691B6974}"/>
              </a:ext>
            </a:extLst>
          </p:cNvPr>
          <p:cNvSpPr txBox="1"/>
          <p:nvPr/>
        </p:nvSpPr>
        <p:spPr>
          <a:xfrm>
            <a:off x="1828800" y="1806752"/>
            <a:ext cx="90307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GitHub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有一个很强大的功能就是，你在服务器上边可以创建一个库（稍后会介绍怎么创建），写代码是一件很重的任务，尤其是很多人完成一个很大的项目的时候，就十分的复杂，一群人一起来写某个项目，大家完成的时间，完成的进度都是不相同的，你写一点我写一点，甚至可能你今天写的出现了错误，影响到了我昨天写的代码，最后怎么才能将大家的代码轻松的汇总起来，又怎么在汇总所有人的代码之后发现错误等等一系列问题。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4537AE-C60D-3DBC-ACE9-25F2EDAD25E0}"/>
              </a:ext>
            </a:extLst>
          </p:cNvPr>
          <p:cNvSpPr txBox="1"/>
          <p:nvPr/>
        </p:nvSpPr>
        <p:spPr>
          <a:xfrm>
            <a:off x="2107475" y="4552743"/>
            <a:ext cx="775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查找资料：</a:t>
            </a:r>
            <a:r>
              <a:rPr lang="en-US" altLang="zh-CN" dirty="0"/>
              <a:t>1.</a:t>
            </a:r>
            <a:r>
              <a:rPr lang="zh-CN" altLang="en-US" dirty="0"/>
              <a:t>翻译 </a:t>
            </a:r>
            <a:r>
              <a:rPr lang="en-US" altLang="zh-CN" dirty="0"/>
              <a:t>2.</a:t>
            </a:r>
            <a:r>
              <a:rPr lang="zh-CN" altLang="en-US" dirty="0"/>
              <a:t>上</a:t>
            </a:r>
            <a:r>
              <a:rPr lang="en-US" altLang="zh-CN" dirty="0" err="1"/>
              <a:t>github</a:t>
            </a:r>
            <a:r>
              <a:rPr lang="zh-CN" altLang="en-US" dirty="0"/>
              <a:t>上搜 </a:t>
            </a:r>
            <a:r>
              <a:rPr lang="en-US" altLang="zh-CN" dirty="0"/>
              <a:t>3.</a:t>
            </a:r>
            <a:r>
              <a:rPr lang="zh-CN" altLang="en-US" dirty="0"/>
              <a:t>找到结果</a:t>
            </a:r>
          </a:p>
        </p:txBody>
      </p:sp>
    </p:spTree>
    <p:extLst>
      <p:ext uri="{BB962C8B-B14F-4D97-AF65-F5344CB8AC3E}">
        <p14:creationId xmlns:p14="http://schemas.microsoft.com/office/powerpoint/2010/main" val="344968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">
            <a:extLst>
              <a:ext uri="{FF2B5EF4-FFF2-40B4-BE49-F238E27FC236}">
                <a16:creationId xmlns:a16="http://schemas.microsoft.com/office/drawing/2014/main" id="{F8B9DB05-CDBD-452B-B5A7-49A14FB31CC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79665" y="627117"/>
            <a:ext cx="3946072" cy="371833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zh-CN" altLang="en-US" sz="220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在数模中的运用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AB1FAC-99E9-A60A-D584-FC0E99238A3F}"/>
              </a:ext>
            </a:extLst>
          </p:cNvPr>
          <p:cNvSpPr txBox="1"/>
          <p:nvPr/>
        </p:nvSpPr>
        <p:spPr>
          <a:xfrm>
            <a:off x="1048838" y="2624498"/>
            <a:ext cx="2603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数据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F88038-A9E3-EEE5-5F8F-582A05AC30E4}"/>
              </a:ext>
            </a:extLst>
          </p:cNvPr>
          <p:cNvSpPr txBox="1"/>
          <p:nvPr/>
        </p:nvSpPr>
        <p:spPr>
          <a:xfrm>
            <a:off x="5778136" y="1536190"/>
            <a:ext cx="47940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算法方法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CFBB42-CE91-3E4B-563F-5E29206580CB}"/>
              </a:ext>
            </a:extLst>
          </p:cNvPr>
          <p:cNvSpPr txBox="1"/>
          <p:nvPr/>
        </p:nvSpPr>
        <p:spPr>
          <a:xfrm>
            <a:off x="6794862" y="4093294"/>
            <a:ext cx="2603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画图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751FB3-0DB9-8418-7233-E050B944DE4C}"/>
              </a:ext>
            </a:extLst>
          </p:cNvPr>
          <p:cNvSpPr txBox="1"/>
          <p:nvPr/>
        </p:nvSpPr>
        <p:spPr>
          <a:xfrm>
            <a:off x="1166948" y="4380411"/>
            <a:ext cx="295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 err="1"/>
              <a:t>py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7C6D04-2637-8C31-0A21-5865DC2DD589}"/>
              </a:ext>
            </a:extLst>
          </p:cNvPr>
          <p:cNvSpPr txBox="1"/>
          <p:nvPr/>
        </p:nvSpPr>
        <p:spPr>
          <a:xfrm>
            <a:off x="1166948" y="4812885"/>
            <a:ext cx="295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import pandas as pd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C08DD2F-9EDC-0E9A-ED26-B38974BE44C5}"/>
              </a:ext>
            </a:extLst>
          </p:cNvPr>
          <p:cNvSpPr txBox="1"/>
          <p:nvPr/>
        </p:nvSpPr>
        <p:spPr>
          <a:xfrm>
            <a:off x="6601097" y="55455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import matplotlib.pyplot as plt</a:t>
            </a:r>
          </a:p>
        </p:txBody>
      </p:sp>
    </p:spTree>
    <p:extLst>
      <p:ext uri="{BB962C8B-B14F-4D97-AF65-F5344CB8AC3E}">
        <p14:creationId xmlns:p14="http://schemas.microsoft.com/office/powerpoint/2010/main" val="3761962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B22D28D8-41D2-4CA1-BACE-AF8C684B68B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r="8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7012893-96B3-4835-9B57-1EEC273E7721}"/>
              </a:ext>
            </a:extLst>
          </p:cNvPr>
          <p:cNvSpPr/>
          <p:nvPr/>
        </p:nvSpPr>
        <p:spPr>
          <a:xfrm>
            <a:off x="6849976" y="1975031"/>
            <a:ext cx="3433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Enter title content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327883-33AF-445C-8842-B0C238B1361C}"/>
              </a:ext>
            </a:extLst>
          </p:cNvPr>
          <p:cNvSpPr/>
          <p:nvPr/>
        </p:nvSpPr>
        <p:spPr>
          <a:xfrm>
            <a:off x="6849976" y="3124803"/>
            <a:ext cx="3433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Enter title content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8045AC-1CF3-47B8-A2A5-629485314F5C}"/>
              </a:ext>
            </a:extLst>
          </p:cNvPr>
          <p:cNvSpPr/>
          <p:nvPr/>
        </p:nvSpPr>
        <p:spPr>
          <a:xfrm>
            <a:off x="6848317" y="4310817"/>
            <a:ext cx="3433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Enter title content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B6148B-F63C-4E6C-932E-361AC10FAD8E}"/>
              </a:ext>
            </a:extLst>
          </p:cNvPr>
          <p:cNvSpPr/>
          <p:nvPr/>
        </p:nvSpPr>
        <p:spPr>
          <a:xfrm>
            <a:off x="6849976" y="5460589"/>
            <a:ext cx="3433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Enter title content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6F11CD-DBAE-4297-BBE7-12292CE798E8}"/>
              </a:ext>
            </a:extLst>
          </p:cNvPr>
          <p:cNvSpPr txBox="1"/>
          <p:nvPr/>
        </p:nvSpPr>
        <p:spPr>
          <a:xfrm>
            <a:off x="6848333" y="1489094"/>
            <a:ext cx="2329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chemeClr val="accent3"/>
                </a:solidFill>
                <a:cs typeface="+mn-ea"/>
                <a:sym typeface="+mn-lt"/>
              </a:rPr>
              <a:t>基本情况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3D72F2B-7DA8-48BE-A0A8-412D2060D2F8}"/>
              </a:ext>
            </a:extLst>
          </p:cNvPr>
          <p:cNvSpPr/>
          <p:nvPr/>
        </p:nvSpPr>
        <p:spPr>
          <a:xfrm>
            <a:off x="5889819" y="1526143"/>
            <a:ext cx="682908" cy="6829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BB047D-E60F-48BF-BD44-2788E4F0CC86}"/>
              </a:ext>
            </a:extLst>
          </p:cNvPr>
          <p:cNvSpPr txBox="1"/>
          <p:nvPr/>
        </p:nvSpPr>
        <p:spPr>
          <a:xfrm>
            <a:off x="6848333" y="2638866"/>
            <a:ext cx="2329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dirty="0">
                <a:solidFill>
                  <a:schemeClr val="accent3"/>
                </a:solidFill>
                <a:cs typeface="+mn-ea"/>
                <a:sym typeface="+mn-lt"/>
              </a:rPr>
              <a:t>Python IDE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ABDF537-4C43-414E-8003-666BB39B4F67}"/>
              </a:ext>
            </a:extLst>
          </p:cNvPr>
          <p:cNvSpPr/>
          <p:nvPr/>
        </p:nvSpPr>
        <p:spPr>
          <a:xfrm>
            <a:off x="5889819" y="2675915"/>
            <a:ext cx="682908" cy="682908"/>
          </a:xfrm>
          <a:prstGeom prst="ellipse">
            <a:avLst/>
          </a:prstGeom>
          <a:solidFill>
            <a:srgbClr val="D0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14CDD9-A945-4A88-AF38-5015FC6957C5}"/>
              </a:ext>
            </a:extLst>
          </p:cNvPr>
          <p:cNvSpPr txBox="1"/>
          <p:nvPr/>
        </p:nvSpPr>
        <p:spPr>
          <a:xfrm>
            <a:off x="6846674" y="3824880"/>
            <a:ext cx="2329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noProof="0" dirty="0">
                <a:solidFill>
                  <a:schemeClr val="accent3"/>
                </a:solidFill>
                <a:cs typeface="+mn-ea"/>
                <a:sym typeface="+mn-lt"/>
              </a:rPr>
              <a:t>Python </a:t>
            </a:r>
            <a:r>
              <a:rPr lang="zh-CN" altLang="en-US" sz="2800" noProof="0" dirty="0">
                <a:solidFill>
                  <a:schemeClr val="accent3"/>
                </a:solidFill>
                <a:cs typeface="+mn-ea"/>
                <a:sym typeface="+mn-lt"/>
              </a:rPr>
              <a:t>库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6E03D6F-B8A5-4CF2-874B-98B4BC9BE18F}"/>
              </a:ext>
            </a:extLst>
          </p:cNvPr>
          <p:cNvSpPr/>
          <p:nvPr/>
        </p:nvSpPr>
        <p:spPr>
          <a:xfrm>
            <a:off x="5888160" y="3861929"/>
            <a:ext cx="682908" cy="6829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0D8D6BF-1712-4A4E-A007-FA1D1E95C6D1}"/>
              </a:ext>
            </a:extLst>
          </p:cNvPr>
          <p:cNvSpPr txBox="1"/>
          <p:nvPr/>
        </p:nvSpPr>
        <p:spPr>
          <a:xfrm>
            <a:off x="6848333" y="4974652"/>
            <a:ext cx="2329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chemeClr val="accent3"/>
                </a:solidFill>
                <a:cs typeface="+mn-ea"/>
                <a:sym typeface="+mn-lt"/>
              </a:rPr>
              <a:t>其他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B3E53DF-1BFB-45A4-B397-942B1C8BC6C4}"/>
              </a:ext>
            </a:extLst>
          </p:cNvPr>
          <p:cNvSpPr/>
          <p:nvPr/>
        </p:nvSpPr>
        <p:spPr>
          <a:xfrm>
            <a:off x="5889819" y="5011701"/>
            <a:ext cx="682908" cy="682908"/>
          </a:xfrm>
          <a:prstGeom prst="ellipse">
            <a:avLst/>
          </a:prstGeom>
          <a:solidFill>
            <a:srgbClr val="D0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CC3D023-7653-42AB-AE07-86E9B97BB86F}"/>
              </a:ext>
            </a:extLst>
          </p:cNvPr>
          <p:cNvSpPr txBox="1"/>
          <p:nvPr/>
        </p:nvSpPr>
        <p:spPr>
          <a:xfrm>
            <a:off x="2504631" y="3831700"/>
            <a:ext cx="191092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3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24" name="PA_文本框 2">
            <a:extLst>
              <a:ext uri="{FF2B5EF4-FFF2-40B4-BE49-F238E27FC236}">
                <a16:creationId xmlns:a16="http://schemas.microsoft.com/office/drawing/2014/main" id="{DAE47F43-6F22-42C9-A8B9-8BC4630F7C0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2596" y="2839549"/>
            <a:ext cx="1982964" cy="946478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5600" b="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en-US" sz="5600" b="0" dirty="0">
              <a:solidFill>
                <a:schemeClr val="accent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660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  <p:bldP spid="22" grpId="0"/>
      <p:bldP spid="7" grpId="0"/>
      <p:bldP spid="8" grpId="0" animBg="1"/>
      <p:bldP spid="11" grpId="0"/>
      <p:bldP spid="12" grpId="0" animBg="1"/>
      <p:bldP spid="15" grpId="0"/>
      <p:bldP spid="16" grpId="0" animBg="1"/>
      <p:bldP spid="19" grpId="0"/>
      <p:bldP spid="20" grpId="0" animBg="1"/>
      <p:bldP spid="23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">
            <a:extLst>
              <a:ext uri="{FF2B5EF4-FFF2-40B4-BE49-F238E27FC236}">
                <a16:creationId xmlns:a16="http://schemas.microsoft.com/office/drawing/2014/main" id="{F8B9DB05-CDBD-452B-B5A7-49A14FB31CC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79665" y="627117"/>
            <a:ext cx="3946072" cy="371833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noProof="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数据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6A52EAE-C11E-2F12-6802-59E75E400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038" y="266762"/>
            <a:ext cx="7247307" cy="6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9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">
            <a:extLst>
              <a:ext uri="{FF2B5EF4-FFF2-40B4-BE49-F238E27FC236}">
                <a16:creationId xmlns:a16="http://schemas.microsoft.com/office/drawing/2014/main" id="{F8B9DB05-CDBD-452B-B5A7-49A14FB31CC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70957" y="226522"/>
            <a:ext cx="3946072" cy="371833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dirty="0" err="1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Dataframe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FD4697-4DF7-980D-E44C-4DCF289D32AD}"/>
              </a:ext>
            </a:extLst>
          </p:cNvPr>
          <p:cNvSpPr txBox="1"/>
          <p:nvPr/>
        </p:nvSpPr>
        <p:spPr>
          <a:xfrm>
            <a:off x="1567543" y="598355"/>
            <a:ext cx="877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DataFrame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是一个表格型的数据结构，它含有一组有序的列，每列可以是不同的值类型（数值、字符串、布尔型值）。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DataFrame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既有行索引也有列索引，它可以被看做由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Series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组成的字典（共同用一个索引）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A09CC9-02A2-76BD-FE52-BB8764C3AE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9" r="4747"/>
          <a:stretch/>
        </p:blipFill>
        <p:spPr>
          <a:xfrm>
            <a:off x="1158240" y="1873062"/>
            <a:ext cx="7184572" cy="38031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A01DC63-08B0-2E3E-57DC-F27250A047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993" y="3024017"/>
            <a:ext cx="7135221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5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">
            <a:extLst>
              <a:ext uri="{FF2B5EF4-FFF2-40B4-BE49-F238E27FC236}">
                <a16:creationId xmlns:a16="http://schemas.microsoft.com/office/drawing/2014/main" id="{F8B9DB05-CDBD-452B-B5A7-49A14FB31CC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79665" y="627117"/>
            <a:ext cx="1890849" cy="778098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dirty="0">
                <a:solidFill>
                  <a:srgbClr val="A78677"/>
                </a:solidFill>
                <a:latin typeface="+mn-lt"/>
                <a:ea typeface="+mn-ea"/>
                <a:cs typeface="+mn-ea"/>
                <a:sym typeface="+mn-lt"/>
              </a:rPr>
              <a:t>图像绘制</a:t>
            </a:r>
            <a:r>
              <a:rPr lang="en-US" altLang="zh-CN" sz="2200" dirty="0">
                <a:solidFill>
                  <a:srgbClr val="A78677"/>
                </a:solidFill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sz="2200" dirty="0">
                <a:solidFill>
                  <a:srgbClr val="A78677"/>
                </a:solidFill>
                <a:latin typeface="+mn-lt"/>
                <a:ea typeface="+mn-ea"/>
                <a:cs typeface="+mn-ea"/>
                <a:sym typeface="+mn-lt"/>
              </a:rPr>
              <a:t>网站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A78677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B508FB-B935-4202-AE5D-5C90762C5C6F}"/>
              </a:ext>
            </a:extLst>
          </p:cNvPr>
          <p:cNvSpPr txBox="1"/>
          <p:nvPr/>
        </p:nvSpPr>
        <p:spPr>
          <a:xfrm>
            <a:off x="3666309" y="6271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GitHub - </a:t>
            </a:r>
            <a:r>
              <a:rPr lang="en-US" altLang="zh-CN" dirty="0" err="1">
                <a:hlinkClick r:id="rId4"/>
              </a:rPr>
              <a:t>holtzy</a:t>
            </a:r>
            <a:r>
              <a:rPr lang="en-US" altLang="zh-CN" dirty="0">
                <a:hlinkClick r:id="rId4"/>
              </a:rPr>
              <a:t>/The-Python-Graph-Gallery: A website displaying hundreds of charts made with Python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E0FA1C-CAD3-64A4-72E8-3CCBC68F4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019" y="1692370"/>
            <a:ext cx="8630854" cy="29341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66543A2-DCC3-D8C3-1207-257FEB9344FD}"/>
              </a:ext>
            </a:extLst>
          </p:cNvPr>
          <p:cNvSpPr txBox="1"/>
          <p:nvPr/>
        </p:nvSpPr>
        <p:spPr>
          <a:xfrm>
            <a:off x="2891246" y="52832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6"/>
              </a:rPr>
              <a:t>Python Graph Gallery (python-graph-gallery.com)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05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">
            <a:extLst>
              <a:ext uri="{FF2B5EF4-FFF2-40B4-BE49-F238E27FC236}">
                <a16:creationId xmlns:a16="http://schemas.microsoft.com/office/drawing/2014/main" id="{F8B9DB05-CDBD-452B-B5A7-49A14FB31CC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79665" y="627117"/>
            <a:ext cx="2060521" cy="371833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提示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41DA82-D1D2-8905-32A7-47018F8551C9}"/>
              </a:ext>
            </a:extLst>
          </p:cNvPr>
          <p:cNvSpPr txBox="1"/>
          <p:nvPr/>
        </p:nvSpPr>
        <p:spPr>
          <a:xfrm>
            <a:off x="1240825" y="1587731"/>
            <a:ext cx="37927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和计算机打交道就把中文丢丢掉</a:t>
            </a:r>
            <a:endParaRPr lang="en-US" altLang="zh-CN" dirty="0"/>
          </a:p>
          <a:p>
            <a:r>
              <a:rPr lang="zh-CN" altLang="en-US" dirty="0"/>
              <a:t>不要出现在电脑目录和文件名里</a:t>
            </a:r>
            <a:endParaRPr lang="en-US" altLang="zh-CN" dirty="0"/>
          </a:p>
          <a:p>
            <a:r>
              <a:rPr lang="zh-CN" altLang="en-US" dirty="0"/>
              <a:t>不然出莫名其妙的错误</a:t>
            </a:r>
            <a:endParaRPr lang="en-US" altLang="zh-CN" dirty="0"/>
          </a:p>
          <a:p>
            <a:r>
              <a:rPr lang="zh-CN" altLang="en-US" dirty="0"/>
              <a:t>只能出现在注释里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080F215-B9DA-2AF8-6F2F-5CDE34D82772}"/>
              </a:ext>
            </a:extLst>
          </p:cNvPr>
          <p:cNvSpPr txBox="1"/>
          <p:nvPr/>
        </p:nvSpPr>
        <p:spPr>
          <a:xfrm>
            <a:off x="5690905" y="1597835"/>
            <a:ext cx="4681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遇到报错，及时百度，及时</a:t>
            </a:r>
            <a:r>
              <a:rPr lang="en-US" altLang="zh-CN" dirty="0" err="1"/>
              <a:t>csdn</a:t>
            </a:r>
            <a:r>
              <a:rPr lang="zh-CN" altLang="en-US" dirty="0"/>
              <a:t>，及时谷歌。或者卸载重来。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68F0D10-5CA7-0065-AE04-73154A67DC33}"/>
              </a:ext>
            </a:extLst>
          </p:cNvPr>
          <p:cNvSpPr txBox="1"/>
          <p:nvPr/>
        </p:nvSpPr>
        <p:spPr>
          <a:xfrm>
            <a:off x="1153739" y="3429000"/>
            <a:ext cx="4110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电脑做好文件的管理，分门别类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5B9D2E0-BB88-2D25-0A91-EB8AF748E343}"/>
              </a:ext>
            </a:extLst>
          </p:cNvPr>
          <p:cNvSpPr txBox="1"/>
          <p:nvPr/>
        </p:nvSpPr>
        <p:spPr>
          <a:xfrm>
            <a:off x="5690905" y="3429000"/>
            <a:ext cx="4110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代码一定要多敲，多去理解，只看视频或者只看书是没用的。</a:t>
            </a:r>
          </a:p>
        </p:txBody>
      </p:sp>
    </p:spTree>
    <p:extLst>
      <p:ext uri="{BB962C8B-B14F-4D97-AF65-F5344CB8AC3E}">
        <p14:creationId xmlns:p14="http://schemas.microsoft.com/office/powerpoint/2010/main" val="366592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F8449392-AF8E-478A-952D-5FFE0DBB17F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r="8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PA_文本框 2">
            <a:extLst>
              <a:ext uri="{FF2B5EF4-FFF2-40B4-BE49-F238E27FC236}">
                <a16:creationId xmlns:a16="http://schemas.microsoft.com/office/drawing/2014/main" id="{2497E3B3-D42B-4EBF-8217-3C2F8B15682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996573" y="2643122"/>
            <a:ext cx="8198855" cy="980268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800" b="0" dirty="0">
                <a:solidFill>
                  <a:srgbClr val="A78677"/>
                </a:solidFill>
                <a:latin typeface="+mn-lt"/>
                <a:ea typeface="+mn-ea"/>
                <a:cs typeface="+mn-ea"/>
                <a:sym typeface="+mn-lt"/>
              </a:rPr>
              <a:t>下面进行操作</a:t>
            </a:r>
            <a:endParaRPr kumimoji="0" lang="en-US" sz="5800" b="0" i="0" u="none" strike="noStrike" kern="1200" cap="none" spc="0" normalizeH="0" baseline="0" noProof="0" dirty="0">
              <a:ln>
                <a:noFill/>
              </a:ln>
              <a:solidFill>
                <a:srgbClr val="A78677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圆角矩形 12">
            <a:extLst>
              <a:ext uri="{FF2B5EF4-FFF2-40B4-BE49-F238E27FC236}">
                <a16:creationId xmlns:a16="http://schemas.microsoft.com/office/drawing/2014/main" id="{1F86067C-7530-4F20-9F09-96CD71C4A446}"/>
              </a:ext>
            </a:extLst>
          </p:cNvPr>
          <p:cNvSpPr/>
          <p:nvPr/>
        </p:nvSpPr>
        <p:spPr>
          <a:xfrm>
            <a:off x="5110627" y="4689436"/>
            <a:ext cx="1978281" cy="397891"/>
          </a:xfrm>
          <a:prstGeom prst="roundRect">
            <a:avLst>
              <a:gd name="adj" fmla="val 50000"/>
            </a:avLst>
          </a:prstGeom>
          <a:solidFill>
            <a:srgbClr val="A7867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E887D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AA7095-CC54-41BE-8DF1-88BDC7339794}"/>
              </a:ext>
            </a:extLst>
          </p:cNvPr>
          <p:cNvSpPr/>
          <p:nvPr/>
        </p:nvSpPr>
        <p:spPr>
          <a:xfrm>
            <a:off x="5768250" y="4714806"/>
            <a:ext cx="6655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94A088">
                    <a:lumMod val="20000"/>
                    <a:lumOff val="8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2022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94A088">
                  <a:lumMod val="20000"/>
                  <a:lumOff val="8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827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6F61F80E-CA5A-48CE-A37E-D89A26BA38A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r="8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39B77FB-E696-42C8-A01F-00FC13C43A61}"/>
              </a:ext>
            </a:extLst>
          </p:cNvPr>
          <p:cNvSpPr txBox="1"/>
          <p:nvPr/>
        </p:nvSpPr>
        <p:spPr>
          <a:xfrm>
            <a:off x="2372476" y="3750991"/>
            <a:ext cx="7388990" cy="5213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defRPr>
            </a:lvl1pPr>
          </a:lstStyle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21" name="PA_文本框 2">
            <a:extLst>
              <a:ext uri="{FF2B5EF4-FFF2-40B4-BE49-F238E27FC236}">
                <a16:creationId xmlns:a16="http://schemas.microsoft.com/office/drawing/2014/main" id="{61185A86-70CB-489C-BD99-914F667AF24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15466" y="2096717"/>
            <a:ext cx="5802788" cy="103881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560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基本情况</a:t>
            </a:r>
          </a:p>
        </p:txBody>
      </p:sp>
      <p:sp>
        <p:nvSpPr>
          <p:cNvPr id="22" name="圆角矩形 18">
            <a:extLst>
              <a:ext uri="{FF2B5EF4-FFF2-40B4-BE49-F238E27FC236}">
                <a16:creationId xmlns:a16="http://schemas.microsoft.com/office/drawing/2014/main" id="{0BEAA29A-0DCD-466E-8C8C-0A3B27F8F5CC}"/>
              </a:ext>
            </a:extLst>
          </p:cNvPr>
          <p:cNvSpPr/>
          <p:nvPr/>
        </p:nvSpPr>
        <p:spPr>
          <a:xfrm>
            <a:off x="5106860" y="4537565"/>
            <a:ext cx="1978281" cy="39789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E887D"/>
              </a:solidFill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320E760-4528-4D0F-BCB8-EC388B8AC530}"/>
              </a:ext>
            </a:extLst>
          </p:cNvPr>
          <p:cNvSpPr/>
          <p:nvPr/>
        </p:nvSpPr>
        <p:spPr>
          <a:xfrm>
            <a:off x="5432270" y="4562935"/>
            <a:ext cx="1327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PART.01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775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">
            <a:extLst>
              <a:ext uri="{FF2B5EF4-FFF2-40B4-BE49-F238E27FC236}">
                <a16:creationId xmlns:a16="http://schemas.microsoft.com/office/drawing/2014/main" id="{F8B9DB05-CDBD-452B-B5A7-49A14FB31CC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79665" y="627117"/>
            <a:ext cx="2060521" cy="371833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dirty="0">
                <a:solidFill>
                  <a:srgbClr val="A78677"/>
                </a:solidFill>
                <a:latin typeface="+mn-lt"/>
                <a:ea typeface="+mn-ea"/>
                <a:cs typeface="+mn-ea"/>
                <a:sym typeface="+mn-lt"/>
              </a:rPr>
              <a:t>基本情况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A78677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6BCE7A-7C57-B01D-3861-4B759EC95868}"/>
              </a:ext>
            </a:extLst>
          </p:cNvPr>
          <p:cNvSpPr txBox="1"/>
          <p:nvPr/>
        </p:nvSpPr>
        <p:spPr>
          <a:xfrm>
            <a:off x="1471747" y="1279212"/>
            <a:ext cx="8839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 计算机不能理解任何除机器语言以外的语言，所以要将其他语言翻译成机器语言。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256EF7-51C8-4A28-E5DC-28FD780D8586}"/>
              </a:ext>
            </a:extLst>
          </p:cNvPr>
          <p:cNvSpPr txBox="1"/>
          <p:nvPr/>
        </p:nvSpPr>
        <p:spPr>
          <a:xfrm>
            <a:off x="5077097" y="5394122"/>
            <a:ext cx="241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蚂蚁爬和火箭的速度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C3BC36-11AB-7FEC-65C7-0310F6247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412" y="2187004"/>
            <a:ext cx="7049484" cy="103837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BBA1CEE-5954-FFC9-AFD7-54D899AF0625}"/>
              </a:ext>
            </a:extLst>
          </p:cNvPr>
          <p:cNvSpPr txBox="1"/>
          <p:nvPr/>
        </p:nvSpPr>
        <p:spPr>
          <a:xfrm>
            <a:off x="2373084" y="3429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项目解释器就是</a:t>
            </a:r>
            <a:r>
              <a:rPr lang="en-US" altLang="zh-CN" dirty="0"/>
              <a:t>python</a:t>
            </a:r>
            <a:r>
              <a:rPr lang="zh-CN" altLang="en-US" dirty="0"/>
              <a:t>的解释器</a:t>
            </a:r>
            <a:endParaRPr lang="en-US" altLang="zh-CN" dirty="0"/>
          </a:p>
          <a:p>
            <a:r>
              <a:rPr lang="zh-CN" altLang="en-US" dirty="0"/>
              <a:t>看你项目要用哪个</a:t>
            </a:r>
            <a:r>
              <a:rPr lang="en-US" altLang="zh-CN" dirty="0"/>
              <a:t>python</a:t>
            </a:r>
            <a:r>
              <a:rPr lang="zh-CN" altLang="en-US" dirty="0"/>
              <a:t>版本</a:t>
            </a:r>
          </a:p>
        </p:txBody>
      </p:sp>
    </p:spTree>
    <p:extLst>
      <p:ext uri="{BB962C8B-B14F-4D97-AF65-F5344CB8AC3E}">
        <p14:creationId xmlns:p14="http://schemas.microsoft.com/office/powerpoint/2010/main" val="299691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168610D-9B8C-688C-39F9-D227685CB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166493"/>
              </p:ext>
            </p:extLst>
          </p:nvPr>
        </p:nvGraphicFramePr>
        <p:xfrm>
          <a:off x="531222" y="281704"/>
          <a:ext cx="10337076" cy="6493312"/>
        </p:xfrm>
        <a:graphic>
          <a:graphicData uri="http://schemas.openxmlformats.org/drawingml/2006/table">
            <a:tbl>
              <a:tblPr/>
              <a:tblGrid>
                <a:gridCol w="3445692">
                  <a:extLst>
                    <a:ext uri="{9D8B030D-6E8A-4147-A177-3AD203B41FA5}">
                      <a16:colId xmlns:a16="http://schemas.microsoft.com/office/drawing/2014/main" val="2810044307"/>
                    </a:ext>
                  </a:extLst>
                </a:gridCol>
                <a:gridCol w="3445692">
                  <a:extLst>
                    <a:ext uri="{9D8B030D-6E8A-4147-A177-3AD203B41FA5}">
                      <a16:colId xmlns:a16="http://schemas.microsoft.com/office/drawing/2014/main" val="2446589614"/>
                    </a:ext>
                  </a:extLst>
                </a:gridCol>
                <a:gridCol w="3445692">
                  <a:extLst>
                    <a:ext uri="{9D8B030D-6E8A-4147-A177-3AD203B41FA5}">
                      <a16:colId xmlns:a16="http://schemas.microsoft.com/office/drawing/2014/main" val="693070090"/>
                    </a:ext>
                  </a:extLst>
                </a:gridCol>
              </a:tblGrid>
              <a:tr h="25568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</a:rPr>
                        <a:t> 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Interpreter(</a:t>
                      </a:r>
                      <a:r>
                        <a:rPr lang="zh-CN" altLang="en-US" sz="1400" dirty="0">
                          <a:effectLst/>
                        </a:rPr>
                        <a:t>解释器）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compare(</a:t>
                      </a:r>
                      <a:r>
                        <a:rPr lang="zh-CN" altLang="en-US" sz="1400" dirty="0">
                          <a:effectLst/>
                        </a:rPr>
                        <a:t>编译器</a:t>
                      </a:r>
                      <a:r>
                        <a:rPr lang="en-US" altLang="zh-CN" sz="1400" dirty="0">
                          <a:effectLst/>
                        </a:rPr>
                        <a:t>)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07472"/>
                  </a:ext>
                </a:extLst>
              </a:tr>
              <a:tr h="1615031"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程序步骤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1</a:t>
                      </a:r>
                      <a:r>
                        <a:rPr lang="zh-CN" altLang="en-US" sz="1400" dirty="0">
                          <a:effectLst/>
                        </a:rPr>
                        <a:t>、创建代码</a:t>
                      </a:r>
                      <a:br>
                        <a:rPr lang="zh-CN" altLang="en-US" sz="1400" dirty="0">
                          <a:effectLst/>
                        </a:rPr>
                      </a:br>
                      <a:r>
                        <a:rPr lang="en-US" altLang="zh-CN" sz="1400" dirty="0">
                          <a:effectLst/>
                        </a:rPr>
                        <a:t>2</a:t>
                      </a:r>
                      <a:r>
                        <a:rPr lang="zh-CN" altLang="en-US" sz="1400" dirty="0">
                          <a:effectLst/>
                        </a:rPr>
                        <a:t>、没有文件链接或机器代码生成</a:t>
                      </a:r>
                      <a:br>
                        <a:rPr lang="zh-CN" altLang="en-US" sz="1400" dirty="0">
                          <a:effectLst/>
                        </a:rPr>
                      </a:br>
                      <a:r>
                        <a:rPr lang="en-US" altLang="zh-CN" sz="1400" dirty="0">
                          <a:effectLst/>
                        </a:rPr>
                        <a:t>3</a:t>
                      </a:r>
                      <a:r>
                        <a:rPr lang="zh-CN" altLang="en-US" sz="1400" dirty="0">
                          <a:effectLst/>
                        </a:rPr>
                        <a:t>、源语句在执行过程中逐行执行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1</a:t>
                      </a:r>
                      <a:r>
                        <a:rPr lang="zh-CN" altLang="en-US" sz="1400" dirty="0">
                          <a:effectLst/>
                        </a:rPr>
                        <a:t>、创建代码</a:t>
                      </a:r>
                      <a:br>
                        <a:rPr lang="zh-CN" altLang="en-US" sz="1400" dirty="0">
                          <a:effectLst/>
                        </a:rPr>
                      </a:br>
                      <a:r>
                        <a:rPr lang="en-US" altLang="zh-CN" sz="1400" dirty="0">
                          <a:effectLst/>
                        </a:rPr>
                        <a:t>2</a:t>
                      </a:r>
                      <a:r>
                        <a:rPr lang="zh-CN" altLang="en-US" sz="1400" dirty="0">
                          <a:effectLst/>
                        </a:rPr>
                        <a:t>、</a:t>
                      </a:r>
                      <a:r>
                        <a:rPr lang="en-US" altLang="zh-CN" sz="1400" dirty="0">
                          <a:effectLst/>
                        </a:rPr>
                        <a:t>Compile</a:t>
                      </a:r>
                      <a:r>
                        <a:rPr lang="zh-CN" altLang="en-US" sz="1400" dirty="0">
                          <a:effectLst/>
                        </a:rPr>
                        <a:t>将解析或分析所有语言语句的正确性。如果不正确，则抛出错误</a:t>
                      </a:r>
                      <a:br>
                        <a:rPr lang="zh-CN" altLang="en-US" sz="1400" dirty="0">
                          <a:effectLst/>
                        </a:rPr>
                      </a:br>
                      <a:r>
                        <a:rPr lang="en-US" altLang="zh-CN" sz="1400" dirty="0">
                          <a:effectLst/>
                        </a:rPr>
                        <a:t>3</a:t>
                      </a:r>
                      <a:r>
                        <a:rPr lang="zh-CN" altLang="en-US" sz="1400" dirty="0">
                          <a:effectLst/>
                        </a:rPr>
                        <a:t>、如果没有错误，编译器将把源代码转换为机器码</a:t>
                      </a:r>
                      <a:br>
                        <a:rPr lang="zh-CN" altLang="en-US" sz="1400" dirty="0">
                          <a:effectLst/>
                        </a:rPr>
                      </a:br>
                      <a:r>
                        <a:rPr lang="en-US" altLang="zh-CN" sz="1400" dirty="0">
                          <a:effectLst/>
                        </a:rPr>
                        <a:t>4</a:t>
                      </a:r>
                      <a:r>
                        <a:rPr lang="zh-CN" altLang="en-US" sz="1400" dirty="0">
                          <a:effectLst/>
                        </a:rPr>
                        <a:t>、它将不同的代码文件链接到一个可运行的程序</a:t>
                      </a:r>
                      <a:r>
                        <a:rPr lang="en-US" altLang="zh-CN" sz="1400" dirty="0">
                          <a:effectLst/>
                        </a:rPr>
                        <a:t>(</a:t>
                      </a:r>
                      <a:r>
                        <a:rPr lang="zh-CN" altLang="en-US" sz="1400" dirty="0">
                          <a:effectLst/>
                        </a:rPr>
                        <a:t>称为</a:t>
                      </a:r>
                      <a:r>
                        <a:rPr lang="en-US" altLang="zh-CN" sz="1400" dirty="0">
                          <a:effectLst/>
                        </a:rPr>
                        <a:t>exe)</a:t>
                      </a:r>
                      <a:br>
                        <a:rPr lang="en-US" altLang="zh-CN" sz="1400" dirty="0">
                          <a:effectLst/>
                        </a:rPr>
                      </a:br>
                      <a:r>
                        <a:rPr lang="en-US" altLang="zh-CN" sz="1400" dirty="0">
                          <a:effectLst/>
                        </a:rPr>
                        <a:t>5</a:t>
                      </a:r>
                      <a:r>
                        <a:rPr lang="zh-CN" altLang="en-US" sz="1400" dirty="0">
                          <a:effectLst/>
                        </a:rPr>
                        <a:t>、运行程序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586319"/>
                  </a:ext>
                </a:extLst>
              </a:tr>
              <a:tr h="2556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Input(</a:t>
                      </a:r>
                      <a:r>
                        <a:rPr lang="zh-CN" altLang="en-US" sz="1400">
                          <a:effectLst/>
                        </a:rPr>
                        <a:t>输入</a:t>
                      </a:r>
                      <a:r>
                        <a:rPr lang="en-US" altLang="zh-CN" sz="1400">
                          <a:effectLst/>
                        </a:rPr>
                        <a:t>)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</a:rPr>
                        <a:t>每次读取一行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</a:rPr>
                        <a:t>整个程序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782516"/>
                  </a:ext>
                </a:extLst>
              </a:tr>
              <a:tr h="2556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Output(</a:t>
                      </a:r>
                      <a:r>
                        <a:rPr lang="zh-CN" altLang="en-US" sz="1400">
                          <a:effectLst/>
                        </a:rPr>
                        <a:t>输出</a:t>
                      </a:r>
                      <a:r>
                        <a:rPr lang="en-US" altLang="zh-CN" sz="1400">
                          <a:effectLst/>
                        </a:rPr>
                        <a:t>)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</a:rPr>
                        <a:t>不产生任何的中间代码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</a:rPr>
                        <a:t>生成中间目标代码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451897"/>
                  </a:ext>
                </a:extLst>
              </a:tr>
              <a:tr h="25568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</a:rPr>
                        <a:t>工作机制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</a:rPr>
                        <a:t>编译和执行同时进行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</a:rPr>
                        <a:t>编译在执行之前完成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091459"/>
                  </a:ext>
                </a:extLst>
              </a:tr>
              <a:tr h="255689"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存储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不保存任何机器代码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存储编译后的机器代码在机器上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927203"/>
                  </a:ext>
                </a:extLst>
              </a:tr>
              <a:tr h="449881"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执行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程序执行是解释过程的一部分，因此是逐行执行的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程序执行与编译是分开的，它只在整个输出程序编译后执行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468506"/>
                  </a:ext>
                </a:extLst>
              </a:tr>
              <a:tr h="449881"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生成程序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不生成输出程序，所以他们在每次执行过程中都要评估源程序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生成可以独立于原始程序运行的输出程序</a:t>
                      </a:r>
                      <a:r>
                        <a:rPr lang="en-US" altLang="zh-CN" sz="1400" dirty="0">
                          <a:effectLst/>
                        </a:rPr>
                        <a:t>(</a:t>
                      </a:r>
                      <a:r>
                        <a:rPr lang="zh-CN" altLang="en-US" sz="1400" dirty="0">
                          <a:effectLst/>
                        </a:rPr>
                        <a:t>以</a:t>
                      </a:r>
                      <a:r>
                        <a:rPr lang="en-US" altLang="zh-CN" sz="1400" dirty="0">
                          <a:effectLst/>
                        </a:rPr>
                        <a:t>exe</a:t>
                      </a:r>
                      <a:r>
                        <a:rPr lang="zh-CN" altLang="en-US" sz="1400" dirty="0">
                          <a:effectLst/>
                        </a:rPr>
                        <a:t>的形式</a:t>
                      </a:r>
                      <a:r>
                        <a:rPr lang="en-US" altLang="zh-CN" sz="1400" dirty="0">
                          <a:effectLst/>
                        </a:rPr>
                        <a:t>)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592990"/>
                  </a:ext>
                </a:extLst>
              </a:tr>
              <a:tr h="449881"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修改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直接修改就可运行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如果需要修改代码，则需要修改源代码，重新编译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65576"/>
                  </a:ext>
                </a:extLst>
              </a:tr>
              <a:tr h="25568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</a:rPr>
                        <a:t>运行速度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</a:rPr>
                        <a:t>慢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</a:rPr>
                        <a:t>快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54900"/>
                  </a:ext>
                </a:extLst>
              </a:tr>
              <a:tr h="44988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</a:rPr>
                        <a:t>内存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</a:rPr>
                        <a:t>它需要较少的内存，因为它不创建中间对象代码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</a:rPr>
                        <a:t>内存需求更多的是由于目标代码的创建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008163"/>
                  </a:ext>
                </a:extLst>
              </a:tr>
              <a:tr h="48763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</a:rPr>
                        <a:t>错误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</a:rPr>
                        <a:t>解释器读取一条语句并显示错误</a:t>
                      </a:r>
                      <a:r>
                        <a:rPr lang="en-US" altLang="zh-CN" sz="1400">
                          <a:effectLst/>
                        </a:rPr>
                        <a:t>(</a:t>
                      </a:r>
                      <a:r>
                        <a:rPr lang="zh-CN" altLang="en-US" sz="1400">
                          <a:effectLst/>
                        </a:rPr>
                        <a:t>如果有的话</a:t>
                      </a:r>
                      <a:r>
                        <a:rPr lang="en-US" altLang="zh-CN" sz="1400">
                          <a:effectLst/>
                        </a:rPr>
                        <a:t>)</a:t>
                      </a:r>
                      <a:r>
                        <a:rPr lang="zh-CN" altLang="en-US" sz="1400">
                          <a:effectLst/>
                        </a:rPr>
                        <a:t>。你必须纠正错误才能解释下一行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</a:rPr>
                        <a:t>编译器在编译时显示所有错误和警告。因此，不修正错误就不能运行程序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154621"/>
                  </a:ext>
                </a:extLst>
              </a:tr>
              <a:tr h="255689"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错误监测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容易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难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17520"/>
                  </a:ext>
                </a:extLst>
              </a:tr>
              <a:tr h="255689"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编程语言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PHP, Perl, Python, Ruby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C, C++, C#, Scala,  Java</a:t>
                      </a:r>
                    </a:p>
                  </a:txBody>
                  <a:tcPr marL="59121" marR="59121" marT="33784" marB="3378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24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99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_文本框 2">
            <a:extLst>
              <a:ext uri="{FF2B5EF4-FFF2-40B4-BE49-F238E27FC236}">
                <a16:creationId xmlns:a16="http://schemas.microsoft.com/office/drawing/2014/main" id="{AE8E2B13-F994-4376-8B82-8CF18762045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79665" y="627117"/>
            <a:ext cx="5322026" cy="371833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r>
              <a:rPr lang="zh-CN" altLang="en-US" sz="220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基本情况</a:t>
            </a:r>
            <a:r>
              <a:rPr lang="en-US" altLang="zh-CN" sz="220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——anaconda </a:t>
            </a:r>
            <a:r>
              <a:rPr lang="zh-CN" altLang="en-US" sz="220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和 </a:t>
            </a:r>
            <a:r>
              <a:rPr lang="en-US" altLang="zh-CN" sz="220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python</a:t>
            </a:r>
            <a:endParaRPr lang="zh-CN" altLang="en-US" sz="2200" dirty="0">
              <a:solidFill>
                <a:schemeClr val="accent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93701" y="6717959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http://www.1ppt.com/xiazai/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DDCED7-7BA7-C1F4-18F5-F178A280FDF6}"/>
              </a:ext>
            </a:extLst>
          </p:cNvPr>
          <p:cNvSpPr txBox="1"/>
          <p:nvPr/>
        </p:nvSpPr>
        <p:spPr>
          <a:xfrm>
            <a:off x="1297577" y="1272178"/>
            <a:ext cx="9265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Anaconda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是一个安装、管理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python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相关包的软件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还自带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python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Jupyter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Notebook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Spyder,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有管理包的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conda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工具。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Anaconda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包含了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conda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Python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在内的超过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180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个科学包及其依赖项。</a:t>
            </a: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F60FDDA-42A7-8DD7-19D7-C9C43E919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829" y="198432"/>
            <a:ext cx="5553850" cy="85737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738349EF-4BEB-F386-0717-80A4359208D4}"/>
              </a:ext>
            </a:extLst>
          </p:cNvPr>
          <p:cNvSpPr txBox="1"/>
          <p:nvPr/>
        </p:nvSpPr>
        <p:spPr>
          <a:xfrm>
            <a:off x="1292676" y="3536243"/>
            <a:ext cx="933177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安装包大小不同</a:t>
            </a:r>
            <a:endParaRPr lang="zh-CN" altLang="en-US" dirty="0"/>
          </a:p>
          <a:p>
            <a:r>
              <a:rPr lang="en-US" altLang="zh-CN" dirty="0"/>
              <a:t>python</a:t>
            </a:r>
            <a:r>
              <a:rPr lang="zh-CN" altLang="en-US" dirty="0"/>
              <a:t>自身缺少</a:t>
            </a:r>
            <a:r>
              <a:rPr lang="en-US" altLang="zh-CN" dirty="0" err="1"/>
              <a:t>numpy</a:t>
            </a:r>
            <a:r>
              <a:rPr lang="zh-CN" altLang="en-US" dirty="0"/>
              <a:t>、</a:t>
            </a:r>
            <a:r>
              <a:rPr lang="en-US" altLang="zh-CN" dirty="0"/>
              <a:t>matplotlib</a:t>
            </a:r>
            <a:r>
              <a:rPr lang="zh-CN" altLang="en-US" dirty="0"/>
              <a:t>、</a:t>
            </a:r>
            <a:r>
              <a:rPr lang="en-US" altLang="zh-CN" dirty="0" err="1"/>
              <a:t>scipy</a:t>
            </a:r>
            <a:r>
              <a:rPr lang="zh-CN" altLang="en-US" dirty="0"/>
              <a:t>、</a:t>
            </a:r>
            <a:r>
              <a:rPr lang="en-US" altLang="zh-CN" dirty="0"/>
              <a:t>scikit-learn</a:t>
            </a:r>
            <a:r>
              <a:rPr lang="zh-CN" altLang="en-US" dirty="0"/>
              <a:t>等一系列包，需要安装</a:t>
            </a:r>
            <a:r>
              <a:rPr lang="en-US" altLang="zh-CN" dirty="0"/>
              <a:t>pip</a:t>
            </a:r>
            <a:r>
              <a:rPr lang="zh-CN" altLang="en-US" dirty="0"/>
              <a:t>来导入这些包才能进行相应运算。</a:t>
            </a:r>
          </a:p>
          <a:p>
            <a:r>
              <a:rPr lang="en-US" altLang="zh-CN" dirty="0"/>
              <a:t>Anaconda(</a:t>
            </a:r>
            <a:r>
              <a:rPr lang="zh-CN" altLang="en-US" dirty="0"/>
              <a:t>开源的</a:t>
            </a:r>
            <a:r>
              <a:rPr lang="en-US" altLang="zh-CN" dirty="0"/>
              <a:t>Python</a:t>
            </a:r>
            <a:r>
              <a:rPr lang="zh-CN" altLang="en-US" dirty="0"/>
              <a:t>包管理器</a:t>
            </a:r>
            <a:r>
              <a:rPr lang="en-US" altLang="zh-CN" dirty="0"/>
              <a:t>)</a:t>
            </a:r>
            <a:r>
              <a:rPr lang="zh-CN" altLang="en-US" dirty="0"/>
              <a:t>是一个</a:t>
            </a:r>
            <a:r>
              <a:rPr lang="en-US" altLang="zh-CN" dirty="0"/>
              <a:t>python</a:t>
            </a:r>
            <a:r>
              <a:rPr lang="zh-CN" altLang="en-US" dirty="0"/>
              <a:t>发行版，包含了</a:t>
            </a:r>
            <a:r>
              <a:rPr lang="en-US" altLang="zh-CN" dirty="0" err="1"/>
              <a:t>conda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等</a:t>
            </a:r>
            <a:r>
              <a:rPr lang="en-US" altLang="zh-CN" dirty="0"/>
              <a:t>180</a:t>
            </a:r>
            <a:r>
              <a:rPr lang="zh-CN" altLang="en-US" dirty="0"/>
              <a:t>多个科学包及其依赖项。包含了大量的包。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440A891-D83D-E04D-2EFA-B7BE398F2C5C}"/>
              </a:ext>
            </a:extLst>
          </p:cNvPr>
          <p:cNvSpPr txBox="1"/>
          <p:nvPr/>
        </p:nvSpPr>
        <p:spPr>
          <a:xfrm>
            <a:off x="1292677" y="2191737"/>
            <a:ext cx="93317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anaconda——</a:t>
            </a:r>
            <a:r>
              <a:rPr lang="zh-CN" altLang="en-US" dirty="0"/>
              <a:t>如果你需要的包要求不同版本的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conda</a:t>
            </a:r>
            <a:r>
              <a:rPr lang="zh-CN" altLang="en-US" dirty="0"/>
              <a:t>同样是一个环境管理器。仅需要几条命令，你可以创建一个完全独立的环境来运行不同的</a:t>
            </a:r>
            <a:r>
              <a:rPr lang="en-US" altLang="zh-CN" dirty="0"/>
              <a:t>Python</a:t>
            </a:r>
            <a:r>
              <a:rPr lang="zh-CN" altLang="en-US" dirty="0"/>
              <a:t>版本，同时继续在你常规的环境中使用你常用的</a:t>
            </a:r>
            <a:r>
              <a:rPr lang="en-US" altLang="zh-CN" dirty="0"/>
              <a:t>Python</a:t>
            </a:r>
            <a:r>
              <a:rPr lang="zh-CN" altLang="en-US" dirty="0"/>
              <a:t>版本。</a:t>
            </a:r>
          </a:p>
        </p:txBody>
      </p:sp>
    </p:spTree>
    <p:extLst>
      <p:ext uri="{BB962C8B-B14F-4D97-AF65-F5344CB8AC3E}">
        <p14:creationId xmlns:p14="http://schemas.microsoft.com/office/powerpoint/2010/main" val="2575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6F61F80E-CA5A-48CE-A37E-D89A26BA38A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r="8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22C61A2-209C-4E00-BF21-8EEB6F734334}"/>
              </a:ext>
            </a:extLst>
          </p:cNvPr>
          <p:cNvSpPr txBox="1"/>
          <p:nvPr/>
        </p:nvSpPr>
        <p:spPr>
          <a:xfrm>
            <a:off x="1602377" y="3254934"/>
            <a:ext cx="9396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集成开发环境（</a:t>
            </a:r>
            <a:r>
              <a:rPr lang="en-US" altLang="zh-CN" sz="2400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IDE</a:t>
            </a:r>
            <a:r>
              <a:rPr lang="zh-CN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，</a:t>
            </a:r>
            <a:r>
              <a:rPr lang="en-US" altLang="zh-CN" sz="2400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Integrated Development Environment </a:t>
            </a:r>
            <a:r>
              <a:rPr lang="zh-CN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39B77FB-E696-42C8-A01F-00FC13C43A61}"/>
              </a:ext>
            </a:extLst>
          </p:cNvPr>
          <p:cNvSpPr txBox="1"/>
          <p:nvPr/>
        </p:nvSpPr>
        <p:spPr>
          <a:xfrm>
            <a:off x="2372476" y="3750991"/>
            <a:ext cx="7388990" cy="5213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A78677">
                    <a:lumMod val="60000"/>
                    <a:lumOff val="40000"/>
                  </a:srgb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21" name="PA_文本框 2">
            <a:extLst>
              <a:ext uri="{FF2B5EF4-FFF2-40B4-BE49-F238E27FC236}">
                <a16:creationId xmlns:a16="http://schemas.microsoft.com/office/drawing/2014/main" id="{61185A86-70CB-489C-BD99-914F667AF24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15466" y="2096717"/>
            <a:ext cx="5802788" cy="103881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lvl="0" algn="ctr">
              <a:defRPr/>
            </a:pPr>
            <a:r>
              <a:rPr lang="en-US" altLang="zh-CN" sz="5600" dirty="0">
                <a:solidFill>
                  <a:srgbClr val="A78677"/>
                </a:solidFill>
                <a:latin typeface="+mn-lt"/>
                <a:ea typeface="+mn-ea"/>
                <a:cs typeface="+mn-ea"/>
                <a:sym typeface="+mn-lt"/>
              </a:rPr>
              <a:t>Python IDE</a:t>
            </a:r>
            <a:endParaRPr kumimoji="0" lang="zh-CN" altLang="en-US" sz="5600" b="1" i="0" u="none" strike="noStrike" kern="1200" cap="none" spc="0" normalizeH="0" baseline="0" noProof="0" dirty="0">
              <a:ln>
                <a:noFill/>
              </a:ln>
              <a:solidFill>
                <a:srgbClr val="A78677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圆角矩形 18">
            <a:extLst>
              <a:ext uri="{FF2B5EF4-FFF2-40B4-BE49-F238E27FC236}">
                <a16:creationId xmlns:a16="http://schemas.microsoft.com/office/drawing/2014/main" id="{0BEAA29A-0DCD-466E-8C8C-0A3B27F8F5CC}"/>
              </a:ext>
            </a:extLst>
          </p:cNvPr>
          <p:cNvSpPr/>
          <p:nvPr/>
        </p:nvSpPr>
        <p:spPr>
          <a:xfrm>
            <a:off x="5106860" y="4537565"/>
            <a:ext cx="1978281" cy="39789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E887D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320E760-4528-4D0F-BCB8-EC388B8AC530}"/>
              </a:ext>
            </a:extLst>
          </p:cNvPr>
          <p:cNvSpPr/>
          <p:nvPr/>
        </p:nvSpPr>
        <p:spPr>
          <a:xfrm>
            <a:off x="5432270" y="4562935"/>
            <a:ext cx="1327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PART.02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53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2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">
            <a:extLst>
              <a:ext uri="{FF2B5EF4-FFF2-40B4-BE49-F238E27FC236}">
                <a16:creationId xmlns:a16="http://schemas.microsoft.com/office/drawing/2014/main" id="{F8B9DB05-CDBD-452B-B5A7-49A14FB31CC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27510" y="461654"/>
            <a:ext cx="9119075" cy="371833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r>
              <a:rPr lang="zh-CN" altLang="en-US" sz="220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集成开发环境（</a:t>
            </a:r>
            <a:r>
              <a:rPr lang="en-US" altLang="zh-CN" sz="220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IDE</a:t>
            </a:r>
            <a:r>
              <a:rPr lang="zh-CN" altLang="en-US" sz="220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20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Integrated Development Environment </a:t>
            </a:r>
            <a:r>
              <a:rPr lang="zh-CN" altLang="en-US" sz="220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AF74F29-E2E8-62C6-002D-E235F9FAFE7F}"/>
              </a:ext>
            </a:extLst>
          </p:cNvPr>
          <p:cNvSpPr txBox="1"/>
          <p:nvPr/>
        </p:nvSpPr>
        <p:spPr>
          <a:xfrm>
            <a:off x="1219199" y="1095145"/>
            <a:ext cx="101454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64646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集成开发环境是用于提供程序开发环境的</a:t>
            </a:r>
            <a:r>
              <a:rPr lang="zh-CN" altLang="en-US" sz="2800" b="1" i="0" dirty="0">
                <a:solidFill>
                  <a:srgbClr val="64646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应用程序</a:t>
            </a:r>
            <a:r>
              <a:rPr lang="zh-CN" altLang="en-US" sz="2800" dirty="0">
                <a:solidFill>
                  <a:srgbClr val="64646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0" i="0" dirty="0">
              <a:solidFill>
                <a:srgbClr val="64646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0" i="0" dirty="0">
                <a:solidFill>
                  <a:srgbClr val="64646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一般包括代码编辑器、编译器、调试器和图形用户界面等工具。</a:t>
            </a:r>
            <a:endParaRPr lang="en-US" altLang="zh-CN" sz="2800" b="0" i="0" dirty="0">
              <a:solidFill>
                <a:srgbClr val="64646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CB26AE-32B7-AC5B-2FFF-C988D9DC5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21" y="2402069"/>
            <a:ext cx="7699864" cy="420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57879E2-A8BE-0AF4-0DD3-D781762F2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053" y="2926081"/>
            <a:ext cx="2634076" cy="3365764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F5A5BA58-3A20-B282-6E6D-983B3DECB969}"/>
              </a:ext>
            </a:extLst>
          </p:cNvPr>
          <p:cNvSpPr txBox="1"/>
          <p:nvPr/>
        </p:nvSpPr>
        <p:spPr>
          <a:xfrm>
            <a:off x="217597" y="2310910"/>
            <a:ext cx="62701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没有最好的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IDE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，只有最适合自己的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IDE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216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">
            <a:extLst>
              <a:ext uri="{FF2B5EF4-FFF2-40B4-BE49-F238E27FC236}">
                <a16:creationId xmlns:a16="http://schemas.microsoft.com/office/drawing/2014/main" id="{F8B9DB05-CDBD-452B-B5A7-49A14FB31CC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27510" y="461654"/>
            <a:ext cx="9119075" cy="371833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r>
              <a:rPr lang="zh-CN" altLang="en-US" sz="220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集成开发环境（</a:t>
            </a:r>
            <a:r>
              <a:rPr lang="en-US" altLang="zh-CN" sz="220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IDE</a:t>
            </a:r>
            <a:r>
              <a:rPr lang="zh-CN" altLang="en-US" sz="220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20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Integrated Development Environment </a:t>
            </a:r>
            <a:r>
              <a:rPr lang="zh-CN" altLang="en-US" sz="220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F79F03-9196-4403-A2D2-E044DD68FACA}"/>
              </a:ext>
            </a:extLst>
          </p:cNvPr>
          <p:cNvSpPr txBox="1"/>
          <p:nvPr/>
        </p:nvSpPr>
        <p:spPr>
          <a:xfrm>
            <a:off x="622755" y="3331462"/>
            <a:ext cx="2548845" cy="231640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Jupyter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Notebook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网页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为基础的交互计算环境。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可以在网页页面中直接编写代码和运行代码，代码的运行结果也会直接在代码块下显示的程序。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3.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做一些快速的函数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模型校验和临时的数据处理和可视化工作。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FA5B25-1C75-4084-9D77-6B231E2740AF}"/>
              </a:ext>
            </a:extLst>
          </p:cNvPr>
          <p:cNvSpPr txBox="1"/>
          <p:nvPr/>
        </p:nvSpPr>
        <p:spPr>
          <a:xfrm>
            <a:off x="3544016" y="3331462"/>
            <a:ext cx="2548845" cy="296273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PyCharm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“重量级”的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IDE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，启动慢，加载项多，配置起来相对复杂。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附带的功能也是最多的（比如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智能代码补全、 实时错误检查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和快速修复功能，轻松进行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项目导航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等等）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PyCharm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最多的场景是做大规模模型整合部署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4278E7-27CA-4350-A7BB-463742A2580A}"/>
              </a:ext>
            </a:extLst>
          </p:cNvPr>
          <p:cNvSpPr txBox="1"/>
          <p:nvPr/>
        </p:nvSpPr>
        <p:spPr>
          <a:xfrm>
            <a:off x="6219092" y="3450713"/>
            <a:ext cx="2548845" cy="16700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Visual Studio Code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功能强大且轻巧的免费代码编辑器具有集成工具。较轻量级。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但不适合使用在项目部署中，因为它的都是第三方插件。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31E3CB-C231-416B-BD5F-41266210E536}"/>
              </a:ext>
            </a:extLst>
          </p:cNvPr>
          <p:cNvSpPr txBox="1"/>
          <p:nvPr/>
        </p:nvSpPr>
        <p:spPr>
          <a:xfrm>
            <a:off x="9020400" y="3270392"/>
            <a:ext cx="2548845" cy="231640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/>
              <a:t>Spyder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1.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变量查看器（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Variable explorer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）：类似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MATLAB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的工作空间，可以方便地查看变量。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2.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Spyder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设置后，真的差异不大，感觉除了语法不一样外，就像是在用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Matlab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/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Rstudio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E306D2-C709-96D6-FA28-CBF78F0727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37"/>
          <a:stretch/>
        </p:blipFill>
        <p:spPr>
          <a:xfrm>
            <a:off x="3983162" y="1464867"/>
            <a:ext cx="1591971" cy="1595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935AD24-9C8B-82B5-A0E1-C5BFB3E4D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193" y="1452606"/>
            <a:ext cx="1591970" cy="16199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28F065D-206C-DC1C-1846-66BADF1074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8346" y="1718939"/>
            <a:ext cx="1267002" cy="117173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0C8256F-50C6-F275-B8D6-D9135E351A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1214" y="1552844"/>
            <a:ext cx="1514686" cy="1419423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E8C40956-1BF0-8070-EDB9-D0CAB9117BC1}"/>
              </a:ext>
            </a:extLst>
          </p:cNvPr>
          <p:cNvSpPr txBox="1"/>
          <p:nvPr/>
        </p:nvSpPr>
        <p:spPr>
          <a:xfrm>
            <a:off x="1397514" y="60270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.</a:t>
            </a:r>
            <a:r>
              <a:rPr lang="en-US" altLang="zh-CN" b="1" i="0" dirty="0" err="1">
                <a:solidFill>
                  <a:srgbClr val="121212"/>
                </a:solidFill>
                <a:effectLst/>
                <a:latin typeface="-apple-system"/>
              </a:rPr>
              <a:t>ipynb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14D4603-7B5A-33AA-F938-B16739B1843A}"/>
              </a:ext>
            </a:extLst>
          </p:cNvPr>
          <p:cNvSpPr txBox="1"/>
          <p:nvPr/>
        </p:nvSpPr>
        <p:spPr>
          <a:xfrm>
            <a:off x="6896817" y="58849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.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py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20160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第一PPT，www.1ppt.com">
  <a:themeElements>
    <a:clrScheme name="橙色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D1AE9A"/>
      </a:accent1>
      <a:accent2>
        <a:srgbClr val="D0CCCD"/>
      </a:accent2>
      <a:accent3>
        <a:srgbClr val="A78677"/>
      </a:accent3>
      <a:accent4>
        <a:srgbClr val="9B8357"/>
      </a:accent4>
      <a:accent5>
        <a:srgbClr val="D0CCCD"/>
      </a:accent5>
      <a:accent6>
        <a:srgbClr val="D1AE9A"/>
      </a:accent6>
      <a:hlink>
        <a:srgbClr val="2998E3"/>
      </a:hlink>
      <a:folHlink>
        <a:srgbClr val="8C8C8C"/>
      </a:folHlink>
    </a:clrScheme>
    <a:fontScheme name="y42uoyey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10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11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12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13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14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15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16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17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18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19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20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21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22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23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24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4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5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6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7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8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9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1829</Words>
  <Application>Microsoft Office PowerPoint</Application>
  <PresentationFormat>宽屏</PresentationFormat>
  <Paragraphs>205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-apple-system</vt:lpstr>
      <vt:lpstr>Helvetica Neue</vt:lpstr>
      <vt:lpstr>等线</vt:lpstr>
      <vt:lpstr>宋体</vt:lpstr>
      <vt:lpstr>微软雅黑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莫兰迪</dc:title>
  <dc:creator>第一PPT</dc:creator>
  <cp:keywords>www.1ppt.com</cp:keywords>
  <dc:description>www.1ppt.com</dc:description>
  <cp:lastModifiedBy>应 欣悦</cp:lastModifiedBy>
  <cp:revision>40</cp:revision>
  <dcterms:created xsi:type="dcterms:W3CDTF">2021-05-18T15:55:52Z</dcterms:created>
  <dcterms:modified xsi:type="dcterms:W3CDTF">2022-09-24T09:06:42Z</dcterms:modified>
</cp:coreProperties>
</file>