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40"/>
    <a:srgbClr val="B11397"/>
    <a:srgbClr val="48083D"/>
    <a:srgbClr val="A6128D"/>
    <a:srgbClr val="180214"/>
    <a:srgbClr val="281473"/>
    <a:srgbClr val="10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79DB7-5B70-4927-A3ED-907113886444}" v="83" dt="2024-10-18T09:02:30.343"/>
    <p1510:client id="{748256CF-280E-4686-8B28-5E462C172C07}" v="1" dt="2024-10-18T08:36:30.495"/>
    <p1510:client id="{B010DFBA-FFEE-4222-9D78-0261DFB58F06}" v="5" dt="2024-10-18T08:41:3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ästanvändare" providerId="Windows Live" clId="Web-{B010DFBA-FFEE-4222-9D78-0261DFB58F06}"/>
    <pc:docChg chg="modSld">
      <pc:chgData name="Gästanvändare" userId="" providerId="Windows Live" clId="Web-{B010DFBA-FFEE-4222-9D78-0261DFB58F06}" dt="2024-10-18T08:41:35.734" v="6" actId="20577"/>
      <pc:docMkLst>
        <pc:docMk/>
      </pc:docMkLst>
      <pc:sldChg chg="delSp modSp">
        <pc:chgData name="Gästanvändare" userId="" providerId="Windows Live" clId="Web-{B010DFBA-FFEE-4222-9D78-0261DFB58F06}" dt="2024-10-18T08:41:35.734" v="6" actId="20577"/>
        <pc:sldMkLst>
          <pc:docMk/>
          <pc:sldMk cId="2014476421" sldId="256"/>
        </pc:sldMkLst>
        <pc:spChg chg="mod">
          <ac:chgData name="Gästanvändare" userId="" providerId="Windows Live" clId="Web-{B010DFBA-FFEE-4222-9D78-0261DFB58F06}" dt="2024-10-18T08:41:35.734" v="6" actId="20577"/>
          <ac:spMkLst>
            <pc:docMk/>
            <pc:sldMk cId="2014476421" sldId="256"/>
            <ac:spMk id="3" creationId="{CD4E7633-BD83-89D5-043B-9E2A91EE2BFA}"/>
          </ac:spMkLst>
        </pc:spChg>
        <pc:graphicFrameChg chg="del mod">
          <ac:chgData name="Gästanvändare" userId="" providerId="Windows Live" clId="Web-{B010DFBA-FFEE-4222-9D78-0261DFB58F06}" dt="2024-10-18T08:41:26.453" v="2"/>
          <ac:graphicFrameMkLst>
            <pc:docMk/>
            <pc:sldMk cId="2014476421" sldId="256"/>
            <ac:graphicFrameMk id="5" creationId="{A6BF9A0E-3877-8621-50F0-1A017F15D9C0}"/>
          </ac:graphicFrameMkLst>
        </pc:graphicFrameChg>
      </pc:sldChg>
    </pc:docChg>
  </pc:docChgLst>
  <pc:docChgLst>
    <pc:chgData name="Gästanvändare" providerId="Windows Live" clId="Web-{F8C9F826-1AF7-4789-9DAB-CE8BBE658159}"/>
    <pc:docChg chg="modSld">
      <pc:chgData name="Gästanvändare" userId="" providerId="Windows Live" clId="Web-{F8C9F826-1AF7-4789-9DAB-CE8BBE658159}" dt="2024-10-18T08:39:21.899" v="0" actId="14100"/>
      <pc:docMkLst>
        <pc:docMk/>
      </pc:docMkLst>
      <pc:sldChg chg="modSp">
        <pc:chgData name="Gästanvändare" userId="" providerId="Windows Live" clId="Web-{F8C9F826-1AF7-4789-9DAB-CE8BBE658159}" dt="2024-10-18T08:39:21.899" v="0" actId="14100"/>
        <pc:sldMkLst>
          <pc:docMk/>
          <pc:sldMk cId="2014476421" sldId="256"/>
        </pc:sldMkLst>
        <pc:graphicFrameChg chg="mod">
          <ac:chgData name="Gästanvändare" userId="" providerId="Windows Live" clId="Web-{F8C9F826-1AF7-4789-9DAB-CE8BBE658159}" dt="2024-10-18T08:39:21.899" v="0" actId="14100"/>
          <ac:graphicFrameMkLst>
            <pc:docMk/>
            <pc:sldMk cId="2014476421" sldId="256"/>
            <ac:graphicFrameMk id="5" creationId="{A6BF9A0E-3877-8621-50F0-1A017F15D9C0}"/>
          </ac:graphicFrameMkLst>
        </pc:graphicFrameChg>
      </pc:sldChg>
    </pc:docChg>
  </pc:docChgLst>
  <pc:docChgLst>
    <pc:chgData name="Gästanvändare" providerId="Windows Live" clId="Web-{748256CF-280E-4686-8B28-5E462C172C07}"/>
    <pc:docChg chg="modSld">
      <pc:chgData name="Gästanvändare" userId="" providerId="Windows Live" clId="Web-{748256CF-280E-4686-8B28-5E462C172C07}" dt="2024-10-18T08:36:30.495" v="1"/>
      <pc:docMkLst>
        <pc:docMk/>
      </pc:docMkLst>
      <pc:sldChg chg="delSp modSp">
        <pc:chgData name="Gästanvändare" userId="" providerId="Windows Live" clId="Web-{748256CF-280E-4686-8B28-5E462C172C07}" dt="2024-10-18T08:36:30.495" v="1"/>
        <pc:sldMkLst>
          <pc:docMk/>
          <pc:sldMk cId="2014476421" sldId="256"/>
        </pc:sldMkLst>
        <pc:graphicFrameChg chg="del mod">
          <ac:chgData name="Gästanvändare" userId="" providerId="Windows Live" clId="Web-{748256CF-280E-4686-8B28-5E462C172C07}" dt="2024-10-18T08:36:30.495" v="1"/>
          <ac:graphicFrameMkLst>
            <pc:docMk/>
            <pc:sldMk cId="2014476421" sldId="256"/>
            <ac:graphicFrameMk id="4" creationId="{4E3A1381-BE5F-358B-4D91-A63B26C73899}"/>
          </ac:graphicFrameMkLst>
        </pc:graphicFrameChg>
      </pc:sldChg>
    </pc:docChg>
  </pc:docChgLst>
  <pc:docChgLst>
    <pc:chgData name="Knight zablon" userId="057a2a80c3ca84cb" providerId="LiveId" clId="{2A779DB7-5B70-4927-A3ED-907113886444}"/>
    <pc:docChg chg="custSel modSld">
      <pc:chgData name="Knight zablon" userId="057a2a80c3ca84cb" providerId="LiveId" clId="{2A779DB7-5B70-4927-A3ED-907113886444}" dt="2024-10-18T09:02:30.342" v="82" actId="1076"/>
      <pc:docMkLst>
        <pc:docMk/>
      </pc:docMkLst>
      <pc:sldChg chg="addSp delSp modSp mod">
        <pc:chgData name="Knight zablon" userId="057a2a80c3ca84cb" providerId="LiveId" clId="{2A779DB7-5B70-4927-A3ED-907113886444}" dt="2024-10-18T09:02:30.342" v="82" actId="1076"/>
        <pc:sldMkLst>
          <pc:docMk/>
          <pc:sldMk cId="2014476421" sldId="256"/>
        </pc:sldMkLst>
        <pc:spChg chg="mod">
          <ac:chgData name="Knight zablon" userId="057a2a80c3ca84cb" providerId="LiveId" clId="{2A779DB7-5B70-4927-A3ED-907113886444}" dt="2024-10-18T09:02:14.466" v="81" actId="20577"/>
          <ac:spMkLst>
            <pc:docMk/>
            <pc:sldMk cId="2014476421" sldId="256"/>
            <ac:spMk id="3" creationId="{CD4E7633-BD83-89D5-043B-9E2A91EE2BFA}"/>
          </ac:spMkLst>
        </pc:spChg>
        <pc:spChg chg="add del mod">
          <ac:chgData name="Knight zablon" userId="057a2a80c3ca84cb" providerId="LiveId" clId="{2A779DB7-5B70-4927-A3ED-907113886444}" dt="2024-10-18T09:00:59.169" v="60"/>
          <ac:spMkLst>
            <pc:docMk/>
            <pc:sldMk cId="2014476421" sldId="256"/>
            <ac:spMk id="4" creationId="{9B6CEC65-B297-A35B-D80D-DC5B71A7C00D}"/>
          </ac:spMkLst>
        </pc:spChg>
        <pc:spChg chg="add mod">
          <ac:chgData name="Knight zablon" userId="057a2a80c3ca84cb" providerId="LiveId" clId="{2A779DB7-5B70-4927-A3ED-907113886444}" dt="2024-10-18T09:02:30.342" v="82" actId="1076"/>
          <ac:spMkLst>
            <pc:docMk/>
            <pc:sldMk cId="2014476421" sldId="256"/>
            <ac:spMk id="5" creationId="{FE87C9A8-66D8-3C02-2773-48B38F981D35}"/>
          </ac:spMkLst>
        </pc:spChg>
        <pc:graphicFrameChg chg="add mod">
          <ac:chgData name="Knight zablon" userId="057a2a80c3ca84cb" providerId="LiveId" clId="{2A779DB7-5B70-4927-A3ED-907113886444}" dt="2024-10-18T08:21:51.925" v="28" actId="14100"/>
          <ac:graphicFrameMkLst>
            <pc:docMk/>
            <pc:sldMk cId="2014476421" sldId="256"/>
            <ac:graphicFrameMk id="4" creationId="{4E3A1381-BE5F-358B-4D91-A63B26C73899}"/>
          </ac:graphicFrameMkLst>
        </pc:graphicFrameChg>
        <pc:graphicFrameChg chg="add mod">
          <ac:chgData name="Knight zablon" userId="057a2a80c3ca84cb" providerId="LiveId" clId="{2A779DB7-5B70-4927-A3ED-907113886444}" dt="2024-10-18T08:37:54.417" v="31" actId="14100"/>
          <ac:graphicFrameMkLst>
            <pc:docMk/>
            <pc:sldMk cId="2014476421" sldId="256"/>
            <ac:graphicFrameMk id="5" creationId="{A6BF9A0E-3877-8621-50F0-1A017F15D9C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016-8985-7B7F-8B53-768DFF4CA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D190-D787-F20A-51A7-62C0868F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A066-7DB1-A08A-9666-4B48D4D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F4DD-5E67-1CD7-C709-ACE9B8C7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5851-C44C-1F36-2C74-E52B1821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42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44AC-25FB-0C91-3EBE-50307BD2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2504C-7831-3970-B907-454D164E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D5C8-B7C1-2319-8913-0DA06B06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CC5C-CFDD-1B09-6BB1-2E219FC5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37BD-3976-B3BF-5F2D-A115BE33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53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52335-43E1-2165-03C7-2C59181B2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6B13-8793-64D4-F2AF-0BA0FE22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91FB-FBB6-879D-28AD-DDA8F7BA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B7C9-40D5-45A3-FFBB-BC9886FC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9845-9358-D324-36F8-1BF8EFD0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72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55CF-1272-77F2-B1EA-E5295AA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150E-442D-D13A-8319-A57DA4F1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9048-CDBE-F400-E7EE-DA37176A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BF64-5DD9-2CAD-B950-A522BEE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AE2D-C108-A30C-2177-9969F07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64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54CC-27DC-5E6F-A6ED-E7594B50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4FC2-41B8-7AA4-02AA-15709D31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7E9D-42A8-EC58-9C92-4E707AD9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B7AB-4E98-6D92-EDE2-58423624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9DC5-D919-18D6-93DD-CC68983A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79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330-3980-1A75-B287-4381F44E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4AED-9B70-5867-5392-009DF44AC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97D3-9AED-3580-1D17-EE5BBE8B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1D24-715B-DDEB-F73B-A77DB51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FEDF-0D3B-B4B4-0FA7-D0DAEEF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5BE0-746E-78EA-E6A7-D1E1011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68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6DD-9505-A694-58B3-68E109D0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038C-0712-67C7-C49C-CBB6A7F8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BB7B1-FE8A-2DBA-8A6C-3DDF7091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AF66-66B4-5D40-6E41-F95E1DC8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D8577-E5BF-BAB6-CF38-DEDA63C9C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5173E-729D-0485-7201-CD048E14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71939-D52A-E2C6-A9CD-83BFDF7E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7A7BF-0511-C9BC-0CBA-D180E143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0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924F-C96A-7CF2-070B-97D52C8C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B8107-7E30-D28A-ADDA-6D4923B9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6F0C2-7ABB-2969-04B4-164BAF54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EC1F7-83E3-D774-E685-6D65243D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53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1D6C-A52E-24F4-5F19-2FC384B2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EE410-A650-C187-5739-E5E75933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F9523-B68B-F461-6C96-E1CB6F4D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19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DAAC-B5CF-471D-CBD7-6D3DE4D5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A96A-3B4F-AE24-466E-84736045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26CD-A362-CB11-6CFD-5BB76E480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0AC4-8817-ED9A-84D3-94043D85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9B0B-7AEF-3163-DECA-6C45535C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9BE5-FC6A-7A8C-CFB0-EEA6A53E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7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3608-96B3-1A61-3915-90F9031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25328-EC69-1806-774D-AF61D327D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41C53-268C-E474-76F3-E01878E6F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FF04-CF1D-1757-E3D6-40E76A23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E21CC-8031-25BC-C66F-2A04BF04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FD60-68CD-40B4-683B-98150279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9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028D3-A0E5-52BE-E687-B33E9FB3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E489-2DCF-D477-F66E-387C4644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595F-7F28-CCA8-D5A3-5414BD3F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4EEDD-8044-45B6-82BB-BC2932343BDB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3B1C-B226-F57E-B24F-A92A8178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3EFE-C560-4D66-EAEA-8B1BFF64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C3D43-0C7B-464E-B1B1-A7C12A358A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3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c/057a2a80c3ca84cb/Ea-nEj0vA_lDqNDWmiD3-s0Bg-ZXWE_NyuQBUDoLdBmlCw?e=guMcT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1768-E13C-D913-7BD2-D73AE02E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WAITLIST ANALYTICS DASHBOARD OVERVIEW.</a:t>
            </a:r>
            <a:br>
              <a:rPr lang="en-US"/>
            </a:b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7633-BD83-89D5-043B-9E2A91EE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9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Insights into patient wait times and trends (Jan 2018 - Mar 2021) </a:t>
            </a:r>
          </a:p>
          <a:p>
            <a:r>
              <a:rPr lang="en-GB"/>
              <a:t>By Knight </a:t>
            </a:r>
            <a:r>
              <a:rPr lang="en-GB" err="1"/>
              <a:t>Bwari</a:t>
            </a:r>
            <a:r>
              <a:rPr lang="en-GB"/>
              <a:t> </a:t>
            </a:r>
            <a:r>
              <a:rPr lang="en-GB" err="1"/>
              <a:t>Zablon</a:t>
            </a:r>
            <a:r>
              <a:rPr lang="en-GB"/>
              <a:t>.</a:t>
            </a:r>
          </a:p>
          <a:p>
            <a:r>
              <a:rPr lang="en-GB"/>
              <a:t>Power BI Project </a:t>
            </a:r>
          </a:p>
          <a:p>
            <a:r>
              <a:rPr lang="en-GB"/>
              <a:t>Power BI Link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87C9A8-66D8-3C02-2773-48B38F98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685" y="515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healthCare project.pbix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7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5C2-91C1-58F1-B792-46359C1D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 Specialties by Patient Load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939D72-AC4A-4410-4988-C4AC129A6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101532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LID4096" sz="1800">
                <a:latin typeface="Arial" panose="020B0604020202020204" pitchFamily="34" charset="0"/>
              </a:rPr>
              <a:t>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 five specialties with the highest patient load: Accident &amp; Emergency (111 patients), Paediatric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Cardiology (102 patients), Paediatric Orthopaedic (115 patients),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Specialties with long waitlists were prioritized for analysis to target areas that require immediate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Specialties like emergency services and pediatric care are under the most pressure,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suggesting where resources should be focused. </a:t>
            </a:r>
          </a:p>
        </p:txBody>
      </p:sp>
    </p:spTree>
    <p:extLst>
      <p:ext uri="{BB962C8B-B14F-4D97-AF65-F5344CB8AC3E}">
        <p14:creationId xmlns:p14="http://schemas.microsoft.com/office/powerpoint/2010/main" val="341414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DF5-A4F6-F296-5480-70564071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Monthly Trends Analysis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91C-1F65-350F-6FDA-E7846A90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/>
              <a:t>Line charts display the monthly trends of Day Case, Inpatient, and Outpatient numbers from July 2018 to January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Process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Tracked patient numbers across these periods to observe how cases have fluctuated, with a spike in outpatient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Events like the COVID-19 pandemic affected these trends, leading to a backlog in non-emergency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Insight</a:t>
            </a:r>
            <a:r>
              <a:rPr lang="en-GB"/>
              <a:t>: The increasing outpatient trend shows that more resources need to be allocated to outpatient services as this category is consistently growing.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71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CCE-36F1-C4BB-B44F-0664149D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View Dashboard:</a:t>
            </a:r>
            <a:endParaRPr lang="LID4096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1B336-417A-099F-06D4-EB38975D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362"/>
            <a:ext cx="12192000" cy="5589638"/>
          </a:xfrm>
        </p:spPr>
      </p:pic>
    </p:spTree>
    <p:extLst>
      <p:ext uri="{BB962C8B-B14F-4D97-AF65-F5344CB8AC3E}">
        <p14:creationId xmlns:p14="http://schemas.microsoft.com/office/powerpoint/2010/main" val="181066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ACEE-0691-453C-C75B-61EEE7A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 Breakdown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589C94-D075-09E0-C553-498192A22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8071" y="2318958"/>
            <a:ext cx="10515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dashboard allows for further slicing of the data based on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specialty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band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Specialty-wise,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Paediatric Dermatology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Paediatric ENT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highest waitlist volumes, emphasizing where bottlenecks are forming.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in the specialty of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Anaesthetics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there were </a:t>
            </a:r>
            <a:r>
              <a:rPr kumimoji="0" lang="en-US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204-day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of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31st January 2018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 which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157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in the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16-64 age group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Customization: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filter by case type, specialty, or specific age profiles to get tailored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7D2F-B058-3D53-8158-BD808DB1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Analytical Observations</a:t>
            </a:r>
            <a:br>
              <a:rPr lang="en-US" b="1"/>
            </a:b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7CE470-8C37-2F84-23FC-71F0B2848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101647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Wait Times: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majority of the patients have been waiting for over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months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highlighting areas where capacity needs to be expanded.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Type Insights: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Outpatient cases are increasing steadily, potentially due to non-critical treatments being delayed during this time period.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Specialties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 &amp; Emergency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Paediatric Orthopaedics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Paediatric Dermatology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 more resource allocation to manage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C88-8C25-9DEB-17AF-E923B37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Actions: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9F7202-B414-D911-B504-E57E8E056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1"/>
            <a:ext cx="101145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Reallocation: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waitlist trends, staffing and resource investments should be targeted towards high-volume specialties like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 &amp; Emergency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Paediatrics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LID4096" sz="1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Capacity Planning: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Expansion of outpatient services should be prioritized to accommodate the increasing case volume. </a:t>
            </a:r>
          </a:p>
        </p:txBody>
      </p:sp>
    </p:spTree>
    <p:extLst>
      <p:ext uri="{BB962C8B-B14F-4D97-AF65-F5344CB8AC3E}">
        <p14:creationId xmlns:p14="http://schemas.microsoft.com/office/powerpoint/2010/main" val="36593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E124-48A2-4CD6-68ED-3ED1E98D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</a:t>
            </a:r>
            <a:br>
              <a:rPr lang="en-GB" b="1"/>
            </a:b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85CD-DC29-7284-79F6-0D09955E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/>
              <a:t>Objective</a:t>
            </a:r>
            <a:r>
              <a:rPr lang="en-GB"/>
              <a:t>: The purpose of the analysis and dashboard—monitoring patient wait times across different specialties and case types (Outpatient, Inpatient, Day Case) using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Process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Data collection from healthcare records (2018-2021 NHS).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Transformation and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Data visualization blueprint.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Dashboard layout and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Interactivity and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Maintenance and refresh.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Key Insight</a:t>
            </a:r>
            <a:r>
              <a:rPr lang="en-GB"/>
              <a:t>: A data-driven approach to managing waitlists can directly impact service delivery and patient outcomes.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9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A254-6B94-4429-B411-3ED8DBEC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objectives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AC37-ABF5-4BE5-96A8-4731B769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Track current status of patient waiting list</a:t>
            </a:r>
          </a:p>
          <a:p>
            <a:r>
              <a:rPr lang="en-US"/>
              <a:t>Analyze historical monthly trends of waiting list in inpatient and outpatient categories</a:t>
            </a:r>
          </a:p>
          <a:p>
            <a:r>
              <a:rPr lang="en-US"/>
              <a:t>Detailed specialty level and age profile analysis.</a:t>
            </a:r>
          </a:p>
          <a:p>
            <a:pPr marL="0" indent="0">
              <a:buNone/>
            </a:pPr>
            <a:r>
              <a:rPr lang="en-US" b="1"/>
              <a:t>Metrics used</a:t>
            </a:r>
          </a:p>
          <a:p>
            <a:r>
              <a:rPr lang="en-US"/>
              <a:t>Average and Median waiting list</a:t>
            </a:r>
          </a:p>
          <a:p>
            <a:r>
              <a:rPr lang="en-US"/>
              <a:t>Current total wait list</a:t>
            </a:r>
          </a:p>
          <a:p>
            <a:pPr marL="0" indent="0">
              <a:buNone/>
            </a:pPr>
            <a:r>
              <a:rPr lang="en-US" b="1"/>
              <a:t>Views required</a:t>
            </a:r>
          </a:p>
          <a:p>
            <a:r>
              <a:rPr lang="en-US"/>
              <a:t>Summary page</a:t>
            </a:r>
          </a:p>
          <a:p>
            <a:r>
              <a:rPr lang="en-US"/>
              <a:t>Detailed page of granular analysis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57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CDA4-0695-BBAC-756A-6A9FEC68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Metrics and Definitions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32AC74-88DA-8E2F-84A7-B43C1EF6A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110791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Type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refers to 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Outpatient, Day Case, Inpatient</a:t>
            </a:r>
            <a:r>
              <a:rPr kumimoji="0" lang="en-US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Bands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duration in which data was recorded </a:t>
            </a:r>
            <a:r>
              <a:rPr kumimoji="0" lang="en-US" altLang="LID4096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kumimoji="0" lang="en-US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0-3 months, 3-6 months, etc</a:t>
            </a:r>
            <a:r>
              <a:rPr lang="en-US" altLang="LID4096" sz="180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Profiles</a:t>
            </a:r>
            <a:r>
              <a:rPr kumimoji="0" lang="en-US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LID4096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refers to the age of the people whose data was collected</a:t>
            </a:r>
            <a:r>
              <a:rPr kumimoji="0" lang="LID4096" altLang="LID4096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Specialties</a:t>
            </a:r>
            <a:r>
              <a:rPr lang="en-US" altLang="LID4096" sz="1800">
                <a:latin typeface="Arial" panose="020B0604020202020204" pitchFamily="34" charset="0"/>
              </a:rPr>
              <a:t> the different types of health issues they had.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LID4096" sz="1800">
                <a:latin typeface="Arial" panose="020B0604020202020204" pitchFamily="34" charset="0"/>
              </a:rPr>
              <a:t>U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sers can filter to drill into specific trends or insights (e.g. Archive Date, Case Type, Specialty Name, Age Profile).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categorization by these metrics allows for a deeper, segmented understanding of wait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Defining metrics clearly enables stakeholders to interpret the data accurately, leading to actionable decisions. </a:t>
            </a:r>
          </a:p>
        </p:txBody>
      </p:sp>
    </p:spTree>
    <p:extLst>
      <p:ext uri="{BB962C8B-B14F-4D97-AF65-F5344CB8AC3E}">
        <p14:creationId xmlns:p14="http://schemas.microsoft.com/office/powerpoint/2010/main" val="18888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8A8D4B-BE87-670E-02C5-A4528949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7"/>
            <a:ext cx="12191999" cy="69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9BA-181F-6E41-8C49-D33E9B84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Deep Dive into the Dashboards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128D-492E-2939-F0D4-1E319463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/>
              <a:t>Dashboard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Purpose of the Dashboards: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The dashboards were designed to visualize and </a:t>
            </a:r>
            <a:r>
              <a:rPr lang="en-GB" err="1"/>
              <a:t>analyze</a:t>
            </a:r>
            <a:r>
              <a:rPr lang="en-GB"/>
              <a:t> the patient waiting lists over the period from January 2018 to March 2021, helping healthcare providers understand wait times, case types, specialties, and patient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Data Sources: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Archive of healthcare records from a central database, segmented by age groups, case types (Outpatient, Inpatient, and Day Case), and specialties (e.g., Dermatology, Orthopaedics).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Time Period: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Time range: January 2018 – March 2021</a:t>
            </a:r>
          </a:p>
          <a:p>
            <a:r>
              <a:rPr lang="en-GB" b="1"/>
              <a:t>2. Visual Insights by Dashboard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Summary Dashboard: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/>
              <a:t>Total Waitlist Comparison:</a:t>
            </a:r>
            <a:endParaRPr lang="en-GB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/>
              <a:t>In the last month, the total waitlist hit </a:t>
            </a:r>
            <a:r>
              <a:rPr lang="en-GB" b="1"/>
              <a:t>709K</a:t>
            </a:r>
            <a:r>
              <a:rPr lang="en-GB"/>
              <a:t>, compared to the previous year’s </a:t>
            </a:r>
            <a:r>
              <a:rPr lang="en-GB" b="1"/>
              <a:t>640K</a:t>
            </a:r>
            <a:r>
              <a:rPr lang="en-GB"/>
              <a:t>, highlighting a </a:t>
            </a:r>
            <a:r>
              <a:rPr lang="en-GB" b="1"/>
              <a:t>10% increase</a:t>
            </a:r>
            <a:r>
              <a:rPr lang="en-GB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/>
              <a:t>Key Indicator: Patient Waitlist by Time Band vs Age Profile:</a:t>
            </a:r>
            <a:endParaRPr lang="en-GB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/>
              <a:t>Age group </a:t>
            </a:r>
            <a:r>
              <a:rPr lang="en-GB" b="1"/>
              <a:t>0-15 years</a:t>
            </a:r>
            <a:r>
              <a:rPr lang="en-GB"/>
              <a:t> has the highest percentage of patients waiting more than </a:t>
            </a:r>
            <a:r>
              <a:rPr lang="en-GB" b="1"/>
              <a:t>18 months</a:t>
            </a:r>
            <a:r>
              <a:rPr lang="en-GB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/>
              <a:t>65+</a:t>
            </a:r>
            <a:r>
              <a:rPr lang="en-GB"/>
              <a:t> age group shows significant wait times within </a:t>
            </a:r>
            <a:r>
              <a:rPr lang="en-GB" b="1"/>
              <a:t>0-3 months</a:t>
            </a:r>
            <a:r>
              <a:rPr lang="en-GB"/>
              <a:t>, suggesting priority treatments for the elderly.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/>
              <a:t>Case Type Split:</a:t>
            </a:r>
            <a:endParaRPr lang="en-GB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/>
              <a:t>Outpatient cases</a:t>
            </a:r>
            <a:r>
              <a:rPr lang="en-GB"/>
              <a:t> dominate with over </a:t>
            </a:r>
            <a:r>
              <a:rPr lang="en-GB" b="1"/>
              <a:t>72%</a:t>
            </a:r>
            <a:r>
              <a:rPr lang="en-GB"/>
              <a:t> of the overall load, followed by </a:t>
            </a:r>
            <a:r>
              <a:rPr lang="en-GB" b="1"/>
              <a:t>Inpatient</a:t>
            </a:r>
            <a:r>
              <a:rPr lang="en-GB"/>
              <a:t> (16.69%) and </a:t>
            </a:r>
            <a:r>
              <a:rPr lang="en-GB" b="1"/>
              <a:t>Day Case</a:t>
            </a:r>
            <a:r>
              <a:rPr lang="en-GB"/>
              <a:t> (10.62%).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/>
              <a:t>Monthly Trend Analysis:</a:t>
            </a:r>
            <a:endParaRPr lang="en-GB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/>
              <a:t>A clear trend emerges of increasing outpatient cases, peaking at </a:t>
            </a:r>
            <a:r>
              <a:rPr lang="en-GB" b="1"/>
              <a:t>62K</a:t>
            </a:r>
            <a:r>
              <a:rPr lang="en-GB"/>
              <a:t> by </a:t>
            </a:r>
            <a:r>
              <a:rPr lang="en-GB" b="1"/>
              <a:t>January 2021</a:t>
            </a:r>
            <a:r>
              <a:rPr lang="en-GB"/>
              <a:t>, whereas inpatient cases remain relatively stable over time.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0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B093-7231-37EF-573F-F6F2310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Waitlist Comparison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35783-E2E3-6F46-0625-2C302300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3"/>
            <a:ext cx="95837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comparative view of the total waitlist, showing the difference between the current month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(709K patients) and the same month in the previous year (640K patients).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collected monthly and compared year-over-year.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why there was an increase in patient numbers (possible pandemic influence,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elective surgery delays,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growth in patient numbers indicates increasing strain on healthcare resources,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signaling the need for improved scheduling and capacity planning. </a:t>
            </a:r>
          </a:p>
        </p:txBody>
      </p:sp>
    </p:spTree>
    <p:extLst>
      <p:ext uri="{BB962C8B-B14F-4D97-AF65-F5344CB8AC3E}">
        <p14:creationId xmlns:p14="http://schemas.microsoft.com/office/powerpoint/2010/main" val="41604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7EBE-D86E-66A8-A79A-F2077F69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Type Breakdown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539A02-691E-278C-4406-5DA7C8D70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108019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breakdown of patient cases shows that Outpatients dominate (72.49%), followed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Day Case (16.89%) and Inpatient (10.62%).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LID4096" sz="1800">
                <a:latin typeface="Arial" panose="020B0604020202020204" pitchFamily="34" charset="0"/>
              </a:rPr>
              <a:t>The </a:t>
            </a:r>
            <a:r>
              <a:rPr lang="en-US" altLang="LID4096" sz="1800" err="1">
                <a:latin typeface="Arial" panose="020B0604020202020204" pitchFamily="34" charset="0"/>
              </a:rPr>
              <a:t>donuy</a:t>
            </a:r>
            <a:r>
              <a:rPr lang="en-US" altLang="LID4096" sz="1800"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visualizes the case split across the three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Outpatient services are more common due to the nature of certain specialties and healthcare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policies (e.g., increased focus on outpatient treatments to reduce hospital stays).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breakdown is critical for allocating resources where they are most needed, particularly for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outpatient services that dominate patient traffic. </a:t>
            </a:r>
          </a:p>
        </p:txBody>
      </p:sp>
    </p:spTree>
    <p:extLst>
      <p:ext uri="{BB962C8B-B14F-4D97-AF65-F5344CB8AC3E}">
        <p14:creationId xmlns:p14="http://schemas.microsoft.com/office/powerpoint/2010/main" val="11120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CC27-4BA0-2390-54FC-43C4EDE4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Wait Times by Age Profile and Time Band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125DC-99B9-93F0-444E-9B508E09F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112807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shows patient wait times across various age groups (0-15, 16-64, 65+) and how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 patients have waited (0-3 months, 3-6 months,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was segmented into age groups and mapped against waiting times for better understanding of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waitlist burden.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 like children (0-15) having longer wait times in some bands, possibly due to specialization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in pediatric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Age-based trends in wait times highlight the need for focused improvements in specific services for 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vulnerable groups, such as children and the elderly. </a:t>
            </a:r>
          </a:p>
        </p:txBody>
      </p:sp>
    </p:spTree>
    <p:extLst>
      <p:ext uri="{BB962C8B-B14F-4D97-AF65-F5344CB8AC3E}">
        <p14:creationId xmlns:p14="http://schemas.microsoft.com/office/powerpoint/2010/main" val="19506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WAITLIST ANALYTICS DASHBOARD OVERVIEW. </vt:lpstr>
      <vt:lpstr>Introduction </vt:lpstr>
      <vt:lpstr>Overall objectives</vt:lpstr>
      <vt:lpstr>Key Metrics and Definitions</vt:lpstr>
      <vt:lpstr>PowerPoint Presentation</vt:lpstr>
      <vt:lpstr>Deep Dive into the Dashboards</vt:lpstr>
      <vt:lpstr>Waitlist Comparison</vt:lpstr>
      <vt:lpstr>Case Type Breakdown</vt:lpstr>
      <vt:lpstr>Wait Times by Age Profile and Time Band</vt:lpstr>
      <vt:lpstr>Top Specialties by Patient Load</vt:lpstr>
      <vt:lpstr>Monthly Trends Analysis</vt:lpstr>
      <vt:lpstr>Detailed View Dashboard:</vt:lpstr>
      <vt:lpstr>Granular Breakdown</vt:lpstr>
      <vt:lpstr>Analytical Observations </vt:lpstr>
      <vt:lpstr>Strategic Actions: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Knight zablon</dc:creator>
  <cp:revision>1</cp:revision>
  <dcterms:created xsi:type="dcterms:W3CDTF">2024-10-14T12:01:08Z</dcterms:created>
  <dcterms:modified xsi:type="dcterms:W3CDTF">2024-10-18T09:03:06Z</dcterms:modified>
</cp:coreProperties>
</file>