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12192000"/>
  <p:notesSz cx="6858000" cy="9144000"/>
  <p:embeddedFontLst>
    <p:embeddedFont>
      <p:font typeface="Play"/>
      <p:regular r:id="rId25"/>
      <p:bold r:id="rId26"/>
    </p:embeddedFont>
    <p:embeddedFont>
      <p:font typeface="Century Gothic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1" roundtripDataSignature="AMtx7mhyA5thsV9kwhCPMOiE2aMad6CK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Play-bold.fntdata"/><Relationship Id="rId25" Type="http://schemas.openxmlformats.org/officeDocument/2006/relationships/font" Target="fonts/Play-regular.fntdata"/><Relationship Id="rId28" Type="http://schemas.openxmlformats.org/officeDocument/2006/relationships/font" Target="fonts/CenturyGothic-bold.fntdata"/><Relationship Id="rId27" Type="http://schemas.openxmlformats.org/officeDocument/2006/relationships/font" Target="fonts/CenturyGothic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enturyGothic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CenturyGothic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1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p21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2"/>
          <p:cNvSpPr txBox="1"/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2"/>
          <p:cNvSpPr/>
          <p:nvPr>
            <p:ph idx="2" type="pic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</p:sp>
      <p:sp>
        <p:nvSpPr>
          <p:cNvPr id="78" name="Google Shape;78;p32"/>
          <p:cNvSpPr txBox="1"/>
          <p:nvPr>
            <p:ph idx="1" type="body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9" name="Google Shape;79;p3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3"/>
          <p:cNvSpPr/>
          <p:nvPr/>
        </p:nvSpPr>
        <p:spPr>
          <a:xfrm>
            <a:off x="631697" y="1081456"/>
            <a:ext cx="6332416" cy="3239188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33"/>
          <p:cNvSpPr txBox="1"/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Century Gothic"/>
              <a:buNone/>
              <a:defRPr b="1" sz="4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3"/>
          <p:cNvSpPr txBox="1"/>
          <p:nvPr>
            <p:ph idx="1" type="body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33"/>
          <p:cNvSpPr txBox="1"/>
          <p:nvPr>
            <p:ph idx="2" type="body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87" name="Google Shape;87;p3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4"/>
          <p:cNvSpPr/>
          <p:nvPr/>
        </p:nvSpPr>
        <p:spPr>
          <a:xfrm>
            <a:off x="1140884" y="2286585"/>
            <a:ext cx="4895115" cy="2503972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34"/>
          <p:cNvSpPr txBox="1"/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4"/>
          <p:cNvSpPr txBox="1"/>
          <p:nvPr>
            <p:ph idx="1" type="body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94" name="Google Shape;94;p34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4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4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5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35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5"/>
          <p:cNvSpPr txBox="1"/>
          <p:nvPr>
            <p:ph idx="1" type="body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101" name="Google Shape;101;p3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6"/>
          <p:cNvSpPr/>
          <p:nvPr/>
        </p:nvSpPr>
        <p:spPr>
          <a:xfrm>
            <a:off x="7669651" y="446089"/>
            <a:ext cx="4522349" cy="5414962"/>
          </a:xfrm>
          <a:custGeom>
            <a:rect b="b" l="l" r="r" t="t"/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36"/>
          <p:cNvSpPr txBox="1"/>
          <p:nvPr>
            <p:ph type="title"/>
          </p:nvPr>
        </p:nvSpPr>
        <p:spPr>
          <a:xfrm rot="5400000">
            <a:off x="6863536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6"/>
          <p:cNvSpPr txBox="1"/>
          <p:nvPr>
            <p:ph idx="1" type="body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108" name="Google Shape;108;p3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23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" name="Google Shape;19;p24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4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" name="Google Shape;21;p24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4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4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5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" name="Google Shape;26;p25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5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28" name="Google Shape;28;p2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6"/>
          <p:cNvSpPr/>
          <p:nvPr/>
        </p:nvSpPr>
        <p:spPr>
          <a:xfrm>
            <a:off x="0" y="1"/>
            <a:ext cx="12192000" cy="5203825"/>
          </a:xfrm>
          <a:custGeom>
            <a:rect b="b" l="l" r="r" t="t"/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p26"/>
          <p:cNvSpPr txBox="1"/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b="1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6"/>
          <p:cNvSpPr txBox="1"/>
          <p:nvPr>
            <p:ph idx="1" type="body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2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7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p27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7"/>
          <p:cNvSpPr txBox="1"/>
          <p:nvPr>
            <p:ph idx="1" type="body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42" name="Google Shape;42;p27"/>
          <p:cNvSpPr txBox="1"/>
          <p:nvPr>
            <p:ph idx="2" type="body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43" name="Google Shape;43;p2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8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" name="Google Shape;48;p28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8"/>
          <p:cNvSpPr txBox="1"/>
          <p:nvPr>
            <p:ph idx="1" type="body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28"/>
          <p:cNvSpPr txBox="1"/>
          <p:nvPr>
            <p:ph idx="2" type="body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51" name="Google Shape;51;p28"/>
          <p:cNvSpPr txBox="1"/>
          <p:nvPr>
            <p:ph idx="3" type="body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28"/>
          <p:cNvSpPr txBox="1"/>
          <p:nvPr>
            <p:ph idx="4" type="body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53" name="Google Shape;53;p2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0"/>
          <p:cNvSpPr/>
          <p:nvPr/>
        </p:nvSpPr>
        <p:spPr>
          <a:xfrm>
            <a:off x="1073151" y="446087"/>
            <a:ext cx="3547533" cy="1814651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30"/>
          <p:cNvSpPr txBox="1"/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Century Gothic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0"/>
          <p:cNvSpPr txBox="1"/>
          <p:nvPr>
            <p:ph idx="1" type="body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64" name="Google Shape;64;p30"/>
          <p:cNvSpPr txBox="1"/>
          <p:nvPr>
            <p:ph idx="2" type="body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30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0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0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1"/>
          <p:cNvSpPr txBox="1"/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1"/>
          <p:cNvSpPr/>
          <p:nvPr>
            <p:ph idx="2" type="pic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31"/>
          <p:cNvSpPr txBox="1"/>
          <p:nvPr>
            <p:ph idx="1" type="body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2" name="Google Shape;72;p31"/>
          <p:cNvSpPr txBox="1"/>
          <p:nvPr>
            <p:ph idx="10" type="dt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1"/>
          <p:cNvSpPr txBox="1"/>
          <p:nvPr>
            <p:ph idx="11" type="ftr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1"/>
          <p:cNvSpPr txBox="1"/>
          <p:nvPr>
            <p:ph idx="12" type="sldNum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20"/>
          <p:cNvSpPr txBox="1"/>
          <p:nvPr>
            <p:ph idx="1" type="body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Google Shape;8;p20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Google Shape;9;p20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Google Shape;10;p20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4" name="Google Shape;114;p2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5" name="Google Shape;115;p2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2000" u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2000" u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2000" u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2000" u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2000" u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2000" u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2000" u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2000" u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2000" u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5" Type="http://schemas.openxmlformats.org/officeDocument/2006/relationships/image" Target="../media/image2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9.jpg"/><Relationship Id="rId5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5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26.png"/><Relationship Id="rId5" Type="http://schemas.openxmlformats.org/officeDocument/2006/relationships/image" Target="../media/image25.png"/><Relationship Id="rId6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p1"/>
          <p:cNvSpPr txBox="1"/>
          <p:nvPr>
            <p:ph type="title"/>
          </p:nvPr>
        </p:nvSpPr>
        <p:spPr>
          <a:xfrm>
            <a:off x="6095999" y="1032918"/>
            <a:ext cx="5452533" cy="47921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6600"/>
              <a:buFont typeface="Century Gothic"/>
              <a:buNone/>
            </a:pPr>
            <a:r>
              <a:rPr lang="en-US" sz="6600"/>
              <a:t>Introduction</a:t>
            </a:r>
            <a:endParaRPr/>
          </a:p>
        </p:txBody>
      </p:sp>
      <p:sp>
        <p:nvSpPr>
          <p:cNvPr id="130" name="Google Shape;130;p1"/>
          <p:cNvSpPr/>
          <p:nvPr/>
        </p:nvSpPr>
        <p:spPr>
          <a:xfrm rot="-5400000">
            <a:off x="-650724" y="650724"/>
            <a:ext cx="6858000" cy="5556552"/>
          </a:xfrm>
          <a:custGeom>
            <a:rect b="b" l="l" r="r" t="t"/>
            <a:pathLst>
              <a:path extrusionOk="0" h="5556552" w="6858000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"/>
          <p:cNvSpPr txBox="1"/>
          <p:nvPr/>
        </p:nvSpPr>
        <p:spPr>
          <a:xfrm>
            <a:off x="1064301" y="2598737"/>
            <a:ext cx="2743200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5EC7BC"/>
                </a:solidFill>
                <a:latin typeface="Play"/>
                <a:ea typeface="Play"/>
                <a:cs typeface="Play"/>
                <a:sym typeface="Play"/>
              </a:rPr>
              <a:t>TEAM 1: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EC7BC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EC7BC"/>
                </a:solidFill>
                <a:latin typeface="Play"/>
                <a:ea typeface="Play"/>
                <a:cs typeface="Play"/>
                <a:sym typeface="Play"/>
              </a:rPr>
              <a:t>Yen Hoang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EC7BC"/>
                </a:solidFill>
                <a:latin typeface="Play"/>
                <a:ea typeface="Play"/>
                <a:cs typeface="Play"/>
                <a:sym typeface="Play"/>
              </a:rPr>
              <a:t>Knight Zablon</a:t>
            </a:r>
            <a:endParaRPr sz="1800">
              <a:solidFill>
                <a:srgbClr val="5EC7BC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EC7BC"/>
                </a:solidFill>
                <a:latin typeface="Play"/>
                <a:ea typeface="Play"/>
                <a:cs typeface="Play"/>
                <a:sym typeface="Play"/>
              </a:rPr>
              <a:t>Zahra Dasizadeh</a:t>
            </a:r>
            <a:endParaRPr sz="1800">
              <a:solidFill>
                <a:srgbClr val="5EC7BC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EC7BC"/>
                </a:solidFill>
                <a:latin typeface="Play"/>
                <a:ea typeface="Play"/>
                <a:cs typeface="Play"/>
                <a:sym typeface="Play"/>
              </a:rPr>
              <a:t>Maryan Hussein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EC7BC"/>
                </a:solidFill>
                <a:latin typeface="Play"/>
                <a:ea typeface="Play"/>
                <a:cs typeface="Play"/>
                <a:sym typeface="Play"/>
              </a:rPr>
              <a:t>Emad Ameri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4" name="Google Shape;204;p10"/>
          <p:cNvSpPr/>
          <p:nvPr/>
        </p:nvSpPr>
        <p:spPr>
          <a:xfrm>
            <a:off x="0" y="0"/>
            <a:ext cx="4637005" cy="6858000"/>
          </a:xfrm>
          <a:custGeom>
            <a:rect b="b" l="l" r="r" t="t"/>
            <a:pathLst>
              <a:path extrusionOk="0" h="6858000" w="4637005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p10"/>
          <p:cNvSpPr txBox="1"/>
          <p:nvPr>
            <p:ph type="title"/>
          </p:nvPr>
        </p:nvSpPr>
        <p:spPr>
          <a:xfrm>
            <a:off x="451514" y="1800225"/>
            <a:ext cx="3444211" cy="424113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700"/>
              <a:buFont typeface="Century Gothic"/>
              <a:buNone/>
            </a:pPr>
            <a:r>
              <a:rPr lang="en-US" sz="3700"/>
              <a:t>Q5: </a:t>
            </a:r>
            <a:r>
              <a:rPr i="0" lang="en-US" sz="3700"/>
              <a:t>Which was the windiest month each year and what was the average </a:t>
            </a:r>
            <a:br>
              <a:rPr lang="en-US" sz="3700"/>
            </a:br>
            <a:r>
              <a:rPr i="0" lang="en-US" sz="3700"/>
              <a:t>windspeed?</a:t>
            </a:r>
            <a:endParaRPr sz="3700"/>
          </a:p>
        </p:txBody>
      </p:sp>
      <p:pic>
        <p:nvPicPr>
          <p:cNvPr descr="A screenshot of a calendar&#10;&#10;Description automatically generated" id="206" name="Google Shape;20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58336" y="1418605"/>
            <a:ext cx="7410450" cy="40207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omputer screen shot of text&#10;&#10;Description automatically generated" id="207" name="Google Shape;207;p10"/>
          <p:cNvPicPr preferRelativeResize="0"/>
          <p:nvPr/>
        </p:nvPicPr>
        <p:blipFill rotWithShape="1">
          <a:blip r:embed="rId5">
            <a:alphaModFix/>
          </a:blip>
          <a:srcRect b="0" l="0" r="9190" t="0"/>
          <a:stretch/>
        </p:blipFill>
        <p:spPr>
          <a:xfrm>
            <a:off x="4735122" y="1788794"/>
            <a:ext cx="7327526" cy="3280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1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4" name="Google Shape;214;p11"/>
          <p:cNvSpPr/>
          <p:nvPr/>
        </p:nvSpPr>
        <p:spPr>
          <a:xfrm flipH="1">
            <a:off x="7554995" y="0"/>
            <a:ext cx="4637005" cy="6858000"/>
          </a:xfrm>
          <a:custGeom>
            <a:rect b="b" l="l" r="r" t="t"/>
            <a:pathLst>
              <a:path extrusionOk="0" h="6858000" w="4637005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5" name="Google Shape;215;p11"/>
          <p:cNvSpPr txBox="1"/>
          <p:nvPr>
            <p:ph type="title"/>
          </p:nvPr>
        </p:nvSpPr>
        <p:spPr>
          <a:xfrm>
            <a:off x="8134349" y="1819275"/>
            <a:ext cx="3606137" cy="422208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700"/>
              <a:buFont typeface="Century Gothic"/>
              <a:buNone/>
            </a:pPr>
            <a:r>
              <a:rPr lang="en-US" sz="3700"/>
              <a:t>Q6: </a:t>
            </a:r>
            <a:r>
              <a:rPr i="0" lang="en-US" sz="3700"/>
              <a:t>Which was the windiest day and what was its average wind speed, </a:t>
            </a:r>
            <a:br>
              <a:rPr lang="en-US" sz="3700"/>
            </a:br>
            <a:r>
              <a:rPr i="0" lang="en-US" sz="3700"/>
              <a:t>calculate for each year?</a:t>
            </a:r>
            <a:endParaRPr sz="3700"/>
          </a:p>
        </p:txBody>
      </p:sp>
      <p:pic>
        <p:nvPicPr>
          <p:cNvPr descr="A screenshot of a calendar&#10;&#10;Description automatically generated" id="216" name="Google Shape;21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386" y="1280816"/>
            <a:ext cx="7312224" cy="42963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omputer screen shot of a computer program&#10;&#10;Description automatically generated" id="217" name="Google Shape;217;p11"/>
          <p:cNvPicPr preferRelativeResize="0"/>
          <p:nvPr/>
        </p:nvPicPr>
        <p:blipFill rotWithShape="1">
          <a:blip r:embed="rId5">
            <a:alphaModFix/>
          </a:blip>
          <a:srcRect b="0" l="0" r="10002" t="0"/>
          <a:stretch/>
        </p:blipFill>
        <p:spPr>
          <a:xfrm>
            <a:off x="121386" y="1882932"/>
            <a:ext cx="7427553" cy="3092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2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</a:pPr>
            <a:r>
              <a:rPr lang="en-US"/>
              <a:t>Total rainfall </a:t>
            </a:r>
            <a:endParaRPr/>
          </a:p>
        </p:txBody>
      </p:sp>
      <p:sp>
        <p:nvSpPr>
          <p:cNvPr id="223" name="Google Shape;223;p12"/>
          <p:cNvSpPr txBox="1"/>
          <p:nvPr>
            <p:ph idx="1" type="subTitle"/>
          </p:nvPr>
        </p:nvSpPr>
        <p:spPr>
          <a:xfrm>
            <a:off x="810001" y="5408853"/>
            <a:ext cx="10867337" cy="98504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-US" sz="3200">
                <a:solidFill>
                  <a:srgbClr val="5EC7BC"/>
                </a:solidFill>
              </a:rPr>
              <a:t>Q7: </a:t>
            </a:r>
            <a:r>
              <a:rPr b="0" i="0" lang="en-US" sz="3200">
                <a:latin typeface="Arial"/>
                <a:ea typeface="Arial"/>
                <a:cs typeface="Arial"/>
                <a:sym typeface="Arial"/>
              </a:rPr>
              <a:t>Which </a:t>
            </a:r>
            <a:r>
              <a:rPr b="0" i="0" lang="en-US" sz="3200">
                <a:solidFill>
                  <a:srgbClr val="5EC7BC"/>
                </a:solidFill>
                <a:latin typeface="Arial"/>
                <a:ea typeface="Arial"/>
                <a:cs typeface="Arial"/>
                <a:sym typeface="Arial"/>
              </a:rPr>
              <a:t>month</a:t>
            </a:r>
            <a:r>
              <a:rPr b="0" i="0" lang="en-US" sz="3200">
                <a:latin typeface="Arial"/>
                <a:ea typeface="Arial"/>
                <a:cs typeface="Arial"/>
                <a:sym typeface="Arial"/>
              </a:rPr>
              <a:t> had the </a:t>
            </a:r>
            <a:r>
              <a:rPr b="0" i="0" lang="en-US" sz="3200">
                <a:solidFill>
                  <a:srgbClr val="5EC7BC"/>
                </a:solidFill>
                <a:latin typeface="Arial"/>
                <a:ea typeface="Arial"/>
                <a:cs typeface="Arial"/>
                <a:sym typeface="Arial"/>
              </a:rPr>
              <a:t>most rain fall </a:t>
            </a:r>
            <a:r>
              <a:rPr b="0" i="0" lang="en-US" sz="3200">
                <a:latin typeface="Arial"/>
                <a:ea typeface="Arial"/>
                <a:cs typeface="Arial"/>
                <a:sym typeface="Arial"/>
              </a:rPr>
              <a:t>each </a:t>
            </a:r>
            <a:r>
              <a:rPr b="0" i="0" lang="en-US" sz="3200">
                <a:solidFill>
                  <a:srgbClr val="5EC7BC"/>
                </a:solidFill>
                <a:latin typeface="Arial"/>
                <a:ea typeface="Arial"/>
                <a:cs typeface="Arial"/>
                <a:sym typeface="Arial"/>
              </a:rPr>
              <a:t>year</a:t>
            </a:r>
            <a:r>
              <a:rPr b="0" i="0" lang="en-US" sz="3200">
                <a:latin typeface="Arial"/>
                <a:ea typeface="Arial"/>
                <a:cs typeface="Arial"/>
                <a:sym typeface="Arial"/>
              </a:rPr>
              <a:t>? </a:t>
            </a:r>
            <a:endParaRPr b="1" sz="3200">
              <a:solidFill>
                <a:srgbClr val="5EC7BC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3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0" name="Google Shape;230;p13"/>
          <p:cNvSpPr/>
          <p:nvPr/>
        </p:nvSpPr>
        <p:spPr>
          <a:xfrm>
            <a:off x="0" y="0"/>
            <a:ext cx="4637005" cy="6858000"/>
          </a:xfrm>
          <a:custGeom>
            <a:rect b="b" l="l" r="r" t="t"/>
            <a:pathLst>
              <a:path extrusionOk="0" h="6858000" w="4637005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1" name="Google Shape;231;p13"/>
          <p:cNvSpPr txBox="1"/>
          <p:nvPr>
            <p:ph type="title"/>
          </p:nvPr>
        </p:nvSpPr>
        <p:spPr>
          <a:xfrm>
            <a:off x="451514" y="1800225"/>
            <a:ext cx="3444211" cy="424113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400"/>
              <a:buFont typeface="Century Gothic"/>
              <a:buNone/>
            </a:pPr>
            <a:r>
              <a:rPr lang="en-US" sz="4400"/>
              <a:t>Q7</a:t>
            </a:r>
            <a:endParaRPr/>
          </a:p>
        </p:txBody>
      </p:sp>
      <p:pic>
        <p:nvPicPr>
          <p:cNvPr descr="A screenshot of a calendar&#10;&#10;Description automatically generated" id="232" name="Google Shape;23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77883" y="756466"/>
            <a:ext cx="7029069" cy="53450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omputer program&#10;&#10;Description automatically generated" id="233" name="Google Shape;233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77883" y="183315"/>
            <a:ext cx="7273239" cy="6491367"/>
          </a:xfrm>
          <a:prstGeom prst="roundRect">
            <a:avLst>
              <a:gd fmla="val 3876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4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</a:pPr>
            <a:r>
              <a:rPr lang="en-US"/>
              <a:t>Total snowfall </a:t>
            </a:r>
            <a:endParaRPr/>
          </a:p>
        </p:txBody>
      </p:sp>
      <p:sp>
        <p:nvSpPr>
          <p:cNvPr id="239" name="Google Shape;239;p14"/>
          <p:cNvSpPr txBox="1"/>
          <p:nvPr>
            <p:ph idx="1" type="subTitle"/>
          </p:nvPr>
        </p:nvSpPr>
        <p:spPr>
          <a:xfrm>
            <a:off x="810001" y="5407506"/>
            <a:ext cx="10867337" cy="98504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-US" sz="3200">
                <a:solidFill>
                  <a:srgbClr val="5EC7BC"/>
                </a:solidFill>
              </a:rPr>
              <a:t>Q8: </a:t>
            </a:r>
            <a:r>
              <a:rPr b="0" i="0" lang="en-US" sz="3200">
                <a:latin typeface="Arial"/>
                <a:ea typeface="Arial"/>
                <a:cs typeface="Arial"/>
                <a:sym typeface="Arial"/>
              </a:rPr>
              <a:t>Which </a:t>
            </a:r>
            <a:r>
              <a:rPr b="0" i="0" lang="en-US" sz="3200">
                <a:solidFill>
                  <a:srgbClr val="5EC7BC"/>
                </a:solidFill>
                <a:latin typeface="Arial"/>
                <a:ea typeface="Arial"/>
                <a:cs typeface="Arial"/>
                <a:sym typeface="Arial"/>
              </a:rPr>
              <a:t>month</a:t>
            </a:r>
            <a:r>
              <a:rPr b="0" i="0" lang="en-US" sz="3200">
                <a:latin typeface="Arial"/>
                <a:ea typeface="Arial"/>
                <a:cs typeface="Arial"/>
                <a:sym typeface="Arial"/>
              </a:rPr>
              <a:t> had the </a:t>
            </a:r>
            <a:r>
              <a:rPr b="0" i="0" lang="en-US" sz="3200">
                <a:solidFill>
                  <a:srgbClr val="5EC7BC"/>
                </a:solidFill>
                <a:latin typeface="Arial"/>
                <a:ea typeface="Arial"/>
                <a:cs typeface="Arial"/>
                <a:sym typeface="Arial"/>
              </a:rPr>
              <a:t>most</a:t>
            </a:r>
            <a:r>
              <a:rPr b="0" i="0" lang="en-US" sz="32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>
                <a:solidFill>
                  <a:srgbClr val="5EC7BC"/>
                </a:solidFill>
                <a:latin typeface="Arial"/>
                <a:ea typeface="Arial"/>
                <a:cs typeface="Arial"/>
                <a:sym typeface="Arial"/>
              </a:rPr>
              <a:t>snowfall</a:t>
            </a:r>
            <a:r>
              <a:rPr b="0" i="0" lang="en-US" sz="3200">
                <a:latin typeface="Arial"/>
                <a:ea typeface="Arial"/>
                <a:cs typeface="Arial"/>
                <a:sym typeface="Arial"/>
              </a:rPr>
              <a:t> each </a:t>
            </a:r>
            <a:r>
              <a:rPr b="0" i="0" lang="en-US" sz="3200">
                <a:solidFill>
                  <a:srgbClr val="5EC7BC"/>
                </a:solidFill>
                <a:latin typeface="Arial"/>
                <a:ea typeface="Arial"/>
                <a:cs typeface="Arial"/>
                <a:sym typeface="Arial"/>
              </a:rPr>
              <a:t>year</a:t>
            </a:r>
            <a:r>
              <a:rPr b="0" i="0" lang="en-US" sz="3200">
                <a:latin typeface="Arial"/>
                <a:ea typeface="Arial"/>
                <a:cs typeface="Arial"/>
                <a:sym typeface="Arial"/>
              </a:rPr>
              <a:t>?</a:t>
            </a:r>
            <a:br>
              <a:rPr lang="en-US" sz="3200"/>
            </a:br>
            <a:endParaRPr b="1" sz="3200">
              <a:solidFill>
                <a:srgbClr val="5EC7BC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5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6" name="Google Shape;246;p15"/>
          <p:cNvSpPr/>
          <p:nvPr/>
        </p:nvSpPr>
        <p:spPr>
          <a:xfrm flipH="1">
            <a:off x="7554995" y="0"/>
            <a:ext cx="4637005" cy="6858000"/>
          </a:xfrm>
          <a:custGeom>
            <a:rect b="b" l="l" r="r" t="t"/>
            <a:pathLst>
              <a:path extrusionOk="0" h="6858000" w="4637005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7" name="Google Shape;247;p15"/>
          <p:cNvSpPr txBox="1"/>
          <p:nvPr>
            <p:ph type="title"/>
          </p:nvPr>
        </p:nvSpPr>
        <p:spPr>
          <a:xfrm>
            <a:off x="8134349" y="1819275"/>
            <a:ext cx="3606137" cy="422208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400"/>
              <a:buFont typeface="Century Gothic"/>
              <a:buNone/>
            </a:pPr>
            <a:r>
              <a:rPr lang="en-US" sz="4400"/>
              <a:t>Q8</a:t>
            </a:r>
            <a:endParaRPr/>
          </a:p>
        </p:txBody>
      </p:sp>
      <p:pic>
        <p:nvPicPr>
          <p:cNvPr descr="A screenshot of a calendar&#10;&#10;Description automatically generated" id="248" name="Google Shape;24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755" y="1302145"/>
            <a:ext cx="7525240" cy="42537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omputer code&#10;&#10;Description automatically generated" id="249" name="Google Shape;249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464" y="153693"/>
            <a:ext cx="7401823" cy="6550614"/>
          </a:xfrm>
          <a:prstGeom prst="roundRect">
            <a:avLst>
              <a:gd fmla="val 3876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6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</a:pPr>
            <a:r>
              <a:rPr lang="en-US"/>
              <a:t>Spring start</a:t>
            </a:r>
            <a:endParaRPr/>
          </a:p>
        </p:txBody>
      </p:sp>
      <p:sp>
        <p:nvSpPr>
          <p:cNvPr id="255" name="Google Shape;255;p16"/>
          <p:cNvSpPr txBox="1"/>
          <p:nvPr>
            <p:ph idx="1" type="subTitle"/>
          </p:nvPr>
        </p:nvSpPr>
        <p:spPr>
          <a:xfrm>
            <a:off x="992880" y="5408853"/>
            <a:ext cx="10867337" cy="98504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-US" sz="3200">
                <a:solidFill>
                  <a:srgbClr val="5EC7BC"/>
                </a:solidFill>
              </a:rPr>
              <a:t>Q9: </a:t>
            </a:r>
            <a:r>
              <a:rPr b="0" i="0" lang="en-US" sz="3200">
                <a:latin typeface="Arial"/>
                <a:ea typeface="Arial"/>
                <a:cs typeface="Arial"/>
                <a:sym typeface="Arial"/>
              </a:rPr>
              <a:t>Which </a:t>
            </a:r>
            <a:r>
              <a:rPr b="0" i="0" lang="en-US" sz="3200">
                <a:solidFill>
                  <a:srgbClr val="5EC7BC"/>
                </a:solidFill>
                <a:latin typeface="Arial"/>
                <a:ea typeface="Arial"/>
                <a:cs typeface="Arial"/>
                <a:sym typeface="Arial"/>
              </a:rPr>
              <a:t>date</a:t>
            </a:r>
            <a:r>
              <a:rPr b="0" i="0" lang="en-US" sz="3200">
                <a:latin typeface="Arial"/>
                <a:ea typeface="Arial"/>
                <a:cs typeface="Arial"/>
                <a:sym typeface="Arial"/>
              </a:rPr>
              <a:t> marked the </a:t>
            </a:r>
            <a:r>
              <a:rPr b="0" i="0" lang="en-US" sz="3200">
                <a:solidFill>
                  <a:srgbClr val="5EC7BC"/>
                </a:solidFill>
                <a:latin typeface="Arial"/>
                <a:ea typeface="Arial"/>
                <a:cs typeface="Arial"/>
                <a:sym typeface="Arial"/>
              </a:rPr>
              <a:t>start of spring </a:t>
            </a:r>
            <a:r>
              <a:rPr b="0" i="0" lang="en-US" sz="3200">
                <a:latin typeface="Arial"/>
                <a:ea typeface="Arial"/>
                <a:cs typeface="Arial"/>
                <a:sym typeface="Arial"/>
              </a:rPr>
              <a:t>each year?</a:t>
            </a:r>
            <a:br>
              <a:rPr lang="en-US" sz="3200"/>
            </a:br>
            <a:endParaRPr b="1" sz="3200">
              <a:solidFill>
                <a:srgbClr val="5EC7BC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7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2" name="Google Shape;262;p17"/>
          <p:cNvSpPr/>
          <p:nvPr/>
        </p:nvSpPr>
        <p:spPr>
          <a:xfrm flipH="1">
            <a:off x="7554995" y="0"/>
            <a:ext cx="4637005" cy="6858000"/>
          </a:xfrm>
          <a:custGeom>
            <a:rect b="b" l="l" r="r" t="t"/>
            <a:pathLst>
              <a:path extrusionOk="0" h="6858000" w="4637005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3" name="Google Shape;263;p17"/>
          <p:cNvSpPr txBox="1"/>
          <p:nvPr>
            <p:ph type="title"/>
          </p:nvPr>
        </p:nvSpPr>
        <p:spPr>
          <a:xfrm>
            <a:off x="8290433" y="1807238"/>
            <a:ext cx="3606137" cy="422208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400"/>
              <a:buFont typeface="Century Gothic"/>
              <a:buNone/>
            </a:pPr>
            <a:r>
              <a:rPr lang="en-US" sz="4400"/>
              <a:t>Q9</a:t>
            </a:r>
            <a:endParaRPr/>
          </a:p>
        </p:txBody>
      </p:sp>
      <p:pic>
        <p:nvPicPr>
          <p:cNvPr id="264" name="Google Shape;264;p17"/>
          <p:cNvPicPr preferRelativeResize="0"/>
          <p:nvPr/>
        </p:nvPicPr>
        <p:blipFill rotWithShape="1">
          <a:blip r:embed="rId4">
            <a:alphaModFix/>
          </a:blip>
          <a:srcRect b="874" l="0" r="0" t="874"/>
          <a:stretch/>
        </p:blipFill>
        <p:spPr>
          <a:xfrm>
            <a:off x="13" y="3756326"/>
            <a:ext cx="7340573" cy="2571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7"/>
          <p:cNvPicPr preferRelativeResize="0"/>
          <p:nvPr/>
        </p:nvPicPr>
        <p:blipFill rotWithShape="1">
          <a:blip r:embed="rId5">
            <a:alphaModFix/>
          </a:blip>
          <a:srcRect b="1171" l="0" r="0" t="1162"/>
          <a:stretch/>
        </p:blipFill>
        <p:spPr>
          <a:xfrm>
            <a:off x="0" y="530200"/>
            <a:ext cx="7340601" cy="310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107200" y="1694353"/>
            <a:ext cx="7555001" cy="3729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8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</a:pPr>
            <a:r>
              <a:rPr lang="en-US"/>
              <a:t>Anomalies</a:t>
            </a:r>
            <a:endParaRPr/>
          </a:p>
        </p:txBody>
      </p:sp>
      <p:sp>
        <p:nvSpPr>
          <p:cNvPr id="272" name="Google Shape;272;p18"/>
          <p:cNvSpPr txBox="1"/>
          <p:nvPr>
            <p:ph idx="1" type="subTitle"/>
          </p:nvPr>
        </p:nvSpPr>
        <p:spPr>
          <a:xfrm>
            <a:off x="1053840" y="5408853"/>
            <a:ext cx="10867337" cy="98504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-US" sz="3200">
                <a:solidFill>
                  <a:srgbClr val="5EC7BC"/>
                </a:solidFill>
              </a:rPr>
              <a:t>Q10: </a:t>
            </a:r>
            <a:r>
              <a:rPr b="0" i="0" lang="en-US" sz="3200">
                <a:latin typeface="Arial"/>
                <a:ea typeface="Arial"/>
                <a:cs typeface="Arial"/>
                <a:sym typeface="Arial"/>
              </a:rPr>
              <a:t>Which </a:t>
            </a:r>
            <a:r>
              <a:rPr b="0" i="0" lang="en-US" sz="3200">
                <a:solidFill>
                  <a:srgbClr val="5EC7BC"/>
                </a:solidFill>
                <a:latin typeface="Arial"/>
                <a:ea typeface="Arial"/>
                <a:cs typeface="Arial"/>
                <a:sym typeface="Arial"/>
              </a:rPr>
              <a:t>year</a:t>
            </a:r>
            <a:r>
              <a:rPr b="0" i="0" lang="en-US" sz="3200">
                <a:latin typeface="Arial"/>
                <a:ea typeface="Arial"/>
                <a:cs typeface="Arial"/>
                <a:sym typeface="Arial"/>
              </a:rPr>
              <a:t> saw the </a:t>
            </a:r>
            <a:r>
              <a:rPr b="0" i="0" lang="en-US" sz="3200">
                <a:solidFill>
                  <a:srgbClr val="5EC7BC"/>
                </a:solidFill>
                <a:latin typeface="Arial"/>
                <a:ea typeface="Arial"/>
                <a:cs typeface="Arial"/>
                <a:sym typeface="Arial"/>
              </a:rPr>
              <a:t>most</a:t>
            </a:r>
            <a:r>
              <a:rPr b="0" i="0" lang="en-US" sz="3200">
                <a:latin typeface="Arial"/>
                <a:ea typeface="Arial"/>
                <a:cs typeface="Arial"/>
                <a:sym typeface="Arial"/>
              </a:rPr>
              <a:t> weather </a:t>
            </a:r>
            <a:r>
              <a:rPr b="0" i="0" lang="en-US" sz="3200">
                <a:solidFill>
                  <a:srgbClr val="5EC7BC"/>
                </a:solidFill>
                <a:latin typeface="Arial"/>
                <a:ea typeface="Arial"/>
                <a:cs typeface="Arial"/>
                <a:sym typeface="Arial"/>
              </a:rPr>
              <a:t>anomalies</a:t>
            </a:r>
            <a:r>
              <a:rPr b="0" i="0" lang="en-US" sz="3200">
                <a:latin typeface="Arial"/>
                <a:ea typeface="Arial"/>
                <a:cs typeface="Arial"/>
                <a:sym typeface="Arial"/>
              </a:rPr>
              <a:t>? </a:t>
            </a:r>
            <a:endParaRPr b="1" sz="3200">
              <a:solidFill>
                <a:srgbClr val="5EC7BC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9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19"/>
          <p:cNvSpPr/>
          <p:nvPr/>
        </p:nvSpPr>
        <p:spPr>
          <a:xfrm>
            <a:off x="624306" y="643464"/>
            <a:ext cx="10927614" cy="3599352"/>
          </a:xfrm>
          <a:prstGeom prst="roundRect">
            <a:avLst>
              <a:gd fmla="val 3513" name="adj"/>
            </a:avLst>
          </a:prstGeom>
          <a:solidFill>
            <a:schemeClr val="lt1"/>
          </a:solidFill>
          <a:ln cap="rnd" cmpd="sng" w="15875">
            <a:solidFill>
              <a:srgbClr val="0094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279" name="Google Shape;279;p19"/>
          <p:cNvGrpSpPr/>
          <p:nvPr/>
        </p:nvGrpSpPr>
        <p:grpSpPr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280" name="Google Shape;280;p19"/>
            <p:cNvSpPr/>
            <p:nvPr/>
          </p:nvSpPr>
          <p:spPr>
            <a:xfrm>
              <a:off x="0" y="4525094"/>
              <a:ext cx="12192000" cy="2332906"/>
            </a:xfrm>
            <a:custGeom>
              <a:rect b="b" l="l" r="r" t="t"/>
              <a:pathLst>
                <a:path extrusionOk="0" h="2332906" w="12192000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rgbClr val="262626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1" name="Google Shape;281;p19"/>
            <p:cNvSpPr/>
            <p:nvPr/>
          </p:nvSpPr>
          <p:spPr>
            <a:xfrm flipH="1">
              <a:off x="3820" y="4536245"/>
              <a:ext cx="5660999" cy="2332906"/>
            </a:xfrm>
            <a:prstGeom prst="triangle">
              <a:avLst>
                <a:gd fmla="val 100000" name="adj"/>
              </a:avLst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2" name="Google Shape;282;p19"/>
            <p:cNvSpPr/>
            <p:nvPr/>
          </p:nvSpPr>
          <p:spPr>
            <a:xfrm>
              <a:off x="4813714" y="4536245"/>
              <a:ext cx="7389437" cy="2332906"/>
            </a:xfrm>
            <a:prstGeom prst="triangle">
              <a:avLst>
                <a:gd fmla="val 100000" name="adj"/>
              </a:avLst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283" name="Google Shape;283;p19"/>
          <p:cNvSpPr txBox="1"/>
          <p:nvPr>
            <p:ph type="title"/>
          </p:nvPr>
        </p:nvSpPr>
        <p:spPr>
          <a:xfrm>
            <a:off x="810001" y="4817533"/>
            <a:ext cx="10572000" cy="77952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Q10</a:t>
            </a:r>
            <a:endParaRPr/>
          </a:p>
        </p:txBody>
      </p:sp>
      <p:pic>
        <p:nvPicPr>
          <p:cNvPr descr="A screenshot of a computer program&#10;&#10;Description automatically generated" id="284" name="Google Shape;28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482" y="769551"/>
            <a:ext cx="4886391" cy="33471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white background with green text&#10;&#10;Description automatically generated" id="285" name="Google Shape;285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74893" y="1249781"/>
            <a:ext cx="5970006" cy="1910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9"/>
          <p:cNvPicPr preferRelativeResize="0"/>
          <p:nvPr/>
        </p:nvPicPr>
        <p:blipFill rotWithShape="1">
          <a:blip r:embed="rId6">
            <a:alphaModFix/>
          </a:blip>
          <a:srcRect b="17479" l="0" r="1897" t="0"/>
          <a:stretch/>
        </p:blipFill>
        <p:spPr>
          <a:xfrm>
            <a:off x="713843" y="2062438"/>
            <a:ext cx="10796675" cy="761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Bronze layer</a:t>
            </a:r>
            <a:endParaRPr/>
          </a:p>
        </p:txBody>
      </p:sp>
      <p:sp>
        <p:nvSpPr>
          <p:cNvPr id="137" name="Google Shape;137;p2"/>
          <p:cNvSpPr txBox="1"/>
          <p:nvPr/>
        </p:nvSpPr>
        <p:spPr>
          <a:xfrm>
            <a:off x="1439501" y="3145707"/>
            <a:ext cx="5932521" cy="1884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Extract data from API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Download the CVS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Create a database and schema on Snowflake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Upload the CVS file into a table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Silver layer</a:t>
            </a:r>
            <a:endParaRPr/>
          </a:p>
        </p:txBody>
      </p:sp>
      <p:pic>
        <p:nvPicPr>
          <p:cNvPr descr="A screenshot of a computer program&#10;&#10;Description automatically generated" id="143" name="Google Shape;14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0394" y="2683510"/>
            <a:ext cx="9011212" cy="34886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Gold layer</a:t>
            </a:r>
            <a:endParaRPr/>
          </a:p>
        </p:txBody>
      </p:sp>
      <p:pic>
        <p:nvPicPr>
          <p:cNvPr descr="A screenshot of a computer program&#10;&#10;Description automatically generated" id="149" name="Google Shape;14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0127" y="2499428"/>
            <a:ext cx="9931746" cy="315461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4"/>
          <p:cNvSpPr txBox="1"/>
          <p:nvPr/>
        </p:nvSpPr>
        <p:spPr>
          <a:xfrm>
            <a:off x="5273209" y="5887592"/>
            <a:ext cx="164923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5EC7BC"/>
                </a:solidFill>
                <a:latin typeface="Play"/>
                <a:ea typeface="Play"/>
                <a:cs typeface="Play"/>
                <a:sym typeface="Play"/>
              </a:rPr>
              <a:t>Average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Gold layer</a:t>
            </a:r>
            <a:endParaRPr/>
          </a:p>
        </p:txBody>
      </p:sp>
      <p:pic>
        <p:nvPicPr>
          <p:cNvPr descr="A screenshot of a computer program&#10;&#10;Description automatically generated" id="156" name="Google Shape;15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4969" y="2527300"/>
            <a:ext cx="9762062" cy="324866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5"/>
          <p:cNvSpPr txBox="1"/>
          <p:nvPr/>
        </p:nvSpPr>
        <p:spPr>
          <a:xfrm>
            <a:off x="5590892" y="6149202"/>
            <a:ext cx="101021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5EC7BC"/>
                </a:solidFill>
                <a:latin typeface="Play"/>
                <a:ea typeface="Play"/>
                <a:cs typeface="Play"/>
                <a:sym typeface="Play"/>
              </a:rPr>
              <a:t>SUM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4" name="Google Shape;164;p6"/>
          <p:cNvSpPr/>
          <p:nvPr/>
        </p:nvSpPr>
        <p:spPr>
          <a:xfrm>
            <a:off x="0" y="0"/>
            <a:ext cx="4637005" cy="6858000"/>
          </a:xfrm>
          <a:custGeom>
            <a:rect b="b" l="l" r="r" t="t"/>
            <a:pathLst>
              <a:path extrusionOk="0" h="6858000" w="4637005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5" name="Google Shape;165;p6"/>
          <p:cNvSpPr txBox="1"/>
          <p:nvPr>
            <p:ph type="title"/>
          </p:nvPr>
        </p:nvSpPr>
        <p:spPr>
          <a:xfrm>
            <a:off x="451514" y="1800225"/>
            <a:ext cx="3444211" cy="424113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400"/>
              <a:buFont typeface="Century Gothic"/>
              <a:buNone/>
            </a:pPr>
            <a:r>
              <a:rPr lang="en-US" sz="3400"/>
              <a:t>Q1: </a:t>
            </a:r>
            <a:r>
              <a:rPr i="0" lang="en-US" sz="3400"/>
              <a:t>Which was the hottest summer month and what was the temperature each year?</a:t>
            </a:r>
            <a:br>
              <a:rPr lang="en-US" sz="3400"/>
            </a:br>
            <a:endParaRPr sz="3400"/>
          </a:p>
        </p:txBody>
      </p:sp>
      <p:pic>
        <p:nvPicPr>
          <p:cNvPr descr="A screenshot of a calendar&#10;&#10;Description automatically generated" id="166" name="Google Shape;166;p6"/>
          <p:cNvPicPr preferRelativeResize="0"/>
          <p:nvPr/>
        </p:nvPicPr>
        <p:blipFill rotWithShape="1">
          <a:blip r:embed="rId4">
            <a:alphaModFix/>
          </a:blip>
          <a:srcRect b="6787" l="0" r="0" t="2066"/>
          <a:stretch/>
        </p:blipFill>
        <p:spPr>
          <a:xfrm>
            <a:off x="4735954" y="1280160"/>
            <a:ext cx="7357096" cy="40399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omputer screen shot of a program&#10;&#10;Description automatically generated" id="167" name="Google Shape;167;p6"/>
          <p:cNvPicPr preferRelativeResize="0"/>
          <p:nvPr/>
        </p:nvPicPr>
        <p:blipFill rotWithShape="1">
          <a:blip r:embed="rId5">
            <a:alphaModFix/>
          </a:blip>
          <a:srcRect b="0" l="0" r="8106" t="0"/>
          <a:stretch/>
        </p:blipFill>
        <p:spPr>
          <a:xfrm>
            <a:off x="4637005" y="1280160"/>
            <a:ext cx="7554995" cy="4039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7"/>
          <p:cNvSpPr/>
          <p:nvPr/>
        </p:nvSpPr>
        <p:spPr>
          <a:xfrm flipH="1">
            <a:off x="7554995" y="0"/>
            <a:ext cx="4637005" cy="6858000"/>
          </a:xfrm>
          <a:custGeom>
            <a:rect b="b" l="l" r="r" t="t"/>
            <a:pathLst>
              <a:path extrusionOk="0" h="6858000" w="4637005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5" name="Google Shape;175;p7"/>
          <p:cNvSpPr txBox="1"/>
          <p:nvPr/>
        </p:nvSpPr>
        <p:spPr>
          <a:xfrm>
            <a:off x="8134349" y="1819275"/>
            <a:ext cx="3606137" cy="4222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700"/>
              <a:buFont typeface="Century Gothic"/>
              <a:buNone/>
            </a:pPr>
            <a:r>
              <a:rPr b="1" lang="en-US" sz="3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Q2: Which was the hottest day in the summer months and what was the temperature each year?</a:t>
            </a:r>
            <a:endParaRPr/>
          </a:p>
        </p:txBody>
      </p:sp>
      <p:pic>
        <p:nvPicPr>
          <p:cNvPr descr="A screenshot of a calendar&#10;&#10;Description automatically generated" id="176" name="Google Shape;17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1139" y="1272473"/>
            <a:ext cx="7302783" cy="43130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 shot of a computer code&#10;&#10;Description automatically generated" id="177" name="Google Shape;177;p7"/>
          <p:cNvPicPr preferRelativeResize="0"/>
          <p:nvPr/>
        </p:nvPicPr>
        <p:blipFill rotWithShape="1">
          <a:blip r:embed="rId5">
            <a:alphaModFix/>
          </a:blip>
          <a:srcRect b="0" l="0" r="7881" t="0"/>
          <a:stretch/>
        </p:blipFill>
        <p:spPr>
          <a:xfrm>
            <a:off x="0" y="1732948"/>
            <a:ext cx="7554995" cy="2992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Google Shape;184;p8"/>
          <p:cNvSpPr/>
          <p:nvPr/>
        </p:nvSpPr>
        <p:spPr>
          <a:xfrm>
            <a:off x="0" y="0"/>
            <a:ext cx="4637005" cy="6858000"/>
          </a:xfrm>
          <a:custGeom>
            <a:rect b="b" l="l" r="r" t="t"/>
            <a:pathLst>
              <a:path extrusionOk="0" h="6858000" w="4637005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A white sheet with numbers and a number on it&#10;&#10;Description automatically generated" id="185" name="Google Shape;18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32226" y="1431111"/>
            <a:ext cx="7343206" cy="399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8"/>
          <p:cNvSpPr txBox="1"/>
          <p:nvPr>
            <p:ph type="title"/>
          </p:nvPr>
        </p:nvSpPr>
        <p:spPr>
          <a:xfrm>
            <a:off x="451514" y="1800225"/>
            <a:ext cx="3444211" cy="424113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700"/>
              <a:buFont typeface="Century Gothic"/>
              <a:buNone/>
            </a:pPr>
            <a:r>
              <a:rPr lang="en-US" sz="3700"/>
              <a:t>Q3: </a:t>
            </a:r>
            <a:r>
              <a:rPr i="0" lang="en-US" sz="3700"/>
              <a:t>Which was the coldest winter month and what was the temperature each year?</a:t>
            </a:r>
            <a:br>
              <a:rPr lang="en-US" sz="3700"/>
            </a:br>
            <a:endParaRPr sz="3700"/>
          </a:p>
        </p:txBody>
      </p:sp>
      <p:pic>
        <p:nvPicPr>
          <p:cNvPr descr="A computer screen shot of a program&#10;&#10;Description automatically generated" id="187" name="Google Shape;187;p8"/>
          <p:cNvPicPr preferRelativeResize="0"/>
          <p:nvPr/>
        </p:nvPicPr>
        <p:blipFill rotWithShape="1">
          <a:blip r:embed="rId5">
            <a:alphaModFix/>
          </a:blip>
          <a:srcRect b="0" l="0" r="16345" t="0"/>
          <a:stretch/>
        </p:blipFill>
        <p:spPr>
          <a:xfrm>
            <a:off x="4732226" y="1644647"/>
            <a:ext cx="7432445" cy="3556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4" name="Google Shape;194;p9"/>
          <p:cNvSpPr/>
          <p:nvPr/>
        </p:nvSpPr>
        <p:spPr>
          <a:xfrm flipH="1">
            <a:off x="7554995" y="0"/>
            <a:ext cx="4637005" cy="6858000"/>
          </a:xfrm>
          <a:custGeom>
            <a:rect b="b" l="l" r="r" t="t"/>
            <a:pathLst>
              <a:path extrusionOk="0" h="6858000" w="4637005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5" name="Google Shape;195;p9"/>
          <p:cNvSpPr txBox="1"/>
          <p:nvPr>
            <p:ph type="title"/>
          </p:nvPr>
        </p:nvSpPr>
        <p:spPr>
          <a:xfrm>
            <a:off x="8134349" y="1819275"/>
            <a:ext cx="3606137" cy="422208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700"/>
              <a:buFont typeface="Century Gothic"/>
              <a:buNone/>
            </a:pPr>
            <a:r>
              <a:rPr lang="en-US" sz="3700"/>
              <a:t>Q4: </a:t>
            </a:r>
            <a:r>
              <a:rPr i="0" lang="en-US" sz="3700"/>
              <a:t>Which was the coldest day in the winter months and what was the </a:t>
            </a:r>
            <a:br>
              <a:rPr lang="en-US" sz="3700"/>
            </a:br>
            <a:r>
              <a:rPr i="0" lang="en-US" sz="3700"/>
              <a:t>temperature each year?</a:t>
            </a:r>
            <a:endParaRPr sz="3700"/>
          </a:p>
        </p:txBody>
      </p:sp>
      <p:pic>
        <p:nvPicPr>
          <p:cNvPr descr="A screenshot of a calendar&#10;&#10;Description automatically generated" id="196" name="Google Shape;19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7943" y="1344444"/>
            <a:ext cx="7327531" cy="41691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 shot of a computer program&#10;&#10;Description automatically generated" id="197" name="Google Shape;197;p9"/>
          <p:cNvPicPr preferRelativeResize="0"/>
          <p:nvPr/>
        </p:nvPicPr>
        <p:blipFill rotWithShape="1">
          <a:blip r:embed="rId5">
            <a:alphaModFix/>
          </a:blip>
          <a:srcRect b="0" l="0" r="8415" t="0"/>
          <a:stretch/>
        </p:blipFill>
        <p:spPr>
          <a:xfrm>
            <a:off x="188422" y="2028300"/>
            <a:ext cx="7331167" cy="2771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Quo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Quo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2023-10-30T12:23:21Z</dcterms:created>
  <dc:creator>Emad Ameri</dc:creator>
</cp:coreProperties>
</file>