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260" r:id="rId4"/>
    <p:sldId id="288" r:id="rId6"/>
    <p:sldId id="287" r:id="rId7"/>
    <p:sldId id="286" r:id="rId8"/>
    <p:sldId id="284" r:id="rId9"/>
    <p:sldId id="274" r:id="rId10"/>
    <p:sldId id="293" r:id="rId11"/>
    <p:sldId id="268" r:id="rId12"/>
    <p:sldId id="280" r:id="rId13"/>
    <p:sldId id="294" r:id="rId14"/>
    <p:sldId id="281" r:id="rId15"/>
    <p:sldId id="295" r:id="rId16"/>
    <p:sldId id="262" r:id="rId17"/>
    <p:sldId id="270" r:id="rId18"/>
    <p:sldId id="283" r:id="rId19"/>
    <p:sldId id="282" r:id="rId20"/>
    <p:sldId id="263" r:id="rId21"/>
    <p:sldId id="290" r:id="rId22"/>
    <p:sldId id="271" r:id="rId23"/>
    <p:sldId id="292" r:id="rId24"/>
    <p:sldId id="289" r:id="rId25"/>
    <p:sldId id="267" r:id="rId26"/>
    <p:sldId id="275" r:id="rId27"/>
    <p:sldId id="272" r:id="rId28"/>
    <p:sldId id="277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97B0"/>
    <a:srgbClr val="FFFF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2"/>
      </p:cViewPr>
      <p:guideLst>
        <p:guide orient="horz" pos="2192"/>
        <p:guide pos="3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4658995" y="-12700"/>
            <a:ext cx="7556500" cy="6884035"/>
          </a:xfrm>
          <a:prstGeom prst="parallelogram">
            <a:avLst>
              <a:gd name="adj" fmla="val 59692"/>
            </a:avLst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275955" y="2530475"/>
            <a:ext cx="3916045" cy="4340225"/>
            <a:chOff x="14087" y="5361"/>
            <a:chExt cx="4749" cy="5262"/>
          </a:xfrm>
        </p:grpSpPr>
        <p:sp>
          <p:nvSpPr>
            <p:cNvPr id="3" name="等腰三角形 2"/>
            <p:cNvSpPr/>
            <p:nvPr/>
          </p:nvSpPr>
          <p:spPr>
            <a:xfrm>
              <a:off x="14087" y="8133"/>
              <a:ext cx="3083" cy="2491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flipV="1">
              <a:off x="15754" y="8023"/>
              <a:ext cx="3083" cy="2491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5754" y="5361"/>
              <a:ext cx="3083" cy="2491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等腰三角形 10"/>
          <p:cNvSpPr/>
          <p:nvPr/>
        </p:nvSpPr>
        <p:spPr>
          <a:xfrm flipV="1">
            <a:off x="5444490" y="-12700"/>
            <a:ext cx="3147060" cy="254381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00867" y="2112010"/>
            <a:ext cx="5152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rPr>
              <a:t>晋升述职报告</a:t>
            </a:r>
            <a:endParaRPr lang="zh-CN" sz="36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  <a:sym typeface="+mn-ea"/>
            </a:endParaRPr>
          </a:p>
          <a:p>
            <a:pPr algn="ctr"/>
            <a:r>
              <a:rPr lang="en-US" altLang="zh-CN" sz="2400" b="1" i="0" dirty="0">
                <a:solidFill>
                  <a:srgbClr val="2A2B2E"/>
                </a:solidFill>
                <a:effectLst/>
                <a:latin typeface="PingFang SC"/>
              </a:rPr>
              <a:t>Promotion  and  </a:t>
            </a:r>
            <a:r>
              <a:rPr lang="en-US" altLang="zh-CN" sz="2400" b="1" dirty="0">
                <a:solidFill>
                  <a:srgbClr val="2A2B2E"/>
                </a:solidFill>
                <a:latin typeface="PingFang SC"/>
              </a:rPr>
              <a:t>project </a:t>
            </a:r>
            <a:r>
              <a:rPr lang="en-US" altLang="zh-CN" sz="2400" b="1" i="0" dirty="0">
                <a:solidFill>
                  <a:srgbClr val="2A2B2E"/>
                </a:solidFill>
                <a:effectLst/>
                <a:latin typeface="PingFang SC"/>
              </a:rPr>
              <a:t> report</a:t>
            </a:r>
            <a:endParaRPr lang="en-US" altLang="zh-CN" sz="2400" b="1" i="0" dirty="0">
              <a:solidFill>
                <a:srgbClr val="2A2B2E"/>
              </a:solidFill>
              <a:effectLst/>
              <a:latin typeface="PingFang SC"/>
            </a:endParaRPr>
          </a:p>
          <a:p>
            <a:pPr algn="dist"/>
            <a:endParaRPr lang="zh-CN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1775" y="212725"/>
            <a:ext cx="1468755" cy="1764000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雅酷黑 45W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01603" y="4034790"/>
            <a:ext cx="2437765" cy="316865"/>
            <a:chOff x="7682" y="6239"/>
            <a:chExt cx="3839" cy="499"/>
          </a:xfrm>
        </p:grpSpPr>
        <p:sp>
          <p:nvSpPr>
            <p:cNvPr id="16" name="文本框 15"/>
            <p:cNvSpPr txBox="1"/>
            <p:nvPr/>
          </p:nvSpPr>
          <p:spPr>
            <a:xfrm>
              <a:off x="8258" y="6272"/>
              <a:ext cx="2688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2">
                      <a:lumMod val="50000"/>
                    </a:schemeClr>
                  </a:solidFill>
                  <a:latin typeface="汉仪晓波花月圆W" charset="-122"/>
                  <a:ea typeface="汉仪晓波花月圆W" charset="-122"/>
                  <a:sym typeface="+mn-ea"/>
                </a:rPr>
                <a:t>汇报时间：</a:t>
              </a:r>
              <a:r>
                <a:rPr lang="en-US" altLang="zh-CN" sz="1200" dirty="0">
                  <a:solidFill>
                    <a:schemeClr val="tx2">
                      <a:lumMod val="50000"/>
                    </a:schemeClr>
                  </a:solidFill>
                  <a:latin typeface="汉仪晓波花月圆W" charset="-122"/>
                  <a:ea typeface="汉仪晓波花月圆W" charset="-122"/>
                  <a:sym typeface="+mn-ea"/>
                </a:rPr>
                <a:t>2022.09.09</a:t>
              </a:r>
              <a:endParaRPr lang="en-US" altLang="zh-CN" sz="1200" dirty="0">
                <a:solidFill>
                  <a:schemeClr val="tx2">
                    <a:lumMod val="50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682" y="6239"/>
              <a:ext cx="3839" cy="499"/>
            </a:xfrm>
            <a:prstGeom prst="roundRect">
              <a:avLst>
                <a:gd name="adj" fmla="val 25651"/>
              </a:avLst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00968" y="4622165"/>
            <a:ext cx="2437130" cy="316230"/>
            <a:chOff x="7682" y="6239"/>
            <a:chExt cx="3838" cy="498"/>
          </a:xfrm>
        </p:grpSpPr>
        <p:sp>
          <p:nvSpPr>
            <p:cNvPr id="19" name="文本框 18"/>
            <p:cNvSpPr txBox="1"/>
            <p:nvPr/>
          </p:nvSpPr>
          <p:spPr>
            <a:xfrm>
              <a:off x="8177" y="6272"/>
              <a:ext cx="2848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2">
                      <a:lumMod val="50000"/>
                    </a:schemeClr>
                  </a:solidFill>
                  <a:latin typeface="汉仪晓波花月圆W" charset="-122"/>
                  <a:ea typeface="汉仪晓波花月圆W" charset="-122"/>
                  <a:sym typeface="+mn-ea"/>
                </a:rPr>
                <a:t>更新时间：</a:t>
              </a:r>
              <a:r>
                <a:rPr lang="en-US" altLang="zh-CN" sz="1200">
                  <a:solidFill>
                    <a:schemeClr val="tx2">
                      <a:lumMod val="50000"/>
                    </a:schemeClr>
                  </a:solidFill>
                  <a:latin typeface="汉仪晓波花月圆W" charset="-122"/>
                  <a:ea typeface="汉仪晓波花月圆W" charset="-122"/>
                  <a:sym typeface="+mn-ea"/>
                </a:rPr>
                <a:t>2020.12.12</a:t>
              </a:r>
              <a:endParaRPr lang="en-US" altLang="zh-CN" sz="1200">
                <a:solidFill>
                  <a:schemeClr val="tx2">
                    <a:lumMod val="50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7682" y="6239"/>
              <a:ext cx="3839" cy="499"/>
            </a:xfrm>
            <a:prstGeom prst="roundRect">
              <a:avLst>
                <a:gd name="adj" fmla="val 25651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271676" y="4642485"/>
            <a:ext cx="12496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  <a:sym typeface="+mn-ea"/>
              </a:rPr>
              <a:t>汇报人</a:t>
            </a:r>
            <a:r>
              <a:rPr lang="zh-CN" sz="12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  <a:sym typeface="+mn-ea"/>
              </a:rPr>
              <a:t>：罗子初</a:t>
            </a:r>
            <a:endParaRPr lang="en-US" altLang="zh-CN" sz="1200" dirty="0">
              <a:solidFill>
                <a:schemeClr val="bg1"/>
              </a:solidFill>
              <a:latin typeface="汉仪晓波花月圆W" charset="-122"/>
              <a:ea typeface="汉仪晓波花月圆W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00333" y="5229225"/>
            <a:ext cx="2437130" cy="316230"/>
            <a:chOff x="7682" y="6239"/>
            <a:chExt cx="3838" cy="498"/>
          </a:xfrm>
        </p:grpSpPr>
        <p:sp>
          <p:nvSpPr>
            <p:cNvPr id="5" name="文本框 4"/>
            <p:cNvSpPr txBox="1"/>
            <p:nvPr/>
          </p:nvSpPr>
          <p:spPr>
            <a:xfrm>
              <a:off x="8177" y="6272"/>
              <a:ext cx="2848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1200">
                  <a:solidFill>
                    <a:schemeClr val="tx2">
                      <a:lumMod val="50000"/>
                    </a:schemeClr>
                  </a:solidFill>
                  <a:latin typeface="汉仪晓波花月圆W" charset="-122"/>
                  <a:ea typeface="汉仪晓波花月圆W" charset="-122"/>
                  <a:sym typeface="+mn-ea"/>
                </a:rPr>
                <a:t>更新时间：</a:t>
              </a:r>
              <a:r>
                <a:rPr lang="en-US" altLang="zh-CN" sz="1200">
                  <a:solidFill>
                    <a:schemeClr val="tx2">
                      <a:lumMod val="50000"/>
                    </a:schemeClr>
                  </a:solidFill>
                  <a:latin typeface="汉仪晓波花月圆W" charset="-122"/>
                  <a:ea typeface="汉仪晓波花月圆W" charset="-122"/>
                  <a:sym typeface="+mn-ea"/>
                </a:rPr>
                <a:t>2020.12.12</a:t>
              </a:r>
              <a:endParaRPr lang="en-US" altLang="zh-CN" sz="1200">
                <a:solidFill>
                  <a:schemeClr val="tx2">
                    <a:lumMod val="50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682" y="6239"/>
              <a:ext cx="3839" cy="499"/>
            </a:xfrm>
            <a:prstGeom prst="roundRect">
              <a:avLst>
                <a:gd name="adj" fmla="val 25651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232941" y="5249545"/>
            <a:ext cx="132588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12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  <a:sym typeface="+mn-ea"/>
              </a:rPr>
              <a:t>岗位</a:t>
            </a:r>
            <a:r>
              <a:rPr lang="zh-CN" sz="12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  <a:sym typeface="+mn-ea"/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  <a:sym typeface="+mn-ea"/>
              </a:rPr>
              <a:t>Unity</a:t>
            </a:r>
            <a:r>
              <a:rPr lang="zh-CN" altLang="en-US" sz="12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  <a:sym typeface="+mn-ea"/>
              </a:rPr>
              <a:t>开发</a:t>
            </a:r>
            <a:endParaRPr lang="zh-CN" altLang="en-US" sz="1200" dirty="0">
              <a:solidFill>
                <a:schemeClr val="bg1"/>
              </a:solidFill>
              <a:latin typeface="汉仪晓波花月圆W" charset="-122"/>
              <a:ea typeface="汉仪晓波花月圆W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菱形 48"/>
          <p:cNvSpPr/>
          <p:nvPr/>
        </p:nvSpPr>
        <p:spPr>
          <a:xfrm>
            <a:off x="6066721" y="3814373"/>
            <a:ext cx="1867561" cy="1867547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>
              <a:solidFill>
                <a:schemeClr val="bg1"/>
              </a:solidFill>
              <a:latin typeface="汉仪晓波花月圆W" charset="-122"/>
              <a:ea typeface="汉仪晓波花月圆W" charset="-122"/>
            </a:endParaRPr>
          </a:p>
        </p:txBody>
      </p:sp>
      <p:sp>
        <p:nvSpPr>
          <p:cNvPr id="50" name="菱形 49"/>
          <p:cNvSpPr/>
          <p:nvPr/>
        </p:nvSpPr>
        <p:spPr>
          <a:xfrm>
            <a:off x="4189946" y="2810794"/>
            <a:ext cx="1867561" cy="1867547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>
              <a:solidFill>
                <a:schemeClr val="bg1"/>
              </a:solidFill>
              <a:latin typeface="汉仪晓波花月圆W" charset="-122"/>
              <a:ea typeface="汉仪晓波花月圆W" charset="-122"/>
            </a:endParaRPr>
          </a:p>
        </p:txBody>
      </p:sp>
      <p:sp>
        <p:nvSpPr>
          <p:cNvPr id="51" name="菱形 50"/>
          <p:cNvSpPr/>
          <p:nvPr/>
        </p:nvSpPr>
        <p:spPr>
          <a:xfrm>
            <a:off x="6075935" y="2060265"/>
            <a:ext cx="1867561" cy="1867547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>
              <a:solidFill>
                <a:schemeClr val="bg1"/>
              </a:solidFill>
              <a:latin typeface="汉仪晓波花月圆W" charset="-122"/>
              <a:ea typeface="汉仪晓波花月圆W" charset="-122"/>
            </a:endParaRPr>
          </a:p>
        </p:txBody>
      </p:sp>
      <p:sp>
        <p:nvSpPr>
          <p:cNvPr id="52" name="菱形 51"/>
          <p:cNvSpPr/>
          <p:nvPr/>
        </p:nvSpPr>
        <p:spPr>
          <a:xfrm>
            <a:off x="5171222" y="2950405"/>
            <a:ext cx="1867561" cy="1867547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>
              <a:solidFill>
                <a:schemeClr val="bg1"/>
              </a:solidFill>
              <a:latin typeface="汉仪晓波花月圆W" charset="-122"/>
              <a:ea typeface="汉仪晓波花月圆W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236845" y="3630930"/>
            <a:ext cx="17183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a typeface="汉仪晓波花月圆W" charset="-122"/>
              </a:rPr>
              <a:t>MLive</a:t>
            </a:r>
            <a:r>
              <a:rPr lang="zh-CN" altLang="zh-CN" b="1" dirty="0">
                <a:ea typeface="汉仪晓波花月圆W" charset="-122"/>
              </a:rPr>
              <a:t>下载器</a:t>
            </a:r>
            <a:endParaRPr lang="zh-CN" altLang="en-US" sz="1000" b="1" dirty="0">
              <a:latin typeface="汉仪晓波花月圆W" charset="-122"/>
              <a:ea typeface="汉仪晓波花月圆W" charset="-122"/>
              <a:cs typeface="汉仪晓波花月圆W" charset="-122"/>
            </a:endParaRPr>
          </a:p>
          <a:p>
            <a:pPr algn="ctr"/>
            <a:r>
              <a:rPr lang="en-US" altLang="zh-CN" sz="900" dirty="0">
                <a:ea typeface="汉仪晓波花月圆W" charset="-122"/>
              </a:rPr>
              <a:t>MLive Downloader</a:t>
            </a:r>
            <a:endParaRPr lang="zh-CN" altLang="en-US" sz="900" dirty="0">
              <a:ea typeface="汉仪晓波花月圆W" charset="-122"/>
              <a:sym typeface="+mn-ea"/>
            </a:endParaRPr>
          </a:p>
        </p:txBody>
      </p:sp>
      <p:pic>
        <p:nvPicPr>
          <p:cNvPr id="63" name="图片 62" descr="45304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3353" y="3479889"/>
            <a:ext cx="518160" cy="518160"/>
          </a:xfrm>
          <a:prstGeom prst="rect">
            <a:avLst/>
          </a:prstGeom>
        </p:spPr>
      </p:pic>
      <p:pic>
        <p:nvPicPr>
          <p:cNvPr id="64" name="图片 63" descr="45268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412" y="2733792"/>
            <a:ext cx="481330" cy="481330"/>
          </a:xfrm>
          <a:prstGeom prst="rect">
            <a:avLst/>
          </a:prstGeom>
        </p:spPr>
      </p:pic>
      <p:pic>
        <p:nvPicPr>
          <p:cNvPr id="65" name="图片 64" descr="45325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402" y="4640463"/>
            <a:ext cx="468630" cy="46863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801561" y="1918634"/>
            <a:ext cx="3305175" cy="40626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96240" algn="just"/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通过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MLive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下载框架，提供给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Zsta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和虚拟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3D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下载模型。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MLive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下载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器由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配置层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、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下载层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、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缓存层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、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业务层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四部分组成。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indent="457200" algn="just"/>
            <a:endParaRPr lang="zh-CN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just"/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       </a:t>
            </a:r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配置层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：提供下载器所需的固定参数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，比如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URL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、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客户端引擎版本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id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、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客户端类型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id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、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MLive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缓存目录等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just"/>
            <a:endParaRPr lang="zh-CN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just"/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       </a:t>
            </a:r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下载层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：提供下载器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所需的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4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个接口，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分别是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Task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返回值的下载封面文件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、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协程的下载模型文件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、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下载模型列表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以及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下载模型地址。其中下载模型文件维护了缓存层的下载状态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，存储了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缓存层的后缀信息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just"/>
            <a:endParaRPr lang="zh-CN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just"/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       </a:t>
            </a:r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缓存层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：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为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下载器提供缓存和读取数据的接口。</a:t>
            </a:r>
            <a:endParaRPr lang="zh-CN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946390" y="1928362"/>
            <a:ext cx="3305175" cy="15388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rPr>
              <a:t>遇到的问题：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sym typeface="+mn-ea"/>
            </a:endParaRPr>
          </a:p>
          <a:p>
            <a:pPr algn="just"/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UnityWebRequest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API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存在一个大的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bug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在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弱网或者断网重连且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timeout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未超时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情况下，下载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会存在卡顿现象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在这种情况下通常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会使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timeout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无效，以至于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系统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不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能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抛出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存在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异常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的提示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</a:t>
            </a:r>
            <a:endParaRPr lang="zh-CN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946390" y="4306570"/>
            <a:ext cx="3305175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rPr>
              <a:t>解决方案：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sym typeface="+mn-ea"/>
            </a:endParaRPr>
          </a:p>
          <a:p>
            <a:pPr algn="just"/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在这种情况下，需要定期检查下载的字节属性，在一定时间内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若发现程序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没有任何进展时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要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自行中止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UnityWebRequest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</a:t>
            </a:r>
            <a:endParaRPr lang="zh-CN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6930" y="771170"/>
            <a:ext cx="680147" cy="575931"/>
            <a:chOff x="3488" y="4864"/>
            <a:chExt cx="1481" cy="128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" name="六边形 2"/>
            <p:cNvSpPr/>
            <p:nvPr/>
          </p:nvSpPr>
          <p:spPr>
            <a:xfrm rot="1740000">
              <a:off x="3488" y="4864"/>
              <a:ext cx="1481" cy="1284"/>
            </a:xfrm>
            <a:prstGeom prst="hexagon">
              <a:avLst>
                <a:gd name="adj" fmla="val 28849"/>
                <a:gd name="vf" fmla="val 11547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765" y="5108"/>
              <a:ext cx="927" cy="7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02</a:t>
              </a:r>
              <a:endParaRPr lang="en-US" sz="16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01561" y="744939"/>
            <a:ext cx="10705394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MLive</a:t>
            </a:r>
            <a:r>
              <a:rPr lang="zh-CN" altLang="zh-CN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下载器可同时下载多个模型文件，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并实现</a:t>
            </a:r>
            <a:r>
              <a:rPr lang="zh-CN" altLang="zh-CN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了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在</a:t>
            </a:r>
            <a:r>
              <a:rPr lang="zh-CN" altLang="zh-CN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弱网情况下保持继续下载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、</a:t>
            </a:r>
            <a:r>
              <a:rPr lang="zh-CN" altLang="zh-CN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文件更新下载等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的功能</a:t>
            </a:r>
            <a:endParaRPr lang="zh-CN" altLang="zh-CN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ctr">
              <a:lnSpc>
                <a:spcPct val="150000"/>
              </a:lnSpc>
            </a:pPr>
            <a:endParaRPr lang="zh-CN" altLang="zh-CN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 descr="45304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3353" y="3479889"/>
            <a:ext cx="518160" cy="518160"/>
          </a:xfrm>
          <a:prstGeom prst="rect">
            <a:avLst/>
          </a:prstGeom>
        </p:spPr>
      </p:pic>
      <p:pic>
        <p:nvPicPr>
          <p:cNvPr id="64" name="图片 63" descr="45268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412" y="2733792"/>
            <a:ext cx="481330" cy="481330"/>
          </a:xfrm>
          <a:prstGeom prst="rect">
            <a:avLst/>
          </a:prstGeom>
        </p:spPr>
      </p:pic>
      <p:pic>
        <p:nvPicPr>
          <p:cNvPr id="65" name="图片 64" descr="45325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402" y="4640463"/>
            <a:ext cx="468630" cy="4686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836930" y="771170"/>
            <a:ext cx="680147" cy="575931"/>
            <a:chOff x="3488" y="4864"/>
            <a:chExt cx="1481" cy="128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" name="六边形 2"/>
            <p:cNvSpPr/>
            <p:nvPr/>
          </p:nvSpPr>
          <p:spPr>
            <a:xfrm rot="1740000">
              <a:off x="3488" y="4864"/>
              <a:ext cx="1481" cy="1284"/>
            </a:xfrm>
            <a:prstGeom prst="hexagon">
              <a:avLst>
                <a:gd name="adj" fmla="val 28849"/>
                <a:gd name="vf" fmla="val 11547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765" y="5108"/>
              <a:ext cx="927" cy="7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02</a:t>
              </a:r>
              <a:endParaRPr lang="en-US" sz="16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01561" y="744939"/>
            <a:ext cx="10705394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MLive</a:t>
            </a:r>
            <a:r>
              <a:rPr lang="zh-CN" altLang="zh-CN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下载器可同时下载多个模型文件，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并实现</a:t>
            </a:r>
            <a:r>
              <a:rPr lang="zh-CN" altLang="zh-CN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了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在</a:t>
            </a:r>
            <a:r>
              <a:rPr lang="zh-CN" altLang="zh-CN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弱网情况下保持继续下载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、</a:t>
            </a:r>
            <a:r>
              <a:rPr lang="zh-CN" altLang="zh-CN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文件更新下载等</a:t>
            </a:r>
            <a:r>
              <a:rPr lang="zh-CN" altLang="en-US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的功能</a:t>
            </a:r>
            <a:endParaRPr lang="zh-CN" altLang="zh-CN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ctr">
              <a:lnSpc>
                <a:spcPct val="150000"/>
              </a:lnSpc>
            </a:pPr>
            <a:endParaRPr lang="zh-CN" altLang="zh-CN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5" y="1360170"/>
            <a:ext cx="6067425" cy="4552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16566" y="6073897"/>
            <a:ext cx="227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5 </a:t>
            </a:r>
            <a:r>
              <a:rPr lang="en-US" altLang="zh-CN" sz="1400" dirty="0" err="1"/>
              <a:t>Mlive</a:t>
            </a:r>
            <a:r>
              <a:rPr lang="zh-CN" altLang="en-US" sz="1400" dirty="0"/>
              <a:t>下载器框架图</a:t>
            </a:r>
            <a:endParaRPr lang="zh-CN" altLang="en-US" sz="1400" dirty="0"/>
          </a:p>
        </p:txBody>
      </p:sp>
      <p:pic>
        <p:nvPicPr>
          <p:cNvPr id="9" name="图片 8" descr="Mlive下载器时序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95" y="1360170"/>
            <a:ext cx="4596130" cy="5085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3937953" y="1692910"/>
            <a:ext cx="4316095" cy="4377690"/>
            <a:chOff x="6471" y="2666"/>
            <a:chExt cx="6233" cy="6322"/>
          </a:xfrm>
        </p:grpSpPr>
        <p:sp>
          <p:nvSpPr>
            <p:cNvPr id="48" name="菱形 47"/>
            <p:cNvSpPr/>
            <p:nvPr/>
          </p:nvSpPr>
          <p:spPr>
            <a:xfrm>
              <a:off x="8252" y="2666"/>
              <a:ext cx="2697" cy="2697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bg1"/>
                </a:solidFill>
                <a:latin typeface="汉仪晓波花月圆W" charset="-122"/>
                <a:ea typeface="汉仪晓波花月圆W" charset="-122"/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8251" y="6292"/>
              <a:ext cx="2697" cy="2697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bg1"/>
                </a:solidFill>
                <a:latin typeface="汉仪晓波花月圆W" charset="-122"/>
                <a:ea typeface="汉仪晓波花月圆W" charset="-122"/>
              </a:endParaRPr>
            </a:p>
          </p:txBody>
        </p:sp>
        <p:sp>
          <p:nvSpPr>
            <p:cNvPr id="50" name="菱形 49"/>
            <p:cNvSpPr/>
            <p:nvPr/>
          </p:nvSpPr>
          <p:spPr>
            <a:xfrm>
              <a:off x="6471" y="4482"/>
              <a:ext cx="2697" cy="2697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bg1"/>
                </a:solidFill>
                <a:latin typeface="汉仪晓波花月圆W" charset="-122"/>
                <a:ea typeface="汉仪晓波花月圆W" charset="-122"/>
              </a:endParaRPr>
            </a:p>
          </p:txBody>
        </p:sp>
        <p:sp>
          <p:nvSpPr>
            <p:cNvPr id="51" name="菱形 50"/>
            <p:cNvSpPr/>
            <p:nvPr/>
          </p:nvSpPr>
          <p:spPr>
            <a:xfrm>
              <a:off x="10008" y="4482"/>
              <a:ext cx="2697" cy="2697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bg1"/>
                </a:solidFill>
                <a:latin typeface="汉仪晓波花月圆W" charset="-122"/>
                <a:ea typeface="汉仪晓波花月圆W" charset="-122"/>
              </a:endParaRPr>
            </a:p>
          </p:txBody>
        </p:sp>
        <p:sp>
          <p:nvSpPr>
            <p:cNvPr id="52" name="菱形 51"/>
            <p:cNvSpPr/>
            <p:nvPr/>
          </p:nvSpPr>
          <p:spPr>
            <a:xfrm>
              <a:off x="8252" y="4482"/>
              <a:ext cx="2697" cy="2697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bg1"/>
                </a:solidFill>
                <a:latin typeface="汉仪晓波花月圆W" charset="-122"/>
                <a:ea typeface="汉仪晓波花月圆W" charset="-122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5236845" y="3543378"/>
            <a:ext cx="171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800" b="1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</a:t>
            </a:r>
            <a:endParaRPr lang="en-US" altLang="zh-CN" sz="1800" b="1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900" dirty="0">
                <a:ea typeface="汉仪晓波花月圆W" charset="-122"/>
              </a:rPr>
              <a:t>Expression algorithm</a:t>
            </a:r>
            <a:endParaRPr lang="zh-CN" altLang="en-US" sz="900" dirty="0">
              <a:ea typeface="汉仪晓波花月圆W" charset="-122"/>
              <a:sym typeface="+mn-ea"/>
            </a:endParaRPr>
          </a:p>
        </p:txBody>
      </p:sp>
      <p:pic>
        <p:nvPicPr>
          <p:cNvPr id="62" name="图片 61" descr="3471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005" y="2301240"/>
            <a:ext cx="427990" cy="427990"/>
          </a:xfrm>
          <a:prstGeom prst="rect">
            <a:avLst/>
          </a:prstGeom>
        </p:spPr>
      </p:pic>
      <p:pic>
        <p:nvPicPr>
          <p:cNvPr id="63" name="图片 62" descr="45304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360" y="3619500"/>
            <a:ext cx="518160" cy="518160"/>
          </a:xfrm>
          <a:prstGeom prst="rect">
            <a:avLst/>
          </a:prstGeom>
        </p:spPr>
      </p:pic>
      <p:pic>
        <p:nvPicPr>
          <p:cNvPr id="64" name="图片 63" descr="45268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910" y="3656330"/>
            <a:ext cx="481330" cy="481330"/>
          </a:xfrm>
          <a:prstGeom prst="rect">
            <a:avLst/>
          </a:prstGeom>
        </p:spPr>
      </p:pic>
      <p:pic>
        <p:nvPicPr>
          <p:cNvPr id="65" name="图片 64" descr="45325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210" y="5029835"/>
            <a:ext cx="468630" cy="46863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836930" y="1842770"/>
            <a:ext cx="3305175" cy="1476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rPr>
              <a:t>介绍：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sym typeface="+mn-ea"/>
            </a:endParaRPr>
          </a:p>
          <a:p>
            <a:pPr>
              <a:lnSpc>
                <a:spcPts val="1600"/>
              </a:lnSpc>
            </a:pP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通过变换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Skinned Mesh Renderer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里的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BlendShapes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来实现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驱动虚拟模型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面部迁移。市面上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3D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模型常用的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两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种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BlendShapes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协议分别是苹果公司的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ARkit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和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vrm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proxy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。鉴于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bs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协议上的不统一导致模型需要做两套的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bs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来适应。</a:t>
            </a:r>
            <a:endParaRPr lang="zh-CN" altLang="zh-CN" sz="12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36930" y="4285114"/>
            <a:ext cx="3305175" cy="8604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rPr>
              <a:t>遇到的问题：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sym typeface="+mn-ea"/>
            </a:endParaRPr>
          </a:p>
          <a:p>
            <a:pPr algn="just">
              <a:lnSpc>
                <a:spcPts val="1600"/>
              </a:lnSpc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Bs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如何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推导特殊表情，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如何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推演更贴合的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bs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及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其权重影响的特殊表情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bs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的相关因素。</a:t>
            </a:r>
            <a:endParaRPr lang="zh-CN" altLang="zh-CN" sz="12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946390" y="1842769"/>
            <a:ext cx="3305175" cy="8604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rPr>
              <a:t>介绍：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sym typeface="+mn-ea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该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数据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解决方案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兼容了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arkit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和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vrm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proxy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不仅能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相互转换，还能通过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bs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转换成特殊表情。</a:t>
            </a:r>
            <a:endParaRPr lang="zh-CN" altLang="zh-CN" sz="12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946390" y="4306570"/>
            <a:ext cx="3305175" cy="10656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rPr>
              <a:t>解决方案：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sym typeface="+mn-ea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首先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记录移动端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数据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，然后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在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pc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端进行调试和测试，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最后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编写关于特殊表情与基准表情之间关系权重的可视化调试工具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</a:t>
            </a:r>
            <a:endParaRPr lang="zh-CN" altLang="zh-CN" sz="12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6930" y="771170"/>
            <a:ext cx="680147" cy="575931"/>
            <a:chOff x="3488" y="4864"/>
            <a:chExt cx="1481" cy="128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" name="六边形 2"/>
            <p:cNvSpPr/>
            <p:nvPr/>
          </p:nvSpPr>
          <p:spPr>
            <a:xfrm rot="1740000">
              <a:off x="3488" y="4864"/>
              <a:ext cx="1481" cy="1284"/>
            </a:xfrm>
            <a:prstGeom prst="hexagon">
              <a:avLst>
                <a:gd name="adj" fmla="val 28849"/>
                <a:gd name="vf" fmla="val 11547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765" y="5108"/>
              <a:ext cx="927" cy="7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03</a:t>
              </a:r>
              <a:endParaRPr lang="en-US" sz="16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551461" y="776197"/>
            <a:ext cx="741108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自研</a:t>
            </a:r>
            <a:r>
              <a:rPr lang="zh-CN" altLang="en-US" sz="1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有关</a:t>
            </a:r>
            <a:r>
              <a:rPr lang="zh-CN" altLang="zh-CN" sz="1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面部兼容的数据解决方案</a:t>
            </a:r>
            <a:r>
              <a:rPr lang="zh-CN" altLang="en-US" sz="1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</a:t>
            </a:r>
            <a:r>
              <a:rPr lang="zh-CN" altLang="zh-CN" sz="1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专利</a:t>
            </a:r>
            <a:endParaRPr lang="en-US" altLang="zh-CN" sz="18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/>
          <p:nvPr/>
        </p:nvSpPr>
        <p:spPr>
          <a:xfrm>
            <a:off x="5236845" y="3543378"/>
            <a:ext cx="171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1800" b="1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专利</a:t>
            </a:r>
            <a:endParaRPr lang="en-US" altLang="zh-CN" sz="1800" b="1" dirty="0">
              <a:effectLst/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900" dirty="0">
                <a:ea typeface="汉仪晓波花月圆W" charset="-122"/>
              </a:rPr>
              <a:t>Expression algorithm</a:t>
            </a:r>
            <a:endParaRPr lang="zh-CN" altLang="en-US" sz="900" dirty="0">
              <a:ea typeface="汉仪晓波花月圆W" charset="-122"/>
              <a:sym typeface="+mn-ea"/>
            </a:endParaRPr>
          </a:p>
        </p:txBody>
      </p:sp>
      <p:pic>
        <p:nvPicPr>
          <p:cNvPr id="62" name="图片 61" descr="3471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005" y="2301240"/>
            <a:ext cx="427990" cy="427990"/>
          </a:xfrm>
          <a:prstGeom prst="rect">
            <a:avLst/>
          </a:prstGeom>
        </p:spPr>
      </p:pic>
      <p:pic>
        <p:nvPicPr>
          <p:cNvPr id="63" name="图片 62" descr="45304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360" y="3619500"/>
            <a:ext cx="518160" cy="518160"/>
          </a:xfrm>
          <a:prstGeom prst="rect">
            <a:avLst/>
          </a:prstGeom>
        </p:spPr>
      </p:pic>
      <p:pic>
        <p:nvPicPr>
          <p:cNvPr id="64" name="图片 63" descr="45268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910" y="3656330"/>
            <a:ext cx="481330" cy="481330"/>
          </a:xfrm>
          <a:prstGeom prst="rect">
            <a:avLst/>
          </a:prstGeom>
        </p:spPr>
      </p:pic>
      <p:pic>
        <p:nvPicPr>
          <p:cNvPr id="65" name="图片 64" descr="45325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210" y="5029835"/>
            <a:ext cx="468630" cy="468630"/>
          </a:xfrm>
          <a:prstGeom prst="rect">
            <a:avLst/>
          </a:prstGeom>
        </p:spPr>
      </p:pic>
      <p:sp>
        <p:nvSpPr>
          <p:cNvPr id="68" name="文本框 67"/>
          <p:cNvSpPr txBox="1"/>
          <p:nvPr/>
        </p:nvSpPr>
        <p:spPr>
          <a:xfrm>
            <a:off x="7946390" y="1842769"/>
            <a:ext cx="3305175" cy="1486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rPr>
              <a:t>介绍：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sym typeface="+mn-ea"/>
            </a:endParaRPr>
          </a:p>
          <a:p>
            <a:pPr algn="just">
              <a:lnSpc>
                <a:spcPts val="1600"/>
              </a:lnSpc>
            </a:pPr>
            <a:r>
              <a:rPr lang="zh-CN" sz="120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背景是移动端</a:t>
            </a:r>
            <a:r>
              <a:rPr lang="en-US" altLang="zh-CN" sz="120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Zstar</a:t>
            </a:r>
            <a:r>
              <a:rPr lang="zh-CN" altLang="en-US" sz="120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因为美颜的需求，使用的是商汤的面捕引擎，但是因为商汤没有提供特殊表情，只提供了一些基础</a:t>
            </a:r>
            <a:r>
              <a:rPr lang="en-US" altLang="zh-CN" sz="120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bs</a:t>
            </a:r>
            <a:r>
              <a:rPr lang="zh-CN" altLang="en-US" sz="120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。所以需要</a:t>
            </a:r>
            <a:r>
              <a:rPr lang="zh-CN" sz="120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基础</a:t>
            </a:r>
            <a:r>
              <a:rPr sz="120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bs推导特殊表情，推演更贴合的bs和其权重影响的特殊表情bs的相关因素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</a:t>
            </a:r>
            <a:endParaRPr lang="zh-CN" altLang="zh-CN" sz="12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946390" y="4306570"/>
            <a:ext cx="3305175" cy="10656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rPr>
              <a:t>解决方案：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sym typeface="+mn-ea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首先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记录移动端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数据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，然后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在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pc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端进行调试和测试，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最后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编写关于特殊表情与基准表情之间关系权重的可视化调试工具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</a:t>
            </a:r>
            <a:endParaRPr lang="zh-CN" altLang="zh-CN" sz="12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6930" y="771170"/>
            <a:ext cx="680147" cy="575931"/>
            <a:chOff x="3488" y="4864"/>
            <a:chExt cx="1481" cy="128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" name="六边形 2"/>
            <p:cNvSpPr/>
            <p:nvPr/>
          </p:nvSpPr>
          <p:spPr>
            <a:xfrm rot="1740000">
              <a:off x="3488" y="4864"/>
              <a:ext cx="1481" cy="1284"/>
            </a:xfrm>
            <a:prstGeom prst="hexagon">
              <a:avLst>
                <a:gd name="adj" fmla="val 28849"/>
                <a:gd name="vf" fmla="val 11547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765" y="5108"/>
              <a:ext cx="927" cy="75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04</a:t>
              </a:r>
              <a:endParaRPr lang="en-US" sz="16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551461" y="776197"/>
            <a:ext cx="74110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>
                <a:solidFill>
                  <a:schemeClr val="tx2">
                    <a:lumMod val="75000"/>
                  </a:schemeClr>
                </a:solidFill>
                <a:ea typeface="汉仪晓波花月圆W" charset="-122"/>
                <a:sym typeface="+mn-ea"/>
              </a:rPr>
              <a:t>基础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表情推导特殊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表情</a:t>
            </a:r>
            <a:endParaRPr lang="zh-CN" altLang="en-US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35" y="1698942"/>
            <a:ext cx="6772275" cy="39147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10390" y="5804822"/>
            <a:ext cx="227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6 BS</a:t>
            </a:r>
            <a:r>
              <a:rPr lang="zh-CN" altLang="en-US" sz="1400" dirty="0"/>
              <a:t>映射特殊表情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361515" y="2141031"/>
            <a:ext cx="34597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业务支持和保障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ctr"/>
            <a:r>
              <a:rPr lang="en-US" altLang="zh-CN" sz="1600" b="0" i="0" dirty="0">
                <a:solidFill>
                  <a:srgbClr val="2A2B2E"/>
                </a:solidFill>
                <a:effectLst/>
                <a:latin typeface="PingFang SC"/>
              </a:rPr>
              <a:t>Business support and assurance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2775585" y="3172460"/>
            <a:ext cx="6640830" cy="3699510"/>
          </a:xfrm>
          <a:prstGeom prst="triangle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56235" y="524510"/>
            <a:ext cx="1468755" cy="918845"/>
            <a:chOff x="16124" y="1076"/>
            <a:chExt cx="2313" cy="1447"/>
          </a:xfrm>
        </p:grpSpPr>
        <p:sp>
          <p:nvSpPr>
            <p:cNvPr id="33" name="文本框 32"/>
            <p:cNvSpPr txBox="1"/>
            <p:nvPr/>
          </p:nvSpPr>
          <p:spPr>
            <a:xfrm>
              <a:off x="16124" y="1076"/>
              <a:ext cx="231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雅酷黑 45W" charset="-122"/>
                </a:rPr>
                <a:t>Logo</a:t>
              </a:r>
              <a:endParaRPr lang="en-US" altLang="zh-CN" sz="3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雅酷黑 45W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209" y="1943"/>
              <a:ext cx="2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</a:rPr>
                <a:t>请输入公司名称</a:t>
              </a:r>
              <a:endParaRPr lang="zh-CN" altLang="en-US" sz="2800" b="1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  <a:p>
              <a:pPr algn="dist"/>
              <a:r>
                <a:rPr lang="en-US" altLang="zh-CN" sz="8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T</a:t>
              </a:r>
              <a:r>
                <a:rPr lang="zh-CN" sz="8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he company name</a:t>
              </a:r>
              <a:endParaRPr lang="zh-CN" altLang="en-US" sz="800" b="1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</p:txBody>
        </p:sp>
      </p:grpSp>
      <p:sp>
        <p:nvSpPr>
          <p:cNvPr id="7" name="等腰三角形 6"/>
          <p:cNvSpPr/>
          <p:nvPr/>
        </p:nvSpPr>
        <p:spPr>
          <a:xfrm>
            <a:off x="5715000" y="1385570"/>
            <a:ext cx="762635" cy="616585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48740" y="160907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rPr>
              <a:t>03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1775" y="212725"/>
            <a:ext cx="1468755" cy="1764000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雅酷黑 45W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56235" y="524510"/>
            <a:ext cx="1468755" cy="918845"/>
            <a:chOff x="16124" y="1076"/>
            <a:chExt cx="2313" cy="1447"/>
          </a:xfrm>
        </p:grpSpPr>
        <p:sp>
          <p:nvSpPr>
            <p:cNvPr id="33" name="文本框 32"/>
            <p:cNvSpPr txBox="1"/>
            <p:nvPr/>
          </p:nvSpPr>
          <p:spPr>
            <a:xfrm>
              <a:off x="16124" y="1076"/>
              <a:ext cx="231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雅酷黑 45W" charset="-122"/>
                </a:rPr>
                <a:t>Logo</a:t>
              </a:r>
              <a:endParaRPr lang="en-US" altLang="zh-CN" sz="3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雅酷黑 45W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209" y="1943"/>
              <a:ext cx="2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</a:rPr>
                <a:t>请输入公司名称</a:t>
              </a:r>
              <a:endParaRPr lang="zh-CN" altLang="en-US" sz="2800" b="1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  <a:p>
              <a:pPr algn="dist"/>
              <a:r>
                <a:rPr lang="en-US" altLang="zh-CN" sz="8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T</a:t>
              </a:r>
              <a:r>
                <a:rPr lang="zh-CN" sz="8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he company name</a:t>
              </a:r>
              <a:endParaRPr lang="zh-CN" altLang="en-US" sz="800" b="1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</p:txBody>
        </p:sp>
      </p:grpSp>
      <p:sp>
        <p:nvSpPr>
          <p:cNvPr id="4" name="六边形 3"/>
          <p:cNvSpPr/>
          <p:nvPr/>
        </p:nvSpPr>
        <p:spPr>
          <a:xfrm rot="1800000">
            <a:off x="4353878" y="2266633"/>
            <a:ext cx="3484245" cy="3021965"/>
          </a:xfrm>
          <a:prstGeom prst="hexagon">
            <a:avLst>
              <a:gd name="adj" fmla="val 28849"/>
              <a:gd name="vf" fmla="val 115470"/>
            </a:avLst>
          </a:prstGeom>
          <a:noFill/>
          <a:ln w="793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flipH="1">
            <a:off x="4600575" y="3626168"/>
            <a:ext cx="29895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业务支持和保障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ctr"/>
            <a:r>
              <a:rPr lang="en-US" altLang="zh-CN" sz="1400" b="0" i="0" dirty="0">
                <a:solidFill>
                  <a:srgbClr val="2A2B2E"/>
                </a:solidFill>
                <a:effectLst/>
                <a:latin typeface="PingFang SC"/>
              </a:rPr>
              <a:t>Business support and assurance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</p:txBody>
      </p:sp>
      <p:pic>
        <p:nvPicPr>
          <p:cNvPr id="10" name="图片 9" descr="45268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0405" y="2959735"/>
            <a:ext cx="631825" cy="63182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113665" y="1741170"/>
            <a:ext cx="10652760" cy="3775710"/>
            <a:chOff x="-467" y="2193"/>
            <a:chExt cx="16776" cy="5946"/>
          </a:xfrm>
        </p:grpSpPr>
        <p:sp>
          <p:nvSpPr>
            <p:cNvPr id="6" name="文本框 5"/>
            <p:cNvSpPr txBox="1"/>
            <p:nvPr/>
          </p:nvSpPr>
          <p:spPr>
            <a:xfrm>
              <a:off x="1631" y="2193"/>
              <a:ext cx="4824" cy="124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虚拟</a:t>
              </a:r>
              <a:r>
                <a:rPr lang="en-US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3d-pc</a:t>
              </a: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端，</a:t>
              </a:r>
              <a:endParaRPr lang="en-US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endParaRPr>
            </a:p>
            <a:p>
              <a:pPr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 err="1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ar</a:t>
              </a: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头套</a:t>
              </a:r>
              <a:r>
                <a:rPr lang="en-US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-pc</a:t>
              </a: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端面部迁移能力</a:t>
              </a:r>
              <a:endParaRPr lang="zh-CN" altLang="en-US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  <a:sym typeface="+mn-ea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559" y="2668"/>
              <a:ext cx="1696" cy="531"/>
              <a:chOff x="6559" y="2668"/>
              <a:chExt cx="1696" cy="531"/>
            </a:xfrm>
          </p:grpSpPr>
          <p:cxnSp>
            <p:nvCxnSpPr>
              <p:cNvPr id="15" name="直接连接符 14"/>
              <p:cNvCxnSpPr>
                <a:stCxn id="14" idx="1"/>
              </p:cNvCxnSpPr>
              <p:nvPr/>
            </p:nvCxnSpPr>
            <p:spPr>
              <a:xfrm flipH="1" flipV="1">
                <a:off x="7605" y="2823"/>
                <a:ext cx="650" cy="376"/>
              </a:xfrm>
              <a:prstGeom prst="line">
                <a:avLst/>
              </a:prstGeom>
              <a:ln w="12700" cmpd="sng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6870" y="2823"/>
                <a:ext cx="735" cy="0"/>
              </a:xfrm>
              <a:prstGeom prst="line">
                <a:avLst/>
              </a:prstGeom>
              <a:ln w="12700" cmpd="sng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椭圆 16"/>
              <p:cNvSpPr/>
              <p:nvPr/>
            </p:nvSpPr>
            <p:spPr>
              <a:xfrm>
                <a:off x="6559" y="2668"/>
                <a:ext cx="311" cy="31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432" y="5246"/>
              <a:ext cx="1582" cy="311"/>
              <a:chOff x="5432" y="5246"/>
              <a:chExt cx="1582" cy="311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5636" y="5401"/>
                <a:ext cx="1378" cy="0"/>
              </a:xfrm>
              <a:prstGeom prst="line">
                <a:avLst/>
              </a:prstGeom>
              <a:ln w="12700" cmpd="sng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/>
              <p:cNvSpPr/>
              <p:nvPr/>
            </p:nvSpPr>
            <p:spPr>
              <a:xfrm>
                <a:off x="5432" y="5246"/>
                <a:ext cx="311" cy="31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flipV="1">
              <a:off x="6559" y="7608"/>
              <a:ext cx="1696" cy="531"/>
              <a:chOff x="6559" y="2668"/>
              <a:chExt cx="1696" cy="531"/>
            </a:xfrm>
          </p:grpSpPr>
          <p:cxnSp>
            <p:nvCxnSpPr>
              <p:cNvPr id="25" name="直接连接符 24"/>
              <p:cNvCxnSpPr>
                <a:stCxn id="24" idx="1"/>
              </p:cNvCxnSpPr>
              <p:nvPr/>
            </p:nvCxnSpPr>
            <p:spPr>
              <a:xfrm flipH="1" flipV="1">
                <a:off x="7605" y="2823"/>
                <a:ext cx="650" cy="376"/>
              </a:xfrm>
              <a:prstGeom prst="line">
                <a:avLst/>
              </a:prstGeom>
              <a:ln w="12700" cmpd="sng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6870" y="2823"/>
                <a:ext cx="735" cy="0"/>
              </a:xfrm>
              <a:prstGeom prst="line">
                <a:avLst/>
              </a:prstGeom>
              <a:ln w="12700" cmpd="sng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椭圆 26"/>
              <p:cNvSpPr/>
              <p:nvPr/>
            </p:nvSpPr>
            <p:spPr>
              <a:xfrm>
                <a:off x="6559" y="2668"/>
                <a:ext cx="311" cy="31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11520" y="2392"/>
              <a:ext cx="4789" cy="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移动虚拟</a:t>
              </a:r>
              <a:r>
                <a:rPr lang="en-US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3D</a:t>
              </a: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面部迁移能力</a:t>
              </a:r>
              <a:endParaRPr lang="zh-CN" altLang="en-US" sz="12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-467" y="4851"/>
              <a:ext cx="5878" cy="10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spcBef>
                  <a:spcPts val="0"/>
                </a:spcBef>
                <a:spcAft>
                  <a:spcPts val="0"/>
                </a:spcAft>
              </a:pP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小</a:t>
              </a:r>
              <a:r>
                <a:rPr lang="en-US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K</a:t>
              </a: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面部代码功能移植，</a:t>
              </a:r>
              <a:endParaRPr lang="en-US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小</a:t>
              </a:r>
              <a:r>
                <a:rPr lang="en-US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K</a:t>
              </a: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面部代码梳理，</a:t>
              </a:r>
              <a:r>
                <a:rPr lang="en-US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XK UPM</a:t>
              </a:r>
              <a:endParaRPr lang="en-US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flipH="1">
            <a:off x="1652905" y="2042160"/>
            <a:ext cx="10012680" cy="3922395"/>
            <a:chOff x="520" y="2668"/>
            <a:chExt cx="15768" cy="6177"/>
          </a:xfrm>
        </p:grpSpPr>
        <p:sp>
          <p:nvSpPr>
            <p:cNvPr id="48" name="文本框 47"/>
            <p:cNvSpPr txBox="1"/>
            <p:nvPr/>
          </p:nvSpPr>
          <p:spPr>
            <a:xfrm>
              <a:off x="11499" y="7663"/>
              <a:ext cx="4789" cy="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移动</a:t>
              </a:r>
              <a:r>
                <a:rPr lang="en-US" altLang="zh-CN" sz="1600" b="1" dirty="0" err="1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ar</a:t>
              </a: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头套面部迁移能力</a:t>
              </a:r>
              <a:endParaRPr lang="zh-CN" altLang="en-US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  <a:sym typeface="+mn-ea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6559" y="2668"/>
              <a:ext cx="1696" cy="531"/>
              <a:chOff x="6559" y="2668"/>
              <a:chExt cx="1696" cy="531"/>
            </a:xfrm>
          </p:grpSpPr>
          <p:cxnSp>
            <p:nvCxnSpPr>
              <p:cNvPr id="51" name="直接连接符 50"/>
              <p:cNvCxnSpPr>
                <a:stCxn id="50" idx="1"/>
              </p:cNvCxnSpPr>
              <p:nvPr/>
            </p:nvCxnSpPr>
            <p:spPr>
              <a:xfrm flipH="1" flipV="1">
                <a:off x="7605" y="2823"/>
                <a:ext cx="650" cy="376"/>
              </a:xfrm>
              <a:prstGeom prst="line">
                <a:avLst/>
              </a:prstGeom>
              <a:ln w="12700" cmpd="sng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6870" y="2823"/>
                <a:ext cx="735" cy="0"/>
              </a:xfrm>
              <a:prstGeom prst="line">
                <a:avLst/>
              </a:prstGeom>
              <a:ln w="12700" cmpd="sng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椭圆 59"/>
              <p:cNvSpPr/>
              <p:nvPr/>
            </p:nvSpPr>
            <p:spPr>
              <a:xfrm>
                <a:off x="6559" y="2668"/>
                <a:ext cx="311" cy="31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432" y="5246"/>
              <a:ext cx="1582" cy="311"/>
              <a:chOff x="5432" y="5246"/>
              <a:chExt cx="1582" cy="311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5636" y="5401"/>
                <a:ext cx="1378" cy="0"/>
              </a:xfrm>
              <a:prstGeom prst="line">
                <a:avLst/>
              </a:prstGeom>
              <a:ln w="12700" cmpd="sng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椭圆 63"/>
              <p:cNvSpPr/>
              <p:nvPr/>
            </p:nvSpPr>
            <p:spPr>
              <a:xfrm>
                <a:off x="5432" y="5246"/>
                <a:ext cx="311" cy="31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 flipV="1">
              <a:off x="6559" y="7608"/>
              <a:ext cx="1696" cy="531"/>
              <a:chOff x="6559" y="2668"/>
              <a:chExt cx="1696" cy="531"/>
            </a:xfrm>
          </p:grpSpPr>
          <p:cxnSp>
            <p:nvCxnSpPr>
              <p:cNvPr id="67" name="直接连接符 66"/>
              <p:cNvCxnSpPr>
                <a:stCxn id="66" idx="1"/>
              </p:cNvCxnSpPr>
              <p:nvPr/>
            </p:nvCxnSpPr>
            <p:spPr>
              <a:xfrm flipH="1" flipV="1">
                <a:off x="7605" y="2823"/>
                <a:ext cx="650" cy="376"/>
              </a:xfrm>
              <a:prstGeom prst="line">
                <a:avLst/>
              </a:prstGeom>
              <a:ln w="12700" cmpd="sng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>
                <a:off x="6870" y="2823"/>
                <a:ext cx="735" cy="0"/>
              </a:xfrm>
              <a:prstGeom prst="line">
                <a:avLst/>
              </a:prstGeom>
              <a:ln w="12700" cmpd="sng">
                <a:solidFill>
                  <a:schemeClr val="tx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椭圆 68"/>
              <p:cNvSpPr/>
              <p:nvPr/>
            </p:nvSpPr>
            <p:spPr>
              <a:xfrm>
                <a:off x="6559" y="2668"/>
                <a:ext cx="311" cy="31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520" y="4777"/>
              <a:ext cx="4789" cy="124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虚拟摄像头 借助</a:t>
              </a:r>
              <a:r>
                <a:rPr lang="en-US" altLang="zh-CN" sz="1600" b="1" dirty="0" err="1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github</a:t>
              </a: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上一个开源库</a:t>
              </a:r>
              <a:r>
                <a:rPr lang="en-US" altLang="zh-CN" sz="1600" b="1" dirty="0" err="1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UnityCapture</a:t>
              </a:r>
              <a:endParaRPr lang="zh-CN" altLang="en-US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  <a:sym typeface="+mn-ea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238" y="7015"/>
              <a:ext cx="4789" cy="18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优化</a:t>
              </a:r>
              <a:r>
                <a:rPr lang="en-US" altLang="zh-CN" sz="1600" b="1" dirty="0" err="1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CaptureFramework</a:t>
              </a:r>
              <a:r>
                <a:rPr lang="en-US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 UPM</a:t>
              </a: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，</a:t>
              </a:r>
              <a:r>
                <a:rPr lang="en-US" altLang="zh-CN" sz="1600" b="1" dirty="0" err="1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Mediapipe</a:t>
              </a:r>
              <a:r>
                <a:rPr lang="en-US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 Adaptor UPM</a:t>
              </a:r>
              <a:r>
                <a:rPr lang="zh-CN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，</a:t>
              </a:r>
              <a:r>
                <a:rPr lang="en-US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Native </a:t>
              </a:r>
              <a:r>
                <a:rPr lang="en-US" altLang="zh-CN" sz="1600" b="1" dirty="0" err="1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Mediapipe</a:t>
              </a:r>
              <a:r>
                <a:rPr lang="en-US" altLang="zh-CN" sz="1600" b="1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 Adaptor UPM</a:t>
              </a:r>
              <a:endPara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1775" y="212725"/>
            <a:ext cx="1468755" cy="1764000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雅酷黑 45W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56235" y="524510"/>
            <a:ext cx="1468755" cy="918845"/>
            <a:chOff x="16124" y="1076"/>
            <a:chExt cx="2313" cy="1447"/>
          </a:xfrm>
        </p:grpSpPr>
        <p:sp>
          <p:nvSpPr>
            <p:cNvPr id="33" name="文本框 32"/>
            <p:cNvSpPr txBox="1"/>
            <p:nvPr/>
          </p:nvSpPr>
          <p:spPr>
            <a:xfrm>
              <a:off x="16124" y="1076"/>
              <a:ext cx="231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雅酷黑 45W" charset="-122"/>
                </a:rPr>
                <a:t>Logo</a:t>
              </a:r>
              <a:endParaRPr lang="en-US" altLang="zh-CN" sz="3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雅酷黑 45W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209" y="1943"/>
              <a:ext cx="2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</a:rPr>
                <a:t>请输入公司名称</a:t>
              </a:r>
              <a:endParaRPr lang="zh-CN" altLang="en-US" sz="2800" b="1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  <a:p>
              <a:pPr algn="dist"/>
              <a:r>
                <a:rPr lang="en-US" altLang="zh-CN" sz="8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T</a:t>
              </a:r>
              <a:r>
                <a:rPr lang="zh-CN" sz="8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he company name</a:t>
              </a:r>
              <a:endParaRPr lang="zh-CN" altLang="en-US" sz="800" b="1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</p:txBody>
        </p:sp>
      </p:grpSp>
      <p:sp>
        <p:nvSpPr>
          <p:cNvPr id="9" name="菱形 8"/>
          <p:cNvSpPr/>
          <p:nvPr/>
        </p:nvSpPr>
        <p:spPr>
          <a:xfrm>
            <a:off x="1365250" y="2641600"/>
            <a:ext cx="1059180" cy="105918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汉仪晓波花月圆W" charset="-122"/>
                <a:ea typeface="汉仪晓波花月圆W" charset="-122"/>
              </a:rPr>
              <a:t>01</a:t>
            </a:r>
            <a:endParaRPr lang="en-US" altLang="zh-CN" sz="2000">
              <a:solidFill>
                <a:schemeClr val="bg1"/>
              </a:solidFill>
              <a:latin typeface="汉仪晓波花月圆W" charset="-122"/>
              <a:ea typeface="汉仪晓波花月圆W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4154170" y="2641600"/>
            <a:ext cx="1059180" cy="105918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汉仪晓波花月圆W" charset="-122"/>
                <a:ea typeface="汉仪晓波花月圆W" charset="-122"/>
              </a:rPr>
              <a:t>02</a:t>
            </a:r>
            <a:endParaRPr lang="en-US" altLang="zh-CN" sz="2000">
              <a:solidFill>
                <a:schemeClr val="bg1"/>
              </a:solidFill>
              <a:latin typeface="汉仪晓波花月圆W" charset="-122"/>
              <a:ea typeface="汉仪晓波花月圆W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6948805" y="2690240"/>
            <a:ext cx="1059180" cy="105918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汉仪晓波花月圆W" charset="-122"/>
                <a:ea typeface="汉仪晓波花月圆W" charset="-122"/>
              </a:rPr>
              <a:t>03</a:t>
            </a:r>
            <a:endParaRPr lang="en-US" altLang="zh-CN" sz="2000">
              <a:solidFill>
                <a:schemeClr val="bg1"/>
              </a:solidFill>
              <a:latin typeface="汉仪晓波花月圆W" charset="-122"/>
              <a:ea typeface="汉仪晓波花月圆W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9737725" y="2709696"/>
            <a:ext cx="1059180" cy="105918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汉仪晓波花月圆W" charset="-122"/>
                <a:ea typeface="汉仪晓波花月圆W" charset="-122"/>
              </a:rPr>
              <a:t>04</a:t>
            </a:r>
            <a:endParaRPr lang="en-US" altLang="zh-CN" sz="2000">
              <a:solidFill>
                <a:schemeClr val="bg1"/>
              </a:solidFill>
              <a:latin typeface="汉仪晓波花月圆W" charset="-122"/>
              <a:ea typeface="汉仪晓波花月圆W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0793" y="1898392"/>
            <a:ext cx="245772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虚拟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3d-pc</a:t>
            </a:r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端，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ctr"/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ar</a:t>
            </a:r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头套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-pc</a:t>
            </a:r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端面部迁移能力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3250" y="3894455"/>
            <a:ext cx="2583180" cy="1200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对齐虚拟行业头部竞品面部技术，落地于虚拟产品里，接入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mediapipe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引擎，驱动面部包括（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vrm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proxy</a:t>
            </a:r>
            <a:r>
              <a:rPr lang="zh-CN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arkit</a:t>
            </a:r>
            <a:r>
              <a:rPr lang="zh-CN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TV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协议）迁移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.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并实现面部校准，面部灵敏度调整等功能。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ea typeface="汉仪晓波花月圆W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50089" y="2091314"/>
            <a:ext cx="2467342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移动虚拟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3D</a:t>
            </a:r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面部迁移能力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ea typeface="汉仪晓波花月圆W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584709" y="3894455"/>
            <a:ext cx="2583180" cy="17594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ts val="13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CaptureFrameworkUPM</a:t>
            </a:r>
            <a:r>
              <a:rPr lang="zh-CN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（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dev_3_0_0</a:t>
            </a:r>
            <a:r>
              <a:rPr lang="zh-CN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）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最初是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用来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提供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mediapipe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等引擎的启动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、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暂停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、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恢复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、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更新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与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设置模型等接口。调整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CaptureFramework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UPM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适配移动端，只提供了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Native 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Mediapipe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Adaptor UPM</a:t>
            </a:r>
            <a:r>
              <a:rPr lang="zh-CN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Native 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ARkit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Adaptor UPM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所需的数据和所需的接口能力，驱动层的能力属于业务放到项目里实现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.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新增泛型接口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.</a:t>
            </a:r>
            <a:endParaRPr lang="zh-CN" altLang="zh-CN" sz="12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66169" y="3927029"/>
            <a:ext cx="2107173" cy="10273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高内聚低耦合，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使代码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利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用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率更高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更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易移植。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ea typeface="汉仪晓波花月圆W" charset="-122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9095041" y="3927029"/>
            <a:ext cx="2343911" cy="11708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323850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让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现有的虚拟直播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3D-PC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端项目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拥有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能使用小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K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面部的能力，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并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对小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K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代码进行拆解，升级，修复和移植。</a:t>
            </a:r>
            <a:endParaRPr lang="zh-CN" altLang="zh-CN" sz="12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20431" y="1891737"/>
            <a:ext cx="2915927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优化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CaptureFramework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UPM</a:t>
            </a:r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ctr"/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Mediapipe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Adaptor UPM</a:t>
            </a:r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ctr"/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Native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Mediapipe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Adaptor UPM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ea typeface="汉仪晓波花月圆W" charset="-122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095042" y="1940867"/>
            <a:ext cx="2343911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小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K</a:t>
            </a:r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面部代码梳理，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ctr"/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小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K</a:t>
            </a:r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面部代码功能移植，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ctr"/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XK UPM</a:t>
            </a:r>
            <a:endParaRPr lang="zh-CN" altLang="zh-CN" sz="1600" b="1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1775" y="212725"/>
            <a:ext cx="1468755" cy="1764000"/>
          </a:xfrm>
          <a:prstGeom prst="rect">
            <a:avLst/>
          </a:prstGeom>
          <a:blipFill rotWithShape="1"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雅酷黑 45W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2675560" y="2203850"/>
            <a:ext cx="1059180" cy="105918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</a:rPr>
              <a:t>05</a:t>
            </a:r>
            <a:endParaRPr lang="en-US" altLang="zh-CN" sz="2000" dirty="0">
              <a:solidFill>
                <a:schemeClr val="bg1"/>
              </a:solidFill>
              <a:latin typeface="汉仪晓波花月圆W" charset="-122"/>
              <a:ea typeface="汉仪晓波花月圆W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7824294" y="2252490"/>
            <a:ext cx="1059180" cy="105918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</a:rPr>
              <a:t>06</a:t>
            </a:r>
            <a:endParaRPr lang="en-US" altLang="zh-CN" sz="2000" dirty="0">
              <a:solidFill>
                <a:schemeClr val="bg1"/>
              </a:solidFill>
              <a:latin typeface="汉仪晓波花月圆W" charset="-122"/>
              <a:ea typeface="汉仪晓波花月圆W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99532" y="1653564"/>
            <a:ext cx="2411237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移动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ar</a:t>
            </a:r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头套面部迁移能力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ea typeface="汉仪晓波花月圆W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19715" y="3456705"/>
            <a:ext cx="3165349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特殊表情推导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</a:t>
            </a:r>
            <a:endParaRPr lang="zh-CN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能通过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bs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转换成特殊表情。</a:t>
            </a:r>
            <a:endParaRPr lang="zh-CN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遇到问题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：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bs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如何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推导特殊表情，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如何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推演更贴合的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bs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及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其权重影响的特殊表情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bs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的相关因素。</a:t>
            </a:r>
            <a:endParaRPr lang="zh-CN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解决方案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：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首先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记录移动端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数据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，然后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在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pc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端进行调试和测试，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最后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编写关于特殊表情与基准表情之间关系权重的可视化调试工具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</a:t>
            </a:r>
            <a:endParaRPr lang="zh-CN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zh-CN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596799" y="3395150"/>
            <a:ext cx="3514167" cy="25237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Unity Capture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是一个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Windows DirectShow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过滤器，允许您将渲染的相机直接流式传输到另一个应用程序。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通俗点讲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，它本质上是让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Unity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在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Windows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上模拟一个显示渲染相机的网络摄像头设备。</a:t>
            </a:r>
            <a:endParaRPr lang="zh-CN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它在中型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PC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上支持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60FPS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的无延迟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1080p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，并且可以在速度更快的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PC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上处理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4K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分辨率。它还支持在接收支持它的应用程序（如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OBS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）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上同时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捕获多个摄像头和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alpha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 </a:t>
            </a:r>
            <a:r>
              <a: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通道（透明度）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</a:t>
            </a:r>
            <a:endParaRPr lang="zh-CN" altLang="zh-CN" sz="1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596800" y="1453987"/>
            <a:ext cx="351416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虚拟摄像头 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ctr"/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借助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github</a:t>
            </a:r>
            <a:r>
              <a:rPr lang="zh-CN" altLang="zh-CN" sz="1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上一个开源库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UnityCapture</a:t>
            </a:r>
            <a:endParaRPr lang="zh-CN" altLang="en-US" sz="1600" b="1" dirty="0">
              <a:solidFill>
                <a:schemeClr val="tx2">
                  <a:lumMod val="75000"/>
                </a:schemeClr>
              </a:solidFill>
              <a:ea typeface="汉仪晓波花月圆W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1775" y="212725"/>
            <a:ext cx="1468755" cy="1764000"/>
          </a:xfrm>
          <a:prstGeom prst="rect">
            <a:avLst/>
          </a:prstGeom>
          <a:blipFill rotWithShape="1"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p>
            <a:pPr algn="ctr"/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雅酷黑 45W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01210" y="2129155"/>
            <a:ext cx="29895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  <a:sym typeface="+mn-ea"/>
              </a:rPr>
              <a:t>个人感悟</a:t>
            </a:r>
            <a:br>
              <a:rPr lang="en-US" altLang="zh-CN" sz="1600" dirty="0"/>
            </a:br>
            <a:r>
              <a:rPr lang="en-US" altLang="zh-CN" sz="1600" dirty="0">
                <a:latin typeface="PingFang SC"/>
              </a:rPr>
              <a:t>Personal perceptions</a:t>
            </a:r>
            <a:endParaRPr lang="zh-CN" altLang="en-US" sz="1600" dirty="0">
              <a:solidFill>
                <a:srgbClr val="2A2B2E"/>
              </a:solidFill>
              <a:latin typeface="PingFang SC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2775585" y="3172460"/>
            <a:ext cx="6640830" cy="3699510"/>
          </a:xfrm>
          <a:prstGeom prst="triangle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56235" y="524510"/>
            <a:ext cx="1468755" cy="918845"/>
            <a:chOff x="16124" y="1076"/>
            <a:chExt cx="2313" cy="1447"/>
          </a:xfrm>
        </p:grpSpPr>
        <p:sp>
          <p:nvSpPr>
            <p:cNvPr id="33" name="文本框 32"/>
            <p:cNvSpPr txBox="1"/>
            <p:nvPr/>
          </p:nvSpPr>
          <p:spPr>
            <a:xfrm>
              <a:off x="16124" y="1076"/>
              <a:ext cx="231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雅酷黑 45W" charset="-122"/>
                </a:rPr>
                <a:t>Logo</a:t>
              </a:r>
              <a:endParaRPr lang="en-US" altLang="zh-CN" sz="3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雅酷黑 45W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209" y="1943"/>
              <a:ext cx="2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</a:rPr>
                <a:t>请输入公司名称</a:t>
              </a:r>
              <a:endParaRPr lang="zh-CN" altLang="en-US" sz="2800" b="1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  <a:p>
              <a:pPr algn="dist"/>
              <a:r>
                <a:rPr lang="en-US" altLang="zh-CN" sz="8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T</a:t>
              </a:r>
              <a:r>
                <a:rPr lang="zh-CN" sz="8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he company name</a:t>
              </a:r>
              <a:endParaRPr lang="zh-CN" altLang="en-US" sz="800" b="1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</p:txBody>
        </p:sp>
      </p:grpSp>
      <p:sp>
        <p:nvSpPr>
          <p:cNvPr id="7" name="等腰三角形 6"/>
          <p:cNvSpPr/>
          <p:nvPr/>
        </p:nvSpPr>
        <p:spPr>
          <a:xfrm>
            <a:off x="5715000" y="1385570"/>
            <a:ext cx="762635" cy="616585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48740" y="160907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rPr>
              <a:t>04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1775" y="212725"/>
            <a:ext cx="1468755" cy="1764000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雅酷黑 45W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95776" y="2782669"/>
            <a:ext cx="1631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成功</a:t>
            </a:r>
            <a:endParaRPr lang="en-US" altLang="zh-CN" sz="5400" b="1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ctr"/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success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972" y="435659"/>
            <a:ext cx="29895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个人感悟</a:t>
            </a:r>
            <a:br>
              <a:rPr lang="en-US" altLang="zh-CN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</a:br>
            <a:r>
              <a:rPr lang="en-US" altLang="zh-CN" sz="1600" dirty="0">
                <a:latin typeface="PingFang SC"/>
              </a:rPr>
              <a:t>Personal perceptions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636972" y="435659"/>
            <a:ext cx="762635" cy="616585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-2029288" y="65915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rPr>
              <a:t>04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69185" y="2420200"/>
            <a:ext cx="1538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/>
              <a:t>=</a:t>
            </a:r>
            <a:endParaRPr lang="zh-CN" altLang="en-US" sz="9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244184" y="2782669"/>
            <a:ext cx="1631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能力</a:t>
            </a:r>
            <a:endParaRPr lang="en-US" altLang="zh-CN" sz="5400" b="1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ctr"/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ability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27359" y="2795335"/>
            <a:ext cx="1631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态度</a:t>
            </a:r>
            <a:endParaRPr lang="en-US" altLang="zh-CN" sz="5400" b="1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ctr"/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attitude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5557" y="2656836"/>
            <a:ext cx="1538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/>
              <a:t>*</a:t>
            </a:r>
            <a:endParaRPr lang="zh-CN" altLang="en-US" sz="9600" b="1" dirty="0"/>
          </a:p>
        </p:txBody>
      </p:sp>
      <p:pic>
        <p:nvPicPr>
          <p:cNvPr id="8" name="图片 7" descr="35054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880" y="4546668"/>
            <a:ext cx="1065896" cy="1065896"/>
          </a:xfrm>
          <a:prstGeom prst="rect">
            <a:avLst/>
          </a:prstGeom>
        </p:spPr>
      </p:pic>
      <p:sp>
        <p:nvSpPr>
          <p:cNvPr id="14" name="等腰三角形 13"/>
          <p:cNvSpPr/>
          <p:nvPr/>
        </p:nvSpPr>
        <p:spPr>
          <a:xfrm flipV="1">
            <a:off x="5422281" y="1785714"/>
            <a:ext cx="1275080" cy="1030605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flipV="1">
            <a:off x="8516193" y="1785714"/>
            <a:ext cx="1275080" cy="103060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flipV="1">
            <a:off x="2253204" y="1785713"/>
            <a:ext cx="1275080" cy="103060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044857" y="4797987"/>
            <a:ext cx="842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只有足够的专业度，才能配得起更高的职级。在后续工作中，我会更聚焦于目标的拆解，以终为始，致力于每一项目标的达成。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044857" y="4246948"/>
            <a:ext cx="8350531" cy="206904"/>
          </a:xfrm>
          <a:prstGeom prst="rect">
            <a:avLst/>
          </a:prstGeom>
          <a:solidFill>
            <a:srgbClr val="8497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5344160" y="1039495"/>
            <a:ext cx="1503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sz="36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rPr>
              <a:t>目录</a:t>
            </a:r>
            <a:endParaRPr lang="zh-CN" sz="32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  <a:p>
            <a:pPr algn="dist">
              <a:lnSpc>
                <a:spcPct val="100000"/>
              </a:lnSpc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rPr>
              <a:t>C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rPr>
              <a:t>ATALO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长美黑简" charset="-122"/>
                <a:sym typeface="+mn-ea"/>
              </a:rPr>
              <a:t>G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长美黑简" charset="-122"/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05338" y="3235703"/>
            <a:ext cx="11516995" cy="1513205"/>
            <a:chOff x="1946" y="4059"/>
            <a:chExt cx="18137" cy="2383"/>
          </a:xfrm>
        </p:grpSpPr>
        <p:sp>
          <p:nvSpPr>
            <p:cNvPr id="35" name="文本框 34"/>
            <p:cNvSpPr txBox="1"/>
            <p:nvPr/>
          </p:nvSpPr>
          <p:spPr>
            <a:xfrm>
              <a:off x="5288" y="4067"/>
              <a:ext cx="3209" cy="2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</a:rPr>
                <a:t>02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</a:rPr>
                <a:t>技术赋能</a:t>
              </a:r>
              <a:endParaRPr lang="en-US" altLang="zh-CN" sz="24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  <a:p>
              <a:pPr algn="ctr"/>
              <a:r>
                <a:rPr lang="en-US" altLang="zh-CN" sz="1400" dirty="0">
                  <a:solidFill>
                    <a:srgbClr val="2A2B2E"/>
                  </a:solidFill>
                  <a:latin typeface="PingFang SC"/>
                </a:rPr>
                <a:t>Enabling technology</a:t>
              </a:r>
              <a:endParaRPr lang="zh-CN" altLang="en-US" sz="1400" dirty="0">
                <a:solidFill>
                  <a:srgbClr val="2A2B2E"/>
                </a:solidFill>
                <a:latin typeface="PingFang SC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750" y="4067"/>
              <a:ext cx="3999" cy="2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</a:rPr>
                <a:t>03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</a:rPr>
                <a:t>业务支持和保障</a:t>
              </a:r>
              <a:r>
                <a:rPr lang="en-US" altLang="zh-CN" sz="1400" b="0" i="0" dirty="0">
                  <a:solidFill>
                    <a:srgbClr val="2A2B2E"/>
                  </a:solidFill>
                  <a:effectLst/>
                  <a:latin typeface="PingFang SC"/>
                </a:rPr>
                <a:t>Business support and assurance</a:t>
              </a:r>
              <a:endParaRPr lang="en-US" altLang="zh-CN" sz="1400" b="0" i="0" dirty="0">
                <a:solidFill>
                  <a:srgbClr val="2A2B2E"/>
                </a:solidFill>
                <a:effectLst/>
                <a:latin typeface="PingFang SC"/>
              </a:endParaRPr>
            </a:p>
            <a:p>
              <a:pPr algn="ctr"/>
              <a:endParaRPr lang="zh-CN" altLang="en-US" sz="14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084" y="4061"/>
              <a:ext cx="3999" cy="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</a:rPr>
                <a:t>05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</a:rPr>
                <a:t>规划展望</a:t>
              </a:r>
              <a:endParaRPr lang="en-US" altLang="zh-CN" sz="24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  <a:p>
              <a:pPr algn="ctr"/>
              <a:r>
                <a:rPr lang="en-US" altLang="zh-CN" sz="1400" dirty="0">
                  <a:solidFill>
                    <a:srgbClr val="2A2B2E"/>
                  </a:solidFill>
                  <a:latin typeface="PingFang SC"/>
                </a:rPr>
                <a:t>Plan Expectations</a:t>
              </a:r>
              <a:endParaRPr lang="zh-CN" altLang="en-US" sz="14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2636" y="4059"/>
              <a:ext cx="3999" cy="2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04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  <a:p>
              <a:pPr algn="ctr"/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个人感悟</a:t>
              </a:r>
              <a:br>
                <a:rPr lang="en-US" altLang="zh-CN" sz="1400" dirty="0"/>
              </a:br>
              <a:r>
                <a:rPr lang="en-US" altLang="zh-CN" sz="1400" dirty="0">
                  <a:latin typeface="PingFang SC"/>
                </a:rPr>
                <a:t>Personal perceptions</a:t>
              </a:r>
              <a:endParaRPr lang="zh-CN" altLang="en-US" sz="1400" dirty="0">
                <a:latin typeface="PingFang SC"/>
                <a:sym typeface="+mn-ea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946" y="4065"/>
              <a:ext cx="3209" cy="2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</a:rPr>
                <a:t>01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  <a:p>
              <a:pPr algn="ctr"/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</a:rPr>
                <a:t>个人简介</a:t>
              </a:r>
              <a:br>
                <a:rPr lang="en-US" altLang="zh-CN" sz="1400" dirty="0"/>
              </a:br>
              <a:r>
                <a:rPr lang="en-US" altLang="zh-CN" sz="1400" dirty="0">
                  <a:solidFill>
                    <a:srgbClr val="2A2B2E"/>
                  </a:solidFill>
                  <a:latin typeface="PingFang SC"/>
                </a:rPr>
                <a:t>Individual Resume</a:t>
              </a:r>
              <a:endParaRPr lang="zh-CN" altLang="en-US" sz="1400" dirty="0">
                <a:solidFill>
                  <a:srgbClr val="2A2B2E"/>
                </a:solidFill>
                <a:latin typeface="PingFang SC"/>
              </a:endParaRPr>
            </a:p>
          </p:txBody>
        </p:sp>
      </p:grpSp>
      <p:sp>
        <p:nvSpPr>
          <p:cNvPr id="23" name="等腰三角形 22"/>
          <p:cNvSpPr/>
          <p:nvPr/>
        </p:nvSpPr>
        <p:spPr>
          <a:xfrm flipV="1">
            <a:off x="3028829" y="4641907"/>
            <a:ext cx="1275080" cy="1030605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flipV="1">
            <a:off x="5449519" y="4641908"/>
            <a:ext cx="1275080" cy="1030605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flipV="1">
            <a:off x="7925360" y="4641908"/>
            <a:ext cx="1275080" cy="1030605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flipV="1">
            <a:off x="10115110" y="4641908"/>
            <a:ext cx="1275080" cy="1030605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825710" y="4641906"/>
            <a:ext cx="1275080" cy="103060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31775" y="212725"/>
            <a:ext cx="1468755" cy="1764000"/>
          </a:xfrm>
          <a:prstGeom prst="rect">
            <a:avLst/>
          </a:prstGeom>
          <a:blipFill rotWithShape="1"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p>
            <a:pPr algn="ctr"/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雅酷黑 45W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14655" y="2608580"/>
            <a:ext cx="3484245" cy="3021965"/>
            <a:chOff x="653" y="3198"/>
            <a:chExt cx="5487" cy="4759"/>
          </a:xfrm>
        </p:grpSpPr>
        <p:sp>
          <p:nvSpPr>
            <p:cNvPr id="7" name="六边形 6"/>
            <p:cNvSpPr/>
            <p:nvPr/>
          </p:nvSpPr>
          <p:spPr>
            <a:xfrm rot="1800000">
              <a:off x="653" y="3198"/>
              <a:ext cx="5487" cy="4759"/>
            </a:xfrm>
            <a:prstGeom prst="hexagon">
              <a:avLst>
                <a:gd name="adj" fmla="val 28849"/>
                <a:gd name="vf" fmla="val 115470"/>
              </a:avLst>
            </a:prstGeom>
            <a:noFill/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55" y="4023"/>
              <a:ext cx="4047" cy="3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457200" algn="ctr">
                <a:lnSpc>
                  <a:spcPct val="150000"/>
                </a:lnSpc>
              </a:pPr>
              <a:r>
                <a:rPr lang="zh-CN" altLang="en-US" sz="1400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学无止镜，时代的开展瞬息万变，各种新技术知识日新月异。我将坚持不懈地努力学习各种理论知识，并用于指导实践，以更好的适应行业开展的需要。</a:t>
              </a:r>
              <a:endParaRPr lang="en-US" altLang="zh-CN" sz="14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</p:txBody>
        </p:sp>
      </p:grpSp>
      <p:sp>
        <p:nvSpPr>
          <p:cNvPr id="18" name="六边形 17"/>
          <p:cNvSpPr/>
          <p:nvPr/>
        </p:nvSpPr>
        <p:spPr>
          <a:xfrm rot="1800000">
            <a:off x="4354195" y="2608580"/>
            <a:ext cx="3484245" cy="3021965"/>
          </a:xfrm>
          <a:prstGeom prst="hexagon">
            <a:avLst>
              <a:gd name="adj" fmla="val 28849"/>
              <a:gd name="vf" fmla="val 115470"/>
            </a:avLst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35"/>
          <p:cNvSpPr/>
          <p:nvPr/>
        </p:nvSpPr>
        <p:spPr>
          <a:xfrm rot="1800000">
            <a:off x="8293735" y="2608580"/>
            <a:ext cx="3484245" cy="3021965"/>
          </a:xfrm>
          <a:prstGeom prst="hexagon">
            <a:avLst>
              <a:gd name="adj" fmla="val 28849"/>
              <a:gd name="vf" fmla="val 115470"/>
            </a:avLst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601470" y="1848485"/>
            <a:ext cx="1108710" cy="961390"/>
            <a:chOff x="3488" y="4864"/>
            <a:chExt cx="1481" cy="128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3" name="六边形 42"/>
            <p:cNvSpPr/>
            <p:nvPr/>
          </p:nvSpPr>
          <p:spPr>
            <a:xfrm rot="1740000">
              <a:off x="3488" y="4864"/>
              <a:ext cx="1481" cy="1284"/>
            </a:xfrm>
            <a:prstGeom prst="hexagon">
              <a:avLst>
                <a:gd name="adj" fmla="val 28849"/>
                <a:gd name="vf" fmla="val 11547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765" y="5199"/>
              <a:ext cx="927" cy="6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01</a:t>
              </a:r>
              <a:endParaRPr lang="en-US" sz="2400">
                <a:solidFill>
                  <a:schemeClr val="bg1"/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541645" y="1848485"/>
            <a:ext cx="1108710" cy="961390"/>
            <a:chOff x="3488" y="4864"/>
            <a:chExt cx="1481" cy="128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6" name="六边形 45"/>
            <p:cNvSpPr/>
            <p:nvPr/>
          </p:nvSpPr>
          <p:spPr>
            <a:xfrm rot="1740000">
              <a:off x="3488" y="4864"/>
              <a:ext cx="1481" cy="1284"/>
            </a:xfrm>
            <a:prstGeom prst="hexagon">
              <a:avLst>
                <a:gd name="adj" fmla="val 28849"/>
                <a:gd name="vf" fmla="val 11547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765" y="5199"/>
              <a:ext cx="927" cy="6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02</a:t>
              </a:r>
              <a:endParaRPr lang="en-US" sz="2400">
                <a:solidFill>
                  <a:schemeClr val="bg1"/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479915" y="1848485"/>
            <a:ext cx="1108710" cy="961390"/>
            <a:chOff x="3488" y="4864"/>
            <a:chExt cx="1481" cy="1284"/>
          </a:xfrm>
          <a:solidFill>
            <a:schemeClr val="tx2"/>
          </a:solidFill>
        </p:grpSpPr>
        <p:sp>
          <p:nvSpPr>
            <p:cNvPr id="53" name="六边形 52"/>
            <p:cNvSpPr/>
            <p:nvPr/>
          </p:nvSpPr>
          <p:spPr>
            <a:xfrm rot="1740000">
              <a:off x="3488" y="4864"/>
              <a:ext cx="1481" cy="1284"/>
            </a:xfrm>
            <a:prstGeom prst="hexagon">
              <a:avLst>
                <a:gd name="adj" fmla="val 28849"/>
                <a:gd name="vf" fmla="val 11547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65" y="5199"/>
              <a:ext cx="927" cy="61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03</a:t>
              </a:r>
              <a:endParaRPr lang="en-US" sz="2400">
                <a:solidFill>
                  <a:schemeClr val="bg1"/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</p:txBody>
        </p:sp>
      </p:grpSp>
      <p:sp>
        <p:nvSpPr>
          <p:cNvPr id="55" name="等腰三角形 54"/>
          <p:cNvSpPr/>
          <p:nvPr/>
        </p:nvSpPr>
        <p:spPr>
          <a:xfrm>
            <a:off x="2444115" y="5930265"/>
            <a:ext cx="3322320" cy="927735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>
            <a:off x="6482080" y="5930265"/>
            <a:ext cx="3322320" cy="927735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818258" y="3138717"/>
            <a:ext cx="2569845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熟练的掌握各种业务技能才能更好的投入工作，我将通过多看、多学、多练来不断的提高自己的各项业务技能。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1669" y="2956366"/>
            <a:ext cx="2569845" cy="23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“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业精于勤而荒于嬉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”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，实践是不断取得进步的根底。我要通过实践不断的</a:t>
            </a:r>
            <a:r>
              <a:rPr lang="zh-CN" altLang="en-US" sz="1400" b="0" i="0" u="sng" dirty="0">
                <a:solidFill>
                  <a:srgbClr val="4F81BD"/>
                </a:solidFill>
                <a:effectLst/>
                <a:latin typeface="Helvetica" panose="020B0604020202020204" pitchFamily="34" charset="0"/>
              </a:rPr>
              <a:t>总结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经验，提高自己解决实际问题的能力，并在实践的过程中慢慢克服急躁情绪，积极、热情的对待每一件工作。</a:t>
            </a:r>
            <a:endParaRPr lang="en-US" altLang="zh-CN" sz="14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17972" y="435659"/>
            <a:ext cx="29895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个人感悟</a:t>
            </a:r>
            <a:br>
              <a:rPr lang="en-US" altLang="zh-CN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</a:br>
            <a:r>
              <a:rPr lang="en-US" altLang="zh-CN" sz="1600" dirty="0">
                <a:latin typeface="PingFang SC"/>
              </a:rPr>
              <a:t>Personal perceptions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636972" y="435659"/>
            <a:ext cx="762635" cy="616585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2029288" y="65915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rPr>
              <a:t>04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>
            <a:off x="2444115" y="5930265"/>
            <a:ext cx="3322320" cy="927735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>
            <a:off x="6482080" y="5930265"/>
            <a:ext cx="3322320" cy="927735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17972" y="435659"/>
            <a:ext cx="29895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个人感悟</a:t>
            </a:r>
            <a:br>
              <a:rPr lang="en-US" altLang="zh-CN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</a:br>
            <a:r>
              <a:rPr lang="en-US" altLang="zh-CN" sz="1600" dirty="0">
                <a:latin typeface="PingFang SC"/>
              </a:rPr>
              <a:t>Personal perceptions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636972" y="435659"/>
            <a:ext cx="762635" cy="616585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2029288" y="65915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rPr>
              <a:t>04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9607" y="1450979"/>
            <a:ext cx="9665790" cy="4192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Helvetica" panose="020B0604020202020204" pitchFamily="34" charset="0"/>
              </a:rPr>
              <a:t>在开发过程中发现，有好多原型、需求文档、设计文档，只知其然，不知其所以然。总结一期经验，避免二期开发中遇到同样的问题和困难。从原型设计、谈二期需求、整理需求文档、数据库设计、开发，一条龙负责到底。这样对业务逻辑及业务流程有了更深的理解。</a:t>
            </a:r>
            <a:endParaRPr lang="en-US" altLang="zh-CN" sz="20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Helvetica" panose="020B0604020202020204" pitchFamily="34" charset="0"/>
              </a:rPr>
              <a:t>从</a:t>
            </a:r>
            <a:r>
              <a:rPr lang="en-US" altLang="zh-CN" sz="2000" dirty="0">
                <a:solidFill>
                  <a:srgbClr val="000000"/>
                </a:solidFill>
                <a:latin typeface="Helvetica" panose="020B0604020202020204" pitchFamily="34" charset="0"/>
              </a:rPr>
              <a:t>“</a:t>
            </a:r>
            <a:r>
              <a:rPr lang="zh-CN" altLang="zh-CN" sz="2000" dirty="0">
                <a:solidFill>
                  <a:srgbClr val="000000"/>
                </a:solidFill>
                <a:latin typeface="Helvetica" panose="020B0604020202020204" pitchFamily="34" charset="0"/>
              </a:rPr>
              <a:t>我问</a:t>
            </a:r>
            <a:r>
              <a:rPr lang="en-US" altLang="zh-CN" sz="2000" dirty="0">
                <a:solidFill>
                  <a:srgbClr val="000000"/>
                </a:solidFill>
                <a:latin typeface="Helvetica" panose="020B0604020202020204" pitchFamily="34" charset="0"/>
              </a:rPr>
              <a:t>”</a:t>
            </a:r>
            <a:r>
              <a:rPr lang="zh-CN" altLang="zh-CN" sz="2000" dirty="0">
                <a:solidFill>
                  <a:srgbClr val="000000"/>
                </a:solidFill>
                <a:latin typeface="Helvetica" panose="020B0604020202020204" pitchFamily="34" charset="0"/>
              </a:rPr>
              <a:t>，到</a:t>
            </a:r>
            <a:r>
              <a:rPr lang="en-US" altLang="zh-CN" sz="2000" dirty="0">
                <a:solidFill>
                  <a:srgbClr val="000000"/>
                </a:solidFill>
                <a:latin typeface="Helvetica" panose="020B0604020202020204" pitchFamily="34" charset="0"/>
              </a:rPr>
              <a:t>“</a:t>
            </a:r>
            <a:r>
              <a:rPr lang="zh-CN" altLang="zh-CN" sz="2000" dirty="0">
                <a:solidFill>
                  <a:srgbClr val="000000"/>
                </a:solidFill>
                <a:latin typeface="Helvetica" panose="020B0604020202020204" pitchFamily="34" charset="0"/>
              </a:rPr>
              <a:t>我讲</a:t>
            </a:r>
            <a:r>
              <a:rPr lang="en-US" altLang="zh-CN" sz="2000" dirty="0">
                <a:solidFill>
                  <a:srgbClr val="000000"/>
                </a:solidFill>
                <a:latin typeface="Helvetica" panose="020B0604020202020204" pitchFamily="34" charset="0"/>
              </a:rPr>
              <a:t>”</a:t>
            </a:r>
            <a:r>
              <a:rPr lang="zh-CN" altLang="zh-CN" sz="2000" dirty="0">
                <a:solidFill>
                  <a:srgbClr val="000000"/>
                </a:solidFill>
                <a:latin typeface="Helvetica" panose="020B0604020202020204" pitchFamily="34" charset="0"/>
              </a:rPr>
              <a:t>，有了很大的个人提高。提高软件知识和技术只是问题的表面，本质是要提高自己认识问题、分析问题、解决问题的思想高度。在能胜任工作的基础上，立即去涉猎其它领域的专业知识，丰富自己的知识体系、提高自己的综合素质。</a:t>
            </a:r>
            <a:endParaRPr lang="zh-CN" altLang="zh-CN" sz="20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Helvetica" panose="020B0604020202020204" pitchFamily="34" charset="0"/>
              </a:rPr>
              <a:t>我相信付出肯定会有收获，在我们的努力下，</a:t>
            </a:r>
            <a:r>
              <a:rPr lang="zh-CN" alt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我们负责的模块</a:t>
            </a:r>
            <a:r>
              <a:rPr lang="zh-CN" altLang="zh-CN" sz="2000" dirty="0">
                <a:solidFill>
                  <a:srgbClr val="000000"/>
                </a:solidFill>
                <a:latin typeface="Helvetica" panose="020B0604020202020204" pitchFamily="34" charset="0"/>
              </a:rPr>
              <a:t>一定会给客户及公司一个满意的答案。</a:t>
            </a:r>
            <a:endParaRPr lang="zh-CN" altLang="zh-CN" sz="2000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01210" y="2129155"/>
            <a:ext cx="29895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  <a:sym typeface="+mn-ea"/>
              </a:rPr>
              <a:t>规划展望</a:t>
            </a:r>
            <a:br>
              <a:rPr lang="en-US" altLang="zh-CN" sz="3600" dirty="0"/>
            </a:br>
            <a:r>
              <a:rPr lang="en-US" altLang="zh-CN" sz="1600" dirty="0">
                <a:solidFill>
                  <a:srgbClr val="2A2B2E"/>
                </a:solidFill>
                <a:latin typeface="PingFang SC"/>
              </a:rPr>
              <a:t>Plan Expectations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2775585" y="3172460"/>
            <a:ext cx="6640830" cy="3699510"/>
          </a:xfrm>
          <a:prstGeom prst="triangle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56235" y="524510"/>
            <a:ext cx="1468755" cy="918845"/>
            <a:chOff x="16124" y="1076"/>
            <a:chExt cx="2313" cy="1447"/>
          </a:xfrm>
        </p:grpSpPr>
        <p:sp>
          <p:nvSpPr>
            <p:cNvPr id="33" name="文本框 32"/>
            <p:cNvSpPr txBox="1"/>
            <p:nvPr/>
          </p:nvSpPr>
          <p:spPr>
            <a:xfrm>
              <a:off x="16124" y="1076"/>
              <a:ext cx="231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雅酷黑 45W" charset="-122"/>
                </a:rPr>
                <a:t>Logo</a:t>
              </a:r>
              <a:endParaRPr lang="en-US" altLang="zh-CN" sz="3600" b="1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雅酷黑 45W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209" y="1943"/>
              <a:ext cx="2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</a:rPr>
                <a:t>请输入公司名称</a:t>
              </a:r>
              <a:endParaRPr lang="zh-CN" altLang="en-US" sz="2800" b="1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  <a:p>
              <a:pPr algn="dist"/>
              <a:r>
                <a:rPr lang="en-US" altLang="zh-CN" sz="8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T</a:t>
              </a:r>
              <a:r>
                <a:rPr lang="zh-CN" sz="8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he company name</a:t>
              </a:r>
              <a:endParaRPr lang="zh-CN" altLang="en-US" sz="800" b="1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</p:txBody>
        </p:sp>
      </p:grpSp>
      <p:sp>
        <p:nvSpPr>
          <p:cNvPr id="7" name="等腰三角形 6"/>
          <p:cNvSpPr/>
          <p:nvPr/>
        </p:nvSpPr>
        <p:spPr>
          <a:xfrm>
            <a:off x="5715000" y="1385570"/>
            <a:ext cx="762635" cy="616585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48740" y="160907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rPr>
              <a:t>05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1775" y="212725"/>
            <a:ext cx="1468755" cy="1764000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雅酷黑 45W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44880" y="2171065"/>
            <a:ext cx="3136265" cy="3885565"/>
            <a:chOff x="1749" y="3419"/>
            <a:chExt cx="4939" cy="6119"/>
          </a:xfrm>
        </p:grpSpPr>
        <p:sp>
          <p:nvSpPr>
            <p:cNvPr id="3" name="矩形 2"/>
            <p:cNvSpPr/>
            <p:nvPr/>
          </p:nvSpPr>
          <p:spPr>
            <a:xfrm>
              <a:off x="1749" y="3419"/>
              <a:ext cx="4939" cy="61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 descr="445099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10" y="3905"/>
              <a:ext cx="1417" cy="1417"/>
            </a:xfrm>
            <a:prstGeom prst="rect">
              <a:avLst/>
            </a:prstGeom>
          </p:spPr>
        </p:pic>
        <p:grpSp>
          <p:nvGrpSpPr>
            <p:cNvPr id="31" name="组合 30"/>
            <p:cNvGrpSpPr/>
            <p:nvPr/>
          </p:nvGrpSpPr>
          <p:grpSpPr>
            <a:xfrm>
              <a:off x="2259" y="5350"/>
              <a:ext cx="3920" cy="2810"/>
              <a:chOff x="7641" y="4870"/>
              <a:chExt cx="3920" cy="2810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7641" y="4870"/>
                <a:ext cx="3920" cy="28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zh-CN" dirty="0">
                    <a:solidFill>
                      <a:schemeClr val="bg1"/>
                    </a:solidFill>
                    <a:ea typeface="汉仪晓波花月圆W" charset="-122"/>
                  </a:rPr>
                  <a:t>自研面部算法</a:t>
                </a:r>
                <a:endParaRPr lang="en-US" altLang="zh-CN" dirty="0">
                  <a:solidFill>
                    <a:schemeClr val="bg1"/>
                  </a:solidFill>
                  <a:ea typeface="汉仪晓波花月圆W" charset="-122"/>
                </a:endParaRPr>
              </a:p>
              <a:p>
                <a:pPr algn="ctr">
                  <a:lnSpc>
                    <a:spcPct val="150000"/>
                  </a:lnSpc>
                </a:pPr>
                <a:endParaRPr lang="zh-CN" altLang="en-US" b="1" dirty="0">
                  <a:solidFill>
                    <a:schemeClr val="bg1"/>
                  </a:solidFill>
                  <a:latin typeface="汉仪晓波花月圆W" charset="-122"/>
                  <a:ea typeface="汉仪晓波花月圆W" charset="-122"/>
                  <a:sym typeface="+mn-ea"/>
                </a:endParaRPr>
              </a:p>
              <a:p>
                <a:pPr algn="just"/>
                <a:r>
                  <a:rPr lang="en-US" altLang="zh-CN" sz="1200" dirty="0">
                    <a:solidFill>
                      <a:schemeClr val="bg1"/>
                    </a:solidFill>
                    <a:ea typeface="汉仪晓波花月圆W" charset="-122"/>
                  </a:rPr>
                  <a:t>    1. </a:t>
                </a:r>
                <a:r>
                  <a:rPr lang="zh-CN" altLang="zh-CN" sz="1200" dirty="0">
                    <a:solidFill>
                      <a:schemeClr val="bg1"/>
                    </a:solidFill>
                    <a:ea typeface="汉仪晓波花月圆W" charset="-122"/>
                  </a:rPr>
                  <a:t>从</a:t>
                </a:r>
                <a:r>
                  <a:rPr lang="en-US" altLang="zh-CN" sz="1200" dirty="0">
                    <a:solidFill>
                      <a:schemeClr val="bg1"/>
                    </a:solidFill>
                    <a:ea typeface="汉仪晓波花月圆W" charset="-122"/>
                  </a:rPr>
                  <a:t>11</a:t>
                </a:r>
                <a:r>
                  <a:rPr lang="zh-CN" altLang="zh-CN" sz="1200" dirty="0">
                    <a:solidFill>
                      <a:schemeClr val="bg1"/>
                    </a:solidFill>
                    <a:ea typeface="汉仪晓波花月圆W" charset="-122"/>
                  </a:rPr>
                  <a:t>个</a:t>
                </a:r>
                <a:r>
                  <a:rPr lang="en-US" altLang="zh-CN" sz="1200" dirty="0">
                    <a:solidFill>
                      <a:schemeClr val="bg1"/>
                    </a:solidFill>
                    <a:ea typeface="汉仪晓波花月圆W" charset="-122"/>
                  </a:rPr>
                  <a:t>bs</a:t>
                </a:r>
                <a:r>
                  <a:rPr lang="zh-CN" altLang="zh-CN" sz="1200" dirty="0">
                    <a:solidFill>
                      <a:schemeClr val="bg1"/>
                    </a:solidFill>
                    <a:ea typeface="汉仪晓波花月圆W" charset="-122"/>
                  </a:rPr>
                  <a:t>增加到</a:t>
                </a:r>
                <a:r>
                  <a:rPr lang="en-US" altLang="zh-CN" sz="1200" dirty="0">
                    <a:solidFill>
                      <a:schemeClr val="bg1"/>
                    </a:solidFill>
                    <a:ea typeface="汉仪晓波花月圆W" charset="-122"/>
                  </a:rPr>
                  <a:t>52</a:t>
                </a:r>
                <a:r>
                  <a:rPr lang="zh-CN" altLang="zh-CN" sz="1200" dirty="0">
                    <a:solidFill>
                      <a:schemeClr val="bg1"/>
                    </a:solidFill>
                    <a:ea typeface="汉仪晓波花月圆W" charset="-122"/>
                  </a:rPr>
                  <a:t>个</a:t>
                </a:r>
                <a:r>
                  <a:rPr lang="en-US" altLang="zh-CN" sz="1200" dirty="0">
                    <a:solidFill>
                      <a:schemeClr val="bg1"/>
                    </a:solidFill>
                    <a:ea typeface="汉仪晓波花月圆W" charset="-122"/>
                  </a:rPr>
                  <a:t>bs</a:t>
                </a:r>
                <a:r>
                  <a:rPr lang="zh-CN" altLang="en-US" sz="1200" dirty="0">
                    <a:solidFill>
                      <a:schemeClr val="bg1"/>
                    </a:solidFill>
                    <a:ea typeface="汉仪晓波花月圆W" charset="-122"/>
                  </a:rPr>
                  <a:t>以达到</a:t>
                </a:r>
                <a:r>
                  <a:rPr lang="zh-CN" altLang="zh-CN" sz="1200" dirty="0">
                    <a:solidFill>
                      <a:schemeClr val="bg1"/>
                    </a:solidFill>
                    <a:ea typeface="汉仪晓波花月圆W" charset="-122"/>
                  </a:rPr>
                  <a:t>丰富虚拟人物表情</a:t>
                </a:r>
                <a:r>
                  <a:rPr lang="zh-CN" altLang="en-US" sz="1200" dirty="0">
                    <a:solidFill>
                      <a:schemeClr val="bg1"/>
                    </a:solidFill>
                    <a:ea typeface="汉仪晓波花月圆W" charset="-122"/>
                  </a:rPr>
                  <a:t>的目的。</a:t>
                </a:r>
                <a:endParaRPr lang="zh-CN" altLang="zh-CN" sz="1200" dirty="0">
                  <a:solidFill>
                    <a:schemeClr val="bg1"/>
                  </a:solidFill>
                  <a:ea typeface="汉仪晓波花月圆W" charset="-122"/>
                </a:endParaRPr>
              </a:p>
              <a:p>
                <a:pPr algn="just"/>
                <a:r>
                  <a:rPr lang="en-US" altLang="zh-CN" sz="1200" dirty="0">
                    <a:solidFill>
                      <a:schemeClr val="bg1"/>
                    </a:solidFill>
                    <a:ea typeface="汉仪晓波花月圆W" charset="-122"/>
                  </a:rPr>
                  <a:t>    2. </a:t>
                </a:r>
                <a:r>
                  <a:rPr lang="zh-CN" altLang="zh-CN" sz="1200" dirty="0">
                    <a:solidFill>
                      <a:schemeClr val="bg1"/>
                    </a:solidFill>
                    <a:ea typeface="汉仪晓波花月圆W" charset="-122"/>
                  </a:rPr>
                  <a:t>从低延时</a:t>
                </a:r>
                <a:r>
                  <a:rPr lang="zh-CN" altLang="en-US" sz="1200" dirty="0">
                    <a:solidFill>
                      <a:schemeClr val="bg1"/>
                    </a:solidFill>
                    <a:ea typeface="汉仪晓波花月圆W" charset="-122"/>
                  </a:rPr>
                  <a:t>、</a:t>
                </a:r>
                <a:r>
                  <a:rPr lang="zh-CN" altLang="zh-CN" sz="1200" dirty="0">
                    <a:solidFill>
                      <a:schemeClr val="bg1"/>
                    </a:solidFill>
                    <a:ea typeface="汉仪晓波花月圆W" charset="-122"/>
                  </a:rPr>
                  <a:t>低抖动的角度出发</a:t>
                </a:r>
                <a:r>
                  <a:rPr lang="zh-CN" altLang="en-US" sz="1200" dirty="0">
                    <a:solidFill>
                      <a:schemeClr val="bg1"/>
                    </a:solidFill>
                    <a:ea typeface="汉仪晓波花月圆W" charset="-122"/>
                  </a:rPr>
                  <a:t>来</a:t>
                </a:r>
                <a:r>
                  <a:rPr lang="zh-CN" altLang="zh-CN" sz="1200" dirty="0">
                    <a:solidFill>
                      <a:schemeClr val="bg1"/>
                    </a:solidFill>
                    <a:ea typeface="汉仪晓波花月圆W" charset="-122"/>
                  </a:rPr>
                  <a:t>优化滤波器</a:t>
                </a:r>
                <a:r>
                  <a:rPr lang="zh-CN" altLang="en-US" sz="1200" dirty="0">
                    <a:solidFill>
                      <a:schemeClr val="bg1"/>
                    </a:solidFill>
                    <a:ea typeface="汉仪晓波花月圆W" charset="-122"/>
                  </a:rPr>
                  <a:t>。</a:t>
                </a:r>
                <a:endParaRPr lang="zh-CN" altLang="zh-CN" sz="1200" dirty="0">
                  <a:solidFill>
                    <a:schemeClr val="bg1"/>
                  </a:solidFill>
                  <a:ea typeface="汉仪晓波花月圆W" charset="-122"/>
                </a:endParaRPr>
              </a:p>
              <a:p>
                <a:pPr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600" dirty="0">
                  <a:solidFill>
                    <a:schemeClr val="bg1"/>
                  </a:solidFill>
                  <a:latin typeface="汉仪晓波花月圆W" charset="-122"/>
                  <a:ea typeface="汉仪晓波花月圆W" charset="-122"/>
                  <a:sym typeface="+mn-ea"/>
                </a:endParaRPr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9261" y="5738"/>
                <a:ext cx="678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组合 33"/>
          <p:cNvGrpSpPr/>
          <p:nvPr/>
        </p:nvGrpSpPr>
        <p:grpSpPr>
          <a:xfrm>
            <a:off x="4528185" y="2171065"/>
            <a:ext cx="3135630" cy="3884930"/>
            <a:chOff x="7131" y="3419"/>
            <a:chExt cx="4938" cy="6118"/>
          </a:xfrm>
        </p:grpSpPr>
        <p:grpSp>
          <p:nvGrpSpPr>
            <p:cNvPr id="6" name="组合 5"/>
            <p:cNvGrpSpPr/>
            <p:nvPr/>
          </p:nvGrpSpPr>
          <p:grpSpPr>
            <a:xfrm>
              <a:off x="7131" y="3419"/>
              <a:ext cx="4939" cy="6119"/>
              <a:chOff x="1749" y="3419"/>
              <a:chExt cx="4939" cy="6119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749" y="3419"/>
                <a:ext cx="4939" cy="611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3" name="组合 12"/>
              <p:cNvGrpSpPr/>
              <p:nvPr/>
            </p:nvGrpSpPr>
            <p:grpSpPr>
              <a:xfrm>
                <a:off x="2259" y="5350"/>
                <a:ext cx="3920" cy="2763"/>
                <a:chOff x="7641" y="4870"/>
                <a:chExt cx="3920" cy="2763"/>
              </a:xfrm>
            </p:grpSpPr>
            <p:sp>
              <p:nvSpPr>
                <p:cNvPr id="14" name="文本框 13"/>
                <p:cNvSpPr txBox="1"/>
                <p:nvPr/>
              </p:nvSpPr>
              <p:spPr>
                <a:xfrm>
                  <a:off x="7641" y="4870"/>
                  <a:ext cx="3920" cy="276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dirty="0">
                      <a:solidFill>
                        <a:schemeClr val="bg1"/>
                      </a:solidFill>
                      <a:ea typeface="汉仪晓波花月圆W" charset="-122"/>
                    </a:rPr>
                    <a:t>MLive</a:t>
                  </a:r>
                  <a:r>
                    <a:rPr lang="zh-CN" altLang="zh-CN" dirty="0">
                      <a:solidFill>
                        <a:schemeClr val="bg1"/>
                      </a:solidFill>
                      <a:ea typeface="汉仪晓波花月圆W" charset="-122"/>
                    </a:rPr>
                    <a:t>下载器</a:t>
                  </a:r>
                  <a:endParaRPr lang="en-US" altLang="zh-CN" dirty="0">
                    <a:solidFill>
                      <a:schemeClr val="bg1"/>
                    </a:solidFill>
                    <a:ea typeface="汉仪晓波花月圆W" charset="-122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dirty="0">
                    <a:solidFill>
                      <a:schemeClr val="bg1"/>
                    </a:solidFill>
                    <a:ea typeface="汉仪晓波花月圆W" charset="-122"/>
                    <a:sym typeface="+mn-ea"/>
                  </a:endParaRPr>
                </a:p>
                <a:p>
                  <a:pPr algn="just"/>
                  <a:r>
                    <a:rPr lang="zh-CN" altLang="zh-CN" sz="18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800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   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ea typeface="汉仪晓波花月圆W" charset="-122"/>
                    </a:rPr>
                    <a:t>1. </a:t>
                  </a:r>
                  <a:r>
                    <a:rPr lang="zh-CN" altLang="zh-CN" sz="1200" dirty="0">
                      <a:solidFill>
                        <a:schemeClr val="bg1"/>
                      </a:solidFill>
                      <a:ea typeface="汉仪晓波花月圆W" charset="-122"/>
                    </a:rPr>
                    <a:t>可以实现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ea typeface="汉仪晓波花月圆W" charset="-122"/>
                    </a:rPr>
                    <a:t>MLive</a:t>
                  </a:r>
                  <a:r>
                    <a:rPr lang="zh-CN" altLang="zh-CN" sz="1200" dirty="0">
                      <a:solidFill>
                        <a:schemeClr val="bg1"/>
                      </a:solidFill>
                      <a:ea typeface="汉仪晓波花月圆W" charset="-122"/>
                    </a:rPr>
                    <a:t>断点续传。</a:t>
                  </a:r>
                  <a:endParaRPr lang="zh-CN" altLang="zh-CN" sz="1200" dirty="0">
                    <a:solidFill>
                      <a:schemeClr val="bg1"/>
                    </a:solidFill>
                    <a:ea typeface="汉仪晓波花月圆W" charset="-122"/>
                  </a:endParaRPr>
                </a:p>
                <a:p>
                  <a:pPr algn="just"/>
                  <a:r>
                    <a:rPr lang="en-US" altLang="zh-CN" sz="1200" dirty="0">
                      <a:solidFill>
                        <a:schemeClr val="bg1"/>
                      </a:solidFill>
                      <a:ea typeface="汉仪晓波花月圆W" charset="-122"/>
                    </a:rPr>
                    <a:t>       2. </a:t>
                  </a:r>
                  <a:r>
                    <a:rPr lang="zh-CN" altLang="zh-CN" sz="1200" dirty="0">
                      <a:solidFill>
                        <a:schemeClr val="bg1"/>
                      </a:solidFill>
                      <a:ea typeface="汉仪晓波花月圆W" charset="-122"/>
                    </a:rPr>
                    <a:t>不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ea typeface="汉仪晓波花月圆W" charset="-122"/>
                    </a:rPr>
                    <a:t>仅通用于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ea typeface="汉仪晓波花月圆W" charset="-122"/>
                    </a:rPr>
                    <a:t>MLive</a:t>
                  </a:r>
                  <a:r>
                    <a:rPr lang="zh-CN" altLang="zh-CN" sz="1200" dirty="0">
                      <a:solidFill>
                        <a:schemeClr val="bg1"/>
                      </a:solidFill>
                      <a:ea typeface="汉仪晓波花月圆W" charset="-122"/>
                    </a:rPr>
                    <a:t>后台，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ea typeface="汉仪晓波花月圆W" charset="-122"/>
                    </a:rPr>
                    <a:t>还</a:t>
                  </a:r>
                  <a:r>
                    <a:rPr lang="zh-CN" altLang="zh-CN" sz="1200" dirty="0">
                      <a:solidFill>
                        <a:schemeClr val="bg1"/>
                      </a:solidFill>
                      <a:ea typeface="汉仪晓波花月圆W" charset="-122"/>
                    </a:rPr>
                    <a:t>可以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ea typeface="汉仪晓波花月圆W" charset="-122"/>
                    </a:rPr>
                    <a:t>适用于其他平台，增大了其兼容性。</a:t>
                  </a:r>
                  <a:endParaRPr lang="zh-CN" altLang="zh-CN" sz="1200" dirty="0">
                    <a:solidFill>
                      <a:schemeClr val="bg1"/>
                    </a:solidFill>
                    <a:ea typeface="汉仪晓波花月圆W" charset="-122"/>
                  </a:endParaRPr>
                </a:p>
              </p:txBody>
            </p:sp>
            <p:cxnSp>
              <p:nvCxnSpPr>
                <p:cNvPr id="16" name="直接连接符 15"/>
                <p:cNvCxnSpPr/>
                <p:nvPr/>
              </p:nvCxnSpPr>
              <p:spPr>
                <a:xfrm>
                  <a:off x="9261" y="5738"/>
                  <a:ext cx="678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圆角矩形 19"/>
              <p:cNvSpPr/>
              <p:nvPr/>
            </p:nvSpPr>
            <p:spPr>
              <a:xfrm>
                <a:off x="2857" y="8507"/>
                <a:ext cx="2721" cy="223"/>
              </a:xfrm>
              <a:prstGeom prst="roundRect">
                <a:avLst>
                  <a:gd name="adj" fmla="val 25651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bg1"/>
                  </a:solidFill>
                  <a:latin typeface="汉仪晓波花月圆W" charset="-122"/>
                  <a:ea typeface="汉仪晓波花月圆W" charset="-122"/>
                  <a:sym typeface="+mn-ea"/>
                </a:endParaRPr>
              </a:p>
            </p:txBody>
          </p:sp>
        </p:grpSp>
        <p:pic>
          <p:nvPicPr>
            <p:cNvPr id="22" name="图片 21" descr="44509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3" y="3933"/>
              <a:ext cx="1417" cy="1417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8106410" y="2171065"/>
            <a:ext cx="3136265" cy="3885565"/>
            <a:chOff x="12519" y="3419"/>
            <a:chExt cx="4939" cy="6119"/>
          </a:xfrm>
        </p:grpSpPr>
        <p:grpSp>
          <p:nvGrpSpPr>
            <p:cNvPr id="23" name="组合 22"/>
            <p:cNvGrpSpPr/>
            <p:nvPr/>
          </p:nvGrpSpPr>
          <p:grpSpPr>
            <a:xfrm>
              <a:off x="12519" y="3419"/>
              <a:ext cx="4939" cy="6119"/>
              <a:chOff x="1749" y="3419"/>
              <a:chExt cx="4939" cy="611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749" y="3419"/>
                <a:ext cx="4939" cy="611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2258" y="5154"/>
                <a:ext cx="3920" cy="2545"/>
                <a:chOff x="7640" y="4674"/>
                <a:chExt cx="3920" cy="2545"/>
              </a:xfrm>
            </p:grpSpPr>
            <p:sp>
              <p:nvSpPr>
                <p:cNvPr id="26" name="文本框 25"/>
                <p:cNvSpPr txBox="1"/>
                <p:nvPr/>
              </p:nvSpPr>
              <p:spPr>
                <a:xfrm>
                  <a:off x="7640" y="4674"/>
                  <a:ext cx="3920" cy="254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zh-CN" dirty="0">
                      <a:solidFill>
                        <a:schemeClr val="bg1"/>
                      </a:solidFill>
                      <a:ea typeface="汉仪晓波花月圆W" charset="-122"/>
                    </a:rPr>
                    <a:t>自研</a:t>
                  </a:r>
                  <a:r>
                    <a:rPr lang="zh-CN" altLang="en-US" dirty="0">
                      <a:solidFill>
                        <a:schemeClr val="bg1"/>
                      </a:solidFill>
                      <a:ea typeface="汉仪晓波花月圆W" charset="-122"/>
                    </a:rPr>
                    <a:t>有关</a:t>
                  </a:r>
                  <a:r>
                    <a:rPr lang="zh-CN" altLang="zh-CN" dirty="0">
                      <a:solidFill>
                        <a:schemeClr val="bg1"/>
                      </a:solidFill>
                      <a:ea typeface="汉仪晓波花月圆W" charset="-122"/>
                    </a:rPr>
                    <a:t>面部兼容的</a:t>
                  </a:r>
                  <a:endParaRPr lang="en-US" altLang="zh-CN" dirty="0">
                    <a:solidFill>
                      <a:schemeClr val="bg1"/>
                    </a:solidFill>
                    <a:ea typeface="汉仪晓波花月圆W" charset="-122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zh-CN" dirty="0">
                      <a:solidFill>
                        <a:schemeClr val="bg1"/>
                      </a:solidFill>
                      <a:ea typeface="汉仪晓波花月圆W" charset="-122"/>
                    </a:rPr>
                    <a:t>数据解决方案专利</a:t>
                  </a:r>
                  <a:endParaRPr lang="zh-CN" altLang="en-US" dirty="0">
                    <a:solidFill>
                      <a:schemeClr val="bg1"/>
                    </a:solidFill>
                    <a:ea typeface="汉仪晓波花月圆W" charset="-122"/>
                    <a:sym typeface="+mn-ea"/>
                  </a:endParaRPr>
                </a:p>
                <a:p>
                  <a:pPr algn="ctr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600" dirty="0">
                    <a:solidFill>
                      <a:schemeClr val="bg1"/>
                    </a:solidFill>
                    <a:latin typeface="汉仪晓波花月圆W" charset="-122"/>
                    <a:ea typeface="汉仪晓波花月圆W" charset="-122"/>
                    <a:sym typeface="+mn-ea"/>
                  </a:endParaRPr>
                </a:p>
                <a:p>
                  <a:pPr algn="just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sz="1200" dirty="0">
                      <a:solidFill>
                        <a:schemeClr val="bg1"/>
                      </a:solidFill>
                      <a:ea typeface="汉仪晓波花月圆W" charset="-122"/>
                    </a:rPr>
                    <a:t>     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ea typeface="汉仪晓波花月圆W" charset="-122"/>
                    </a:rPr>
                    <a:t>与</a:t>
                  </a:r>
                  <a:r>
                    <a:rPr lang="zh-CN" altLang="zh-CN" sz="1200" dirty="0">
                      <a:solidFill>
                        <a:schemeClr val="bg1"/>
                      </a:solidFill>
                      <a:ea typeface="汉仪晓波花月圆W" charset="-122"/>
                    </a:rPr>
                    <a:t>美术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ea typeface="汉仪晓波花月圆W" charset="-122"/>
                    </a:rPr>
                    <a:t>部门协商</a:t>
                  </a:r>
                  <a:r>
                    <a:rPr lang="zh-CN" altLang="zh-CN" sz="1200" dirty="0">
                      <a:solidFill>
                        <a:schemeClr val="bg1"/>
                      </a:solidFill>
                      <a:ea typeface="汉仪晓波花月圆W" charset="-122"/>
                    </a:rPr>
                    <a:t>，定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ea typeface="汉仪晓波花月圆W" charset="-122"/>
                    </a:rPr>
                    <a:t>制</a:t>
                  </a:r>
                  <a:r>
                    <a:rPr lang="zh-CN" altLang="zh-CN" sz="1200" dirty="0">
                      <a:solidFill>
                        <a:schemeClr val="bg1"/>
                      </a:solidFill>
                      <a:ea typeface="汉仪晓波花月圆W" charset="-122"/>
                    </a:rPr>
                    <a:t>一套公司自己的命名规范和美术标准的</a:t>
                  </a:r>
                  <a:r>
                    <a:rPr lang="en-US" altLang="zh-CN" sz="1200" dirty="0">
                      <a:solidFill>
                        <a:schemeClr val="bg1"/>
                      </a:solidFill>
                      <a:ea typeface="汉仪晓波花月圆W" charset="-122"/>
                    </a:rPr>
                    <a:t>bs</a:t>
                  </a:r>
                  <a:r>
                    <a:rPr lang="zh-CN" altLang="zh-CN" sz="1200" dirty="0">
                      <a:solidFill>
                        <a:schemeClr val="bg1"/>
                      </a:solidFill>
                      <a:ea typeface="汉仪晓波花月圆W" charset="-122"/>
                    </a:rPr>
                    <a:t>协议</a:t>
                  </a:r>
                  <a:r>
                    <a:rPr lang="zh-CN" altLang="en-US" sz="1200" dirty="0">
                      <a:solidFill>
                        <a:schemeClr val="bg1"/>
                      </a:solidFill>
                      <a:ea typeface="汉仪晓波花月圆W" charset="-122"/>
                    </a:rPr>
                    <a:t>。</a:t>
                  </a:r>
                  <a:endParaRPr lang="zh-CN" altLang="en-US" sz="1200" dirty="0">
                    <a:solidFill>
                      <a:schemeClr val="bg1"/>
                    </a:solidFill>
                    <a:ea typeface="汉仪晓波花月圆W" charset="-122"/>
                    <a:sym typeface="+mn-ea"/>
                  </a:endParaRPr>
                </a:p>
              </p:txBody>
            </p:sp>
            <p:cxnSp>
              <p:nvCxnSpPr>
                <p:cNvPr id="27" name="直接连接符 26"/>
                <p:cNvCxnSpPr/>
                <p:nvPr/>
              </p:nvCxnSpPr>
              <p:spPr>
                <a:xfrm>
                  <a:off x="9261" y="6106"/>
                  <a:ext cx="678" cy="0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0" name="图片 29" descr="445099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81" y="3933"/>
              <a:ext cx="1417" cy="1417"/>
            </a:xfrm>
            <a:prstGeom prst="rect">
              <a:avLst/>
            </a:prstGeom>
          </p:spPr>
        </p:pic>
      </p:grpSp>
      <p:sp>
        <p:nvSpPr>
          <p:cNvPr id="2" name="圆角矩形 19"/>
          <p:cNvSpPr/>
          <p:nvPr/>
        </p:nvSpPr>
        <p:spPr>
          <a:xfrm>
            <a:off x="1648777" y="5379196"/>
            <a:ext cx="1727835" cy="141605"/>
          </a:xfrm>
          <a:prstGeom prst="roundRect">
            <a:avLst>
              <a:gd name="adj" fmla="val 2565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/>
              </a:solidFill>
              <a:latin typeface="汉仪晓波花月圆W" charset="-122"/>
              <a:ea typeface="汉仪晓波花月圆W" charset="-122"/>
              <a:sym typeface="+mn-ea"/>
            </a:endParaRPr>
          </a:p>
        </p:txBody>
      </p:sp>
      <p:sp>
        <p:nvSpPr>
          <p:cNvPr id="7" name="圆角矩形 19"/>
          <p:cNvSpPr/>
          <p:nvPr/>
        </p:nvSpPr>
        <p:spPr>
          <a:xfrm>
            <a:off x="8810307" y="5401945"/>
            <a:ext cx="1727835" cy="141605"/>
          </a:xfrm>
          <a:prstGeom prst="roundRect">
            <a:avLst>
              <a:gd name="adj" fmla="val 2565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bg1"/>
              </a:solidFill>
              <a:latin typeface="汉仪晓波花月圆W" charset="-122"/>
              <a:ea typeface="汉仪晓波花月圆W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1920" y="403483"/>
            <a:ext cx="31362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未来工作规划</a:t>
            </a:r>
            <a:br>
              <a:rPr lang="en-US" altLang="zh-CN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</a:br>
            <a:endParaRPr lang="zh-CN" altLang="en-US" sz="16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18974" y="385368"/>
            <a:ext cx="797996" cy="692253"/>
            <a:chOff x="1481" y="6072"/>
            <a:chExt cx="3645" cy="3162"/>
          </a:xfrm>
        </p:grpSpPr>
        <p:sp>
          <p:nvSpPr>
            <p:cNvPr id="11" name="六边形 10"/>
            <p:cNvSpPr/>
            <p:nvPr/>
          </p:nvSpPr>
          <p:spPr>
            <a:xfrm rot="1800000">
              <a:off x="1481" y="6072"/>
              <a:ext cx="3645" cy="3162"/>
            </a:xfrm>
            <a:prstGeom prst="hexagon">
              <a:avLst>
                <a:gd name="adj" fmla="val 28849"/>
                <a:gd name="vf" fmla="val 11547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 descr="35053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7" y="6616"/>
              <a:ext cx="2073" cy="20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5010" y="2461260"/>
            <a:ext cx="3321685" cy="2879090"/>
            <a:chOff x="770" y="3289"/>
            <a:chExt cx="5231" cy="4534"/>
          </a:xfrm>
        </p:grpSpPr>
        <p:sp>
          <p:nvSpPr>
            <p:cNvPr id="8" name="六边形 7"/>
            <p:cNvSpPr/>
            <p:nvPr/>
          </p:nvSpPr>
          <p:spPr>
            <a:xfrm rot="1800000">
              <a:off x="770" y="3289"/>
              <a:ext cx="5231" cy="4534"/>
            </a:xfrm>
            <a:prstGeom prst="hexagon">
              <a:avLst>
                <a:gd name="adj" fmla="val 28849"/>
                <a:gd name="vf" fmla="val 115470"/>
              </a:avLst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 descr="35053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39" y="3567"/>
              <a:ext cx="894" cy="894"/>
            </a:xfrm>
            <a:prstGeom prst="rect">
              <a:avLst/>
            </a:prstGeom>
          </p:spPr>
        </p:pic>
      </p:grpSp>
      <p:sp>
        <p:nvSpPr>
          <p:cNvPr id="5" name="六边形 4"/>
          <p:cNvSpPr/>
          <p:nvPr/>
        </p:nvSpPr>
        <p:spPr>
          <a:xfrm rot="1800000">
            <a:off x="4435475" y="2478405"/>
            <a:ext cx="3321685" cy="2879090"/>
          </a:xfrm>
          <a:prstGeom prst="hexagon">
            <a:avLst>
              <a:gd name="adj" fmla="val 28849"/>
              <a:gd name="vf" fmla="val 11547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35054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490" y="2637790"/>
            <a:ext cx="542290" cy="542290"/>
          </a:xfrm>
          <a:prstGeom prst="rect">
            <a:avLst/>
          </a:prstGeom>
        </p:spPr>
      </p:pic>
      <p:sp>
        <p:nvSpPr>
          <p:cNvPr id="36" name="六边形 35"/>
          <p:cNvSpPr/>
          <p:nvPr/>
        </p:nvSpPr>
        <p:spPr>
          <a:xfrm rot="1800000">
            <a:off x="8156575" y="2478405"/>
            <a:ext cx="3321685" cy="2879090"/>
          </a:xfrm>
          <a:prstGeom prst="hexagon">
            <a:avLst>
              <a:gd name="adj" fmla="val 28849"/>
              <a:gd name="vf" fmla="val 115470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 descr="200629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132" y="2575672"/>
            <a:ext cx="496570" cy="496570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3535045" y="3287395"/>
            <a:ext cx="1416050" cy="1226820"/>
            <a:chOff x="5567" y="4853"/>
            <a:chExt cx="2230" cy="1932"/>
          </a:xfrm>
        </p:grpSpPr>
        <p:sp>
          <p:nvSpPr>
            <p:cNvPr id="26" name="六边形 25"/>
            <p:cNvSpPr/>
            <p:nvPr/>
          </p:nvSpPr>
          <p:spPr>
            <a:xfrm rot="1800000">
              <a:off x="5567" y="4853"/>
              <a:ext cx="2230" cy="1933"/>
            </a:xfrm>
            <a:prstGeom prst="hexagon">
              <a:avLst>
                <a:gd name="adj" fmla="val 28849"/>
                <a:gd name="vf" fmla="val 11547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 descr="36565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7" y="5563"/>
              <a:ext cx="511" cy="511"/>
            </a:xfrm>
            <a:prstGeom prst="rect">
              <a:avLst/>
            </a:prstGeom>
          </p:spPr>
        </p:pic>
      </p:grpSp>
      <p:grpSp>
        <p:nvGrpSpPr>
          <p:cNvPr id="62" name="组合 61"/>
          <p:cNvGrpSpPr/>
          <p:nvPr/>
        </p:nvGrpSpPr>
        <p:grpSpPr>
          <a:xfrm>
            <a:off x="7259955" y="3287395"/>
            <a:ext cx="1416050" cy="1226820"/>
            <a:chOff x="5567" y="4853"/>
            <a:chExt cx="2230" cy="1932"/>
          </a:xfrm>
        </p:grpSpPr>
        <p:sp>
          <p:nvSpPr>
            <p:cNvPr id="63" name="六边形 62"/>
            <p:cNvSpPr/>
            <p:nvPr/>
          </p:nvSpPr>
          <p:spPr>
            <a:xfrm rot="1800000">
              <a:off x="5567" y="4853"/>
              <a:ext cx="2230" cy="1933"/>
            </a:xfrm>
            <a:prstGeom prst="hexagon">
              <a:avLst>
                <a:gd name="adj" fmla="val 28849"/>
                <a:gd name="vf" fmla="val 11547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4" name="图片 63" descr="36565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7" y="5563"/>
              <a:ext cx="511" cy="511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1144634" y="3134360"/>
            <a:ext cx="2465070" cy="2001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rPr>
              <a:t>思想方面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严格按照一个程序员应有的素养要约束自已，爱岗敬业，具有强烈的责任感和事业心，积极主动认真的学习专业知识，工作态度端正，认真负责，听从公司的安排，任劳任怨。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8974" y="385368"/>
            <a:ext cx="797996" cy="692253"/>
            <a:chOff x="1481" y="6072"/>
            <a:chExt cx="3645" cy="3162"/>
          </a:xfrm>
        </p:grpSpPr>
        <p:sp>
          <p:nvSpPr>
            <p:cNvPr id="6" name="六边形 5"/>
            <p:cNvSpPr/>
            <p:nvPr/>
          </p:nvSpPr>
          <p:spPr>
            <a:xfrm rot="1800000">
              <a:off x="1481" y="6072"/>
              <a:ext cx="3645" cy="3162"/>
            </a:xfrm>
            <a:prstGeom prst="hexagon">
              <a:avLst>
                <a:gd name="adj" fmla="val 28849"/>
                <a:gd name="vf" fmla="val 11547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 descr="350536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7" y="6616"/>
              <a:ext cx="2073" cy="2073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1391920" y="403483"/>
            <a:ext cx="31362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未来个人规划</a:t>
            </a:r>
            <a:br>
              <a:rPr lang="en-US" altLang="zh-CN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</a:br>
            <a:endParaRPr lang="zh-CN" altLang="en-US" sz="16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41585" y="3134360"/>
            <a:ext cx="2465070" cy="2001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工作方面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热爱自己的本职工作，能够认真对待每一项工作，热心为大家服务，遵守劳动纪律，按时上下班，有效利用工作时间，坚守岗位，需要加班完成工作按时加班加点，保证工作能按时完成。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50475" y="3015606"/>
            <a:ext cx="2465070" cy="2001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rPr>
              <a:t>不足方面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在大家的帮助和指教下，我的工作有了很大提高，当然我还存在着很多不足之处，处理问题思路简单，不够成熟，工作中容易产生急躁情绪，需要更深入学习专业知识，提高自己的工作水平。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 rot="1800000">
            <a:off x="1077100" y="2012901"/>
            <a:ext cx="4565196" cy="3959502"/>
          </a:xfrm>
          <a:prstGeom prst="hexagon">
            <a:avLst>
              <a:gd name="adj" fmla="val 28849"/>
              <a:gd name="vf" fmla="val 11547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682105" y="2072640"/>
            <a:ext cx="4173220" cy="3570605"/>
            <a:chOff x="6610" y="3068"/>
            <a:chExt cx="5980" cy="5116"/>
          </a:xfrm>
        </p:grpSpPr>
        <p:pic>
          <p:nvPicPr>
            <p:cNvPr id="5" name="图片 4" descr="architecture-828596_128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755" y="3198"/>
              <a:ext cx="5690" cy="3410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6610" y="3068"/>
              <a:ext cx="5981" cy="5116"/>
              <a:chOff x="3552668" y="811902"/>
              <a:chExt cx="5148000" cy="440244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305799" y="4870875"/>
                <a:ext cx="3642427" cy="3434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60000"/>
                      <a:lumMod val="85000"/>
                      <a:lumOff val="15000"/>
                    </a:schemeClr>
                  </a:gs>
                  <a:gs pos="100000">
                    <a:srgbClr val="0D0D0D">
                      <a:alpha val="0"/>
                      <a:lumMod val="85000"/>
                      <a:lumOff val="15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任意多边形 51"/>
              <p:cNvSpPr/>
              <p:nvPr/>
            </p:nvSpPr>
            <p:spPr>
              <a:xfrm>
                <a:off x="3552668" y="811902"/>
                <a:ext cx="5148000" cy="3046467"/>
              </a:xfrm>
              <a:custGeom>
                <a:avLst/>
                <a:gdLst>
                  <a:gd name="connsiteX0" fmla="*/ 216000 w 5148000"/>
                  <a:gd name="connsiteY0" fmla="*/ 216000 h 3132000"/>
                  <a:gd name="connsiteX1" fmla="*/ 216000 w 5148000"/>
                  <a:gd name="connsiteY1" fmla="*/ 2916000 h 3132000"/>
                  <a:gd name="connsiteX2" fmla="*/ 4932000 w 5148000"/>
                  <a:gd name="connsiteY2" fmla="*/ 2916000 h 3132000"/>
                  <a:gd name="connsiteX3" fmla="*/ 4932000 w 5148000"/>
                  <a:gd name="connsiteY3" fmla="*/ 216000 h 3132000"/>
                  <a:gd name="connsiteX4" fmla="*/ 181341 w 5148000"/>
                  <a:gd name="connsiteY4" fmla="*/ 0 h 3132000"/>
                  <a:gd name="connsiteX5" fmla="*/ 4966659 w 5148000"/>
                  <a:gd name="connsiteY5" fmla="*/ 0 h 3132000"/>
                  <a:gd name="connsiteX6" fmla="*/ 5148000 w 5148000"/>
                  <a:gd name="connsiteY6" fmla="*/ 181341 h 3132000"/>
                  <a:gd name="connsiteX7" fmla="*/ 5148000 w 5148000"/>
                  <a:gd name="connsiteY7" fmla="*/ 3132000 h 3132000"/>
                  <a:gd name="connsiteX8" fmla="*/ 0 w 5148000"/>
                  <a:gd name="connsiteY8" fmla="*/ 3132000 h 3132000"/>
                  <a:gd name="connsiteX9" fmla="*/ 0 w 5148000"/>
                  <a:gd name="connsiteY9" fmla="*/ 181341 h 3132000"/>
                  <a:gd name="connsiteX10" fmla="*/ 181341 w 5148000"/>
                  <a:gd name="connsiteY10" fmla="*/ 0 h 31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48000" h="3132000">
                    <a:moveTo>
                      <a:pt x="216000" y="216000"/>
                    </a:moveTo>
                    <a:lnTo>
                      <a:pt x="216000" y="2916000"/>
                    </a:lnTo>
                    <a:lnTo>
                      <a:pt x="4932000" y="2916000"/>
                    </a:lnTo>
                    <a:lnTo>
                      <a:pt x="4932000" y="216000"/>
                    </a:lnTo>
                    <a:close/>
                    <a:moveTo>
                      <a:pt x="181341" y="0"/>
                    </a:moveTo>
                    <a:lnTo>
                      <a:pt x="4966659" y="0"/>
                    </a:lnTo>
                    <a:cubicBezTo>
                      <a:pt x="5066811" y="0"/>
                      <a:pt x="5148000" y="81189"/>
                      <a:pt x="5148000" y="181341"/>
                    </a:cubicBezTo>
                    <a:lnTo>
                      <a:pt x="5148000" y="3132000"/>
                    </a:lnTo>
                    <a:lnTo>
                      <a:pt x="0" y="3132000"/>
                    </a:lnTo>
                    <a:lnTo>
                      <a:pt x="0" y="181341"/>
                    </a:lnTo>
                    <a:cubicBezTo>
                      <a:pt x="0" y="81189"/>
                      <a:pt x="81189" y="0"/>
                      <a:pt x="18134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3552668" y="3858551"/>
                <a:ext cx="5148000" cy="509665"/>
              </a:xfrm>
              <a:custGeom>
                <a:avLst/>
                <a:gdLst>
                  <a:gd name="connsiteX0" fmla="*/ 0 w 5148000"/>
                  <a:gd name="connsiteY0" fmla="*/ 0 h 509665"/>
                  <a:gd name="connsiteX1" fmla="*/ 5148000 w 5148000"/>
                  <a:gd name="connsiteY1" fmla="*/ 0 h 509665"/>
                  <a:gd name="connsiteX2" fmla="*/ 5148000 w 5148000"/>
                  <a:gd name="connsiteY2" fmla="*/ 328324 h 509665"/>
                  <a:gd name="connsiteX3" fmla="*/ 4966659 w 5148000"/>
                  <a:gd name="connsiteY3" fmla="*/ 509665 h 509665"/>
                  <a:gd name="connsiteX4" fmla="*/ 181341 w 5148000"/>
                  <a:gd name="connsiteY4" fmla="*/ 509665 h 509665"/>
                  <a:gd name="connsiteX5" fmla="*/ 0 w 5148000"/>
                  <a:gd name="connsiteY5" fmla="*/ 328324 h 509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48000" h="509665">
                    <a:moveTo>
                      <a:pt x="0" y="0"/>
                    </a:moveTo>
                    <a:lnTo>
                      <a:pt x="5148000" y="0"/>
                    </a:lnTo>
                    <a:lnTo>
                      <a:pt x="5148000" y="328324"/>
                    </a:lnTo>
                    <a:cubicBezTo>
                      <a:pt x="5148000" y="428476"/>
                      <a:pt x="5066811" y="509665"/>
                      <a:pt x="4966659" y="509665"/>
                    </a:cubicBezTo>
                    <a:lnTo>
                      <a:pt x="181341" y="509665"/>
                    </a:lnTo>
                    <a:cubicBezTo>
                      <a:pt x="81189" y="509665"/>
                      <a:pt x="0" y="428476"/>
                      <a:pt x="0" y="3283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9398"/>
                  </a:gs>
                  <a:gs pos="100000">
                    <a:srgbClr val="D0D2D4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5126730" y="4368216"/>
                <a:ext cx="1999876" cy="674557"/>
              </a:xfrm>
              <a:custGeom>
                <a:avLst/>
                <a:gdLst>
                  <a:gd name="connsiteX0" fmla="*/ 485189 w 2612038"/>
                  <a:gd name="connsiteY0" fmla="*/ 0 h 1054155"/>
                  <a:gd name="connsiteX1" fmla="*/ 2126847 w 2612038"/>
                  <a:gd name="connsiteY1" fmla="*/ 0 h 1054155"/>
                  <a:gd name="connsiteX2" fmla="*/ 2346146 w 2612038"/>
                  <a:gd name="connsiteY2" fmla="*/ 776937 h 1054155"/>
                  <a:gd name="connsiteX3" fmla="*/ 2612036 w 2612038"/>
                  <a:gd name="connsiteY3" fmla="*/ 974364 h 1054155"/>
                  <a:gd name="connsiteX4" fmla="*/ 2564864 w 2612038"/>
                  <a:gd name="connsiteY4" fmla="*/ 974364 h 1054155"/>
                  <a:gd name="connsiteX5" fmla="*/ 2585504 w 2612038"/>
                  <a:gd name="connsiteY5" fmla="*/ 977608 h 1054155"/>
                  <a:gd name="connsiteX6" fmla="*/ 2612038 w 2612038"/>
                  <a:gd name="connsiteY6" fmla="*/ 990447 h 1054155"/>
                  <a:gd name="connsiteX7" fmla="*/ 1306019 w 2612038"/>
                  <a:gd name="connsiteY7" fmla="*/ 1054155 h 1054155"/>
                  <a:gd name="connsiteX8" fmla="*/ 0 w 2612038"/>
                  <a:gd name="connsiteY8" fmla="*/ 990447 h 1054155"/>
                  <a:gd name="connsiteX9" fmla="*/ 26534 w 2612038"/>
                  <a:gd name="connsiteY9" fmla="*/ 977608 h 1054155"/>
                  <a:gd name="connsiteX10" fmla="*/ 47175 w 2612038"/>
                  <a:gd name="connsiteY10" fmla="*/ 974364 h 1054155"/>
                  <a:gd name="connsiteX11" fmla="*/ 0 w 2612038"/>
                  <a:gd name="connsiteY11" fmla="*/ 974364 h 1054155"/>
                  <a:gd name="connsiteX12" fmla="*/ 265890 w 2612038"/>
                  <a:gd name="connsiteY12" fmla="*/ 776937 h 1054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12038" h="1054155">
                    <a:moveTo>
                      <a:pt x="485189" y="0"/>
                    </a:moveTo>
                    <a:lnTo>
                      <a:pt x="2126847" y="0"/>
                    </a:lnTo>
                    <a:lnTo>
                      <a:pt x="2346146" y="776937"/>
                    </a:lnTo>
                    <a:lnTo>
                      <a:pt x="2612036" y="974364"/>
                    </a:lnTo>
                    <a:lnTo>
                      <a:pt x="2564864" y="974364"/>
                    </a:lnTo>
                    <a:lnTo>
                      <a:pt x="2585504" y="977608"/>
                    </a:lnTo>
                    <a:cubicBezTo>
                      <a:pt x="2602902" y="981755"/>
                      <a:pt x="2612038" y="986049"/>
                      <a:pt x="2612038" y="990447"/>
                    </a:cubicBezTo>
                    <a:cubicBezTo>
                      <a:pt x="2612038" y="1025632"/>
                      <a:pt x="2027313" y="1054155"/>
                      <a:pt x="1306019" y="1054155"/>
                    </a:cubicBezTo>
                    <a:cubicBezTo>
                      <a:pt x="584725" y="1054155"/>
                      <a:pt x="0" y="1025632"/>
                      <a:pt x="0" y="990447"/>
                    </a:cubicBezTo>
                    <a:cubicBezTo>
                      <a:pt x="0" y="986049"/>
                      <a:pt x="9136" y="981755"/>
                      <a:pt x="26534" y="977608"/>
                    </a:cubicBezTo>
                    <a:lnTo>
                      <a:pt x="47175" y="974364"/>
                    </a:lnTo>
                    <a:lnTo>
                      <a:pt x="0" y="974364"/>
                    </a:lnTo>
                    <a:lnTo>
                      <a:pt x="265890" y="776937"/>
                    </a:lnTo>
                    <a:close/>
                  </a:path>
                </a:pathLst>
              </a:custGeom>
              <a:gradFill>
                <a:gsLst>
                  <a:gs pos="31000">
                    <a:srgbClr val="F2F2F2"/>
                  </a:gs>
                  <a:gs pos="13000">
                    <a:srgbClr val="929398"/>
                  </a:gs>
                  <a:gs pos="67000">
                    <a:srgbClr val="CCCCCE"/>
                  </a:gs>
                  <a:gs pos="100000">
                    <a:srgbClr val="929398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126730" y="5006773"/>
                <a:ext cx="1999876" cy="36000"/>
              </a:xfrm>
              <a:prstGeom prst="rect">
                <a:avLst/>
              </a:prstGeom>
              <a:gradFill>
                <a:gsLst>
                  <a:gs pos="0">
                    <a:srgbClr val="262626"/>
                  </a:gs>
                  <a:gs pos="50000">
                    <a:srgbClr val="404040"/>
                  </a:gs>
                  <a:gs pos="100000">
                    <a:srgbClr val="262626"/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" name="六边形 14"/>
          <p:cNvSpPr/>
          <p:nvPr/>
        </p:nvSpPr>
        <p:spPr>
          <a:xfrm rot="1800000">
            <a:off x="9752965" y="1435735"/>
            <a:ext cx="1557655" cy="1351280"/>
          </a:xfrm>
          <a:prstGeom prst="hexagon">
            <a:avLst>
              <a:gd name="adj" fmla="val 28849"/>
              <a:gd name="vf" fmla="val 11547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84845" y="2917424"/>
            <a:ext cx="3032055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zh-CN" sz="2000" dirty="0">
                <a:solidFill>
                  <a:schemeClr val="bg1"/>
                </a:solidFill>
                <a:latin typeface="Helvetica" panose="020B0604020202020204" pitchFamily="34" charset="0"/>
              </a:rPr>
              <a:t>在这段时间里，我看到了公司的迅速发展，各项制度不断完善，我很庆幸我是公司的一员， 我会用谦虚的态度和饱满的热情做好我的本职工作，为公司创造价值，同公司一起创造美好的未来。</a:t>
            </a:r>
            <a:endParaRPr lang="zh-CN" altLang="zh-CN" sz="2000" dirty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pic>
        <p:nvPicPr>
          <p:cNvPr id="23" name="图片 22" descr="35053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365" y="1670050"/>
            <a:ext cx="743585" cy="743585"/>
          </a:xfrm>
          <a:prstGeom prst="rect">
            <a:avLst/>
          </a:prstGeom>
        </p:spPr>
      </p:pic>
      <p:pic>
        <p:nvPicPr>
          <p:cNvPr id="25" name="图片 24" descr="35054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442" y="2017941"/>
            <a:ext cx="950139" cy="950139"/>
          </a:xfrm>
          <a:prstGeom prst="rect">
            <a:avLst/>
          </a:prstGeom>
        </p:spPr>
      </p:pic>
      <p:sp>
        <p:nvSpPr>
          <p:cNvPr id="2" name="六边形 1"/>
          <p:cNvSpPr/>
          <p:nvPr/>
        </p:nvSpPr>
        <p:spPr>
          <a:xfrm rot="2571031">
            <a:off x="5030041" y="4378704"/>
            <a:ext cx="1557655" cy="1351280"/>
          </a:xfrm>
          <a:prstGeom prst="hexagon">
            <a:avLst>
              <a:gd name="adj" fmla="val 28849"/>
              <a:gd name="vf" fmla="val 115470"/>
            </a:avLst>
          </a:prstGeom>
          <a:solidFill>
            <a:srgbClr val="8497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618974" y="385368"/>
            <a:ext cx="797996" cy="692253"/>
            <a:chOff x="1481" y="6072"/>
            <a:chExt cx="3645" cy="3162"/>
          </a:xfrm>
        </p:grpSpPr>
        <p:sp>
          <p:nvSpPr>
            <p:cNvPr id="8" name="六边形 7"/>
            <p:cNvSpPr/>
            <p:nvPr/>
          </p:nvSpPr>
          <p:spPr>
            <a:xfrm rot="1800000">
              <a:off x="1481" y="6072"/>
              <a:ext cx="3645" cy="3162"/>
            </a:xfrm>
            <a:prstGeom prst="hexagon">
              <a:avLst>
                <a:gd name="adj" fmla="val 28849"/>
                <a:gd name="vf" fmla="val 11547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350536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7" y="6616"/>
              <a:ext cx="2073" cy="2073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391920" y="403483"/>
            <a:ext cx="31362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未来公司展望</a:t>
            </a:r>
            <a:br>
              <a:rPr lang="en-US" altLang="zh-CN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</a:br>
            <a:endParaRPr lang="zh-CN" altLang="en-US" sz="16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4658995" y="-12700"/>
            <a:ext cx="7556500" cy="6884035"/>
          </a:xfrm>
          <a:prstGeom prst="parallelogram">
            <a:avLst>
              <a:gd name="adj" fmla="val 59692"/>
            </a:avLst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275955" y="2530475"/>
            <a:ext cx="3916045" cy="4340225"/>
            <a:chOff x="14087" y="5361"/>
            <a:chExt cx="4749" cy="5262"/>
          </a:xfrm>
        </p:grpSpPr>
        <p:sp>
          <p:nvSpPr>
            <p:cNvPr id="3" name="等腰三角形 2"/>
            <p:cNvSpPr/>
            <p:nvPr/>
          </p:nvSpPr>
          <p:spPr>
            <a:xfrm>
              <a:off x="14087" y="8133"/>
              <a:ext cx="3083" cy="2491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等腰三角形 6"/>
            <p:cNvSpPr/>
            <p:nvPr/>
          </p:nvSpPr>
          <p:spPr>
            <a:xfrm flipV="1">
              <a:off x="15754" y="8023"/>
              <a:ext cx="3083" cy="2491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5754" y="5361"/>
              <a:ext cx="3083" cy="2491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等腰三角形 10"/>
          <p:cNvSpPr/>
          <p:nvPr/>
        </p:nvSpPr>
        <p:spPr>
          <a:xfrm flipV="1">
            <a:off x="5444490" y="-12700"/>
            <a:ext cx="3147060" cy="254381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0210" y="3187700"/>
            <a:ext cx="3761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5400" b="1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rPr>
              <a:t>谢谢观看</a:t>
            </a:r>
            <a:endParaRPr lang="zh-CN" sz="360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  <a:sym typeface="+mn-ea"/>
            </a:endParaRPr>
          </a:p>
          <a:p>
            <a:pPr algn="dist"/>
            <a:r>
              <a:rPr lang="zh-CN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rPr>
              <a:t>Thanks for watching</a:t>
            </a:r>
            <a:endParaRPr lang="zh-CN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1775" y="212725"/>
            <a:ext cx="1468755" cy="1764000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雅酷黑 45W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247015" y="203200"/>
            <a:ext cx="1468755" cy="1764000"/>
          </a:xfrm>
          <a:prstGeom prst="rect">
            <a:avLst/>
          </a:prstGeom>
          <a:blipFill rotWithShape="1">
            <a:blip r:embed="rId1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雅酷黑 45W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5240" y="5782945"/>
            <a:ext cx="12221845" cy="1079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460518" y="1808252"/>
            <a:ext cx="3836670" cy="1253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rPr>
              <a:t>前言</a:t>
            </a:r>
            <a:endParaRPr lang="en-US" altLang="zh-CN" sz="3200" b="1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2A2B2E"/>
                </a:solidFill>
                <a:latin typeface="PingFang SC"/>
              </a:rPr>
              <a:t>I</a:t>
            </a:r>
            <a:r>
              <a:rPr lang="en-US" altLang="zh-CN" sz="1600" b="0" i="0" dirty="0">
                <a:solidFill>
                  <a:srgbClr val="2A2B2E"/>
                </a:solidFill>
                <a:effectLst/>
                <a:latin typeface="PingFang SC"/>
              </a:rPr>
              <a:t>ntroduction</a:t>
            </a:r>
            <a:endParaRPr lang="en-US" altLang="zh-CN" sz="1100" dirty="0">
              <a:solidFill>
                <a:schemeClr val="tx2">
                  <a:lumMod val="50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393843" y="3232850"/>
            <a:ext cx="5446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能参加本次晋升陈述我感到十分荣幸，首先感谢领导能给我这次机会。回顾自己这段时间里做过的工作，我主要是通过不断的复盘总结进行着自我提升，也一直在思考着自己的优势与不足。今后我会努力发挥好自己的优势，朝着更好的方向前进。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6645060" y="875030"/>
            <a:ext cx="4991100" cy="4991100"/>
          </a:xfrm>
          <a:prstGeom prst="diamond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flipV="1">
            <a:off x="8247800" y="-13970"/>
            <a:ext cx="3322320" cy="1656715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44509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80" y="5962695"/>
            <a:ext cx="720000" cy="720000"/>
          </a:xfrm>
          <a:prstGeom prst="rect">
            <a:avLst/>
          </a:prstGeom>
        </p:spPr>
      </p:pic>
      <p:pic>
        <p:nvPicPr>
          <p:cNvPr id="16" name="图片 15" descr="44509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600" y="5962695"/>
            <a:ext cx="720000" cy="720000"/>
          </a:xfrm>
          <a:prstGeom prst="rect">
            <a:avLst/>
          </a:prstGeom>
        </p:spPr>
      </p:pic>
      <p:pic>
        <p:nvPicPr>
          <p:cNvPr id="17" name="图片 16" descr="44509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965" y="5962695"/>
            <a:ext cx="720000" cy="720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60817" y="3061757"/>
            <a:ext cx="3703320" cy="100584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01210" y="2129155"/>
            <a:ext cx="29895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个人简介</a:t>
            </a:r>
            <a:br>
              <a:rPr lang="en-US" altLang="zh-CN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</a:b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Individual Resume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2775585" y="3172460"/>
            <a:ext cx="6640830" cy="3699510"/>
          </a:xfrm>
          <a:prstGeom prst="triangle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56235" y="524510"/>
            <a:ext cx="1468755" cy="918845"/>
            <a:chOff x="16124" y="1076"/>
            <a:chExt cx="2313" cy="1447"/>
          </a:xfrm>
        </p:grpSpPr>
        <p:sp>
          <p:nvSpPr>
            <p:cNvPr id="33" name="文本框 32"/>
            <p:cNvSpPr txBox="1"/>
            <p:nvPr/>
          </p:nvSpPr>
          <p:spPr>
            <a:xfrm>
              <a:off x="16124" y="1076"/>
              <a:ext cx="231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雅酷黑 45W" charset="-122"/>
                </a:rPr>
                <a:t>Logo</a:t>
              </a:r>
              <a:endParaRPr lang="en-US" altLang="zh-CN" sz="3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雅酷黑 45W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209" y="1943"/>
              <a:ext cx="2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</a:rPr>
                <a:t>请输入公司名称</a:t>
              </a:r>
              <a:endParaRPr lang="zh-CN" altLang="en-US" sz="2800" b="1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  <a:p>
              <a:pPr algn="dist"/>
              <a:r>
                <a:rPr lang="en-US" altLang="zh-CN" sz="8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T</a:t>
              </a:r>
              <a:r>
                <a:rPr lang="zh-CN" sz="8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he company name</a:t>
              </a:r>
              <a:endParaRPr lang="zh-CN" altLang="en-US" sz="800" b="1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</p:txBody>
        </p:sp>
      </p:grpSp>
      <p:sp>
        <p:nvSpPr>
          <p:cNvPr id="7" name="等腰三角形 6"/>
          <p:cNvSpPr/>
          <p:nvPr/>
        </p:nvSpPr>
        <p:spPr>
          <a:xfrm>
            <a:off x="5715000" y="1385570"/>
            <a:ext cx="762635" cy="616585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740" y="160907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rPr>
              <a:t>01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1775" y="212725"/>
            <a:ext cx="1468755" cy="1764000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雅酷黑 45W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17973" y="2474171"/>
            <a:ext cx="256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专业力自评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972" y="435659"/>
            <a:ext cx="69220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个人专业力和领导力自我评价</a:t>
            </a:r>
            <a:br>
              <a:rPr lang="en-US" altLang="zh-CN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</a:br>
            <a:endParaRPr lang="zh-CN" altLang="en-US" sz="16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7972" y="3070208"/>
            <a:ext cx="2560380" cy="182277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18974" y="385368"/>
            <a:ext cx="797996" cy="692253"/>
            <a:chOff x="1481" y="6072"/>
            <a:chExt cx="3645" cy="3162"/>
          </a:xfrm>
        </p:grpSpPr>
        <p:sp>
          <p:nvSpPr>
            <p:cNvPr id="4" name="六边形 3"/>
            <p:cNvSpPr/>
            <p:nvPr/>
          </p:nvSpPr>
          <p:spPr>
            <a:xfrm rot="1800000">
              <a:off x="1481" y="6072"/>
              <a:ext cx="3645" cy="3162"/>
            </a:xfrm>
            <a:prstGeom prst="hexagon">
              <a:avLst>
                <a:gd name="adj" fmla="val 28849"/>
                <a:gd name="vf" fmla="val 11547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 descr="350536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67" y="6616"/>
              <a:ext cx="2073" cy="2073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1009913" y="4413163"/>
            <a:ext cx="2568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领导力自评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17972" y="4979158"/>
            <a:ext cx="2560380" cy="160672"/>
          </a:xfrm>
          <a:prstGeom prst="rect">
            <a:avLst/>
          </a:prstGeom>
          <a:solidFill>
            <a:srgbClr val="44546A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79006" y="1394462"/>
            <a:ext cx="256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优势项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83879" y="1377579"/>
            <a:ext cx="256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待提升</a:t>
            </a:r>
            <a:endParaRPr lang="zh-CN" altLang="en-US" sz="3600" b="1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79006" y="2340136"/>
            <a:ext cx="2560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项目管理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沟通能力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创新意识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0039" y="2377711"/>
            <a:ext cx="2560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行业视野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寻求资源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压力处理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79006" y="4413163"/>
            <a:ext cx="25603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以身作则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挑战现状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使众人行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40039" y="4582440"/>
            <a:ext cx="256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共启愿景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激励人心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21" name="箭头: 燕尾形 20"/>
          <p:cNvSpPr/>
          <p:nvPr/>
        </p:nvSpPr>
        <p:spPr>
          <a:xfrm>
            <a:off x="4084390" y="5798158"/>
            <a:ext cx="7120709" cy="518540"/>
          </a:xfrm>
          <a:prstGeom prst="notchedRightArrow">
            <a:avLst/>
          </a:prstGeom>
          <a:solidFill>
            <a:srgbClr val="8497B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燕尾形 22"/>
          <p:cNvSpPr/>
          <p:nvPr/>
        </p:nvSpPr>
        <p:spPr>
          <a:xfrm>
            <a:off x="4084391" y="3750368"/>
            <a:ext cx="7120709" cy="518540"/>
          </a:xfrm>
          <a:prstGeom prst="notchedRightArrow">
            <a:avLst/>
          </a:prstGeom>
          <a:solidFill>
            <a:srgbClr val="8497B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601210" y="2129155"/>
            <a:ext cx="29895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技术赋能</a:t>
            </a:r>
            <a:endParaRPr lang="zh-CN" altLang="en-US" sz="36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  <a:p>
            <a:pPr algn="ctr"/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Enabling technology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>
            <a:off x="2775585" y="3172460"/>
            <a:ext cx="6640830" cy="3699510"/>
          </a:xfrm>
          <a:prstGeom prst="triangle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56235" y="524510"/>
            <a:ext cx="1468755" cy="918845"/>
            <a:chOff x="16124" y="1076"/>
            <a:chExt cx="2313" cy="1447"/>
          </a:xfrm>
        </p:grpSpPr>
        <p:sp>
          <p:nvSpPr>
            <p:cNvPr id="33" name="文本框 32"/>
            <p:cNvSpPr txBox="1"/>
            <p:nvPr/>
          </p:nvSpPr>
          <p:spPr>
            <a:xfrm>
              <a:off x="16124" y="1076"/>
              <a:ext cx="231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雅酷黑 45W" charset="-122"/>
                </a:rPr>
                <a:t>Logo</a:t>
              </a:r>
              <a:endParaRPr lang="en-US" altLang="zh-CN" sz="3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雅酷黑 45W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209" y="1943"/>
              <a:ext cx="214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0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</a:rPr>
                <a:t>请输入公司名称</a:t>
              </a:r>
              <a:endParaRPr lang="zh-CN" altLang="en-US" sz="2800" b="1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  <a:p>
              <a:pPr algn="dist"/>
              <a:r>
                <a:rPr lang="en-US" altLang="zh-CN" sz="8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T</a:t>
              </a:r>
              <a:r>
                <a:rPr lang="zh-CN" sz="800" b="1">
                  <a:solidFill>
                    <a:schemeClr val="tx2">
                      <a:lumMod val="75000"/>
                    </a:schemeClr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he company name</a:t>
              </a:r>
              <a:endParaRPr lang="zh-CN" altLang="en-US" sz="800" b="1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</p:txBody>
        </p:sp>
      </p:grpSp>
      <p:sp>
        <p:nvSpPr>
          <p:cNvPr id="7" name="等腰三角形 6"/>
          <p:cNvSpPr/>
          <p:nvPr/>
        </p:nvSpPr>
        <p:spPr>
          <a:xfrm>
            <a:off x="5715000" y="1385570"/>
            <a:ext cx="762635" cy="616585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740" y="160907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rPr>
              <a:t>02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1775" y="212725"/>
            <a:ext cx="1468755" cy="1764000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endParaRPr lang="en-US" altLang="zh-CN" sz="3600" b="1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雅酷黑 45W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368425" y="1133969"/>
            <a:ext cx="2935605" cy="5202555"/>
            <a:chOff x="2155" y="-177"/>
            <a:chExt cx="4623" cy="8193"/>
          </a:xfrm>
        </p:grpSpPr>
        <p:sp>
          <p:nvSpPr>
            <p:cNvPr id="3" name="矩形 2"/>
            <p:cNvSpPr/>
            <p:nvPr/>
          </p:nvSpPr>
          <p:spPr>
            <a:xfrm>
              <a:off x="2421" y="-177"/>
              <a:ext cx="3753" cy="6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汉仪晓波花月圆W" charset="-122"/>
                  <a:ea typeface="汉仪晓波花月圆W" charset="-122"/>
                </a:rPr>
                <a:t>First</a:t>
              </a:r>
              <a:endParaRPr lang="en-US" altLang="zh-CN" sz="28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155" y="6198"/>
              <a:ext cx="4623" cy="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表情算法</a:t>
              </a:r>
              <a:endPara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indent="457200"/>
              <a:r>
                <a:rPr lang="zh-CN" altLang="zh-CN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基于</a:t>
              </a:r>
              <a:r>
                <a:rPr lang="en-US" altLang="zh-CN" sz="1400" dirty="0" err="1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mediapipe</a:t>
              </a:r>
              <a:r>
                <a:rPr lang="zh-CN" altLang="zh-CN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的特征点实现面部各部分的基础表情及特殊表情</a:t>
              </a: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的</a:t>
              </a:r>
              <a:r>
                <a:rPr lang="zh-CN" altLang="zh-CN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算法</a:t>
              </a:r>
              <a:endParaRPr lang="zh-CN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27880" y="1121269"/>
            <a:ext cx="2935605" cy="5215255"/>
            <a:chOff x="2158" y="-197"/>
            <a:chExt cx="4623" cy="8213"/>
          </a:xfrm>
        </p:grpSpPr>
        <p:sp>
          <p:nvSpPr>
            <p:cNvPr id="7" name="矩形 6"/>
            <p:cNvSpPr/>
            <p:nvPr/>
          </p:nvSpPr>
          <p:spPr>
            <a:xfrm>
              <a:off x="2708" y="-197"/>
              <a:ext cx="3753" cy="6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汉仪晓波花月圆W" charset="-122"/>
                  <a:ea typeface="汉仪晓波花月圆W" charset="-122"/>
                </a:rPr>
                <a:t>Second</a:t>
              </a:r>
              <a:endParaRPr lang="en-US" altLang="zh-CN" sz="28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58" y="6198"/>
              <a:ext cx="4623" cy="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b="1" dirty="0" err="1">
                  <a:effectLst/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Mlive</a:t>
              </a:r>
              <a:r>
                <a:rPr lang="zh-CN" altLang="zh-CN" sz="1800" b="1" dirty="0">
                  <a:effectLst/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下载器</a:t>
              </a:r>
              <a:endParaRPr lang="zh-CN" altLang="en-US" sz="12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endParaRPr>
            </a:p>
            <a:p>
              <a:pPr indent="457200"/>
              <a:r>
                <a:rPr lang="zh-CN" altLang="zh-CN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可同时下载多个模型文件，</a:t>
              </a: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并实现</a:t>
              </a:r>
              <a:r>
                <a:rPr lang="zh-CN" altLang="zh-CN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了</a:t>
              </a: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在</a:t>
              </a:r>
              <a:r>
                <a:rPr lang="zh-CN" altLang="zh-CN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弱网情况下保持继续下载</a:t>
              </a: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、</a:t>
              </a:r>
              <a:r>
                <a:rPr lang="zh-CN" altLang="zh-CN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文件更新下载等</a:t>
              </a: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的功能</a:t>
              </a:r>
              <a:endPara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887335" y="1134250"/>
            <a:ext cx="2935605" cy="5198745"/>
            <a:chOff x="2158" y="-171"/>
            <a:chExt cx="4623" cy="8187"/>
          </a:xfrm>
        </p:grpSpPr>
        <p:sp>
          <p:nvSpPr>
            <p:cNvPr id="13" name="矩形 12"/>
            <p:cNvSpPr/>
            <p:nvPr/>
          </p:nvSpPr>
          <p:spPr>
            <a:xfrm>
              <a:off x="2852" y="-171"/>
              <a:ext cx="3753" cy="6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汉仪晓波花月圆W" charset="-122"/>
                  <a:ea typeface="汉仪晓波花月圆W" charset="-122"/>
                </a:rPr>
                <a:t>Third</a:t>
              </a:r>
              <a:endParaRPr lang="en-US" altLang="zh-CN" sz="28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158" y="6253"/>
              <a:ext cx="4623" cy="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1800" b="1" dirty="0">
                  <a:effectLst/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专利</a:t>
              </a:r>
              <a:endParaRPr lang="en-US" altLang="zh-CN" sz="1800" b="1" dirty="0">
                <a:effectLst/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zh-CN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自</a:t>
              </a: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发</a:t>
              </a:r>
              <a:r>
                <a:rPr lang="zh-CN" altLang="zh-CN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研</a:t>
              </a: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制有关</a:t>
              </a:r>
              <a:r>
                <a:rPr lang="zh-CN" altLang="zh-CN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面部兼容的数据解决方案</a:t>
              </a:r>
              <a:r>
                <a:rPr lang="zh-CN" altLang="en-US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的</a:t>
              </a:r>
              <a:r>
                <a:rPr lang="zh-CN" altLang="zh-CN" sz="1400" dirty="0">
                  <a:solidFill>
                    <a:schemeClr val="tx2">
                      <a:lumMod val="75000"/>
                    </a:schemeClr>
                  </a:solidFill>
                  <a:ea typeface="汉仪晓波花月圆W" charset="-122"/>
                </a:rPr>
                <a:t>专利</a:t>
              </a:r>
              <a:endParaRPr lang="en-US" altLang="zh-CN" sz="14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72" y="1795165"/>
            <a:ext cx="2927280" cy="29272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17972" y="435659"/>
            <a:ext cx="298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技术赋能</a:t>
            </a:r>
            <a:endParaRPr lang="zh-CN" altLang="en-US" sz="1600" dirty="0">
              <a:latin typeface="PingFang SC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636972" y="435659"/>
            <a:ext cx="762635" cy="616585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-2029288" y="65915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cs typeface="汉仪晓波花月圆W" charset="-122"/>
              </a:rPr>
              <a:t>02</a:t>
            </a:r>
            <a:endParaRPr lang="zh-CN" altLang="en-US" sz="11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cs typeface="汉仪晓波花月圆W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9078" y="4962696"/>
            <a:ext cx="227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1  </a:t>
            </a:r>
            <a:r>
              <a:rPr lang="en-US" altLang="zh-CN" sz="1400" dirty="0" err="1"/>
              <a:t>Mediapipe</a:t>
            </a:r>
            <a:r>
              <a:rPr lang="zh-CN" altLang="en-US" sz="1400" dirty="0"/>
              <a:t>面捕图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4492365" y="4928152"/>
            <a:ext cx="3504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2  </a:t>
            </a:r>
            <a:r>
              <a:rPr lang="en-US" altLang="zh-CN" sz="1400" dirty="0" err="1"/>
              <a:t>Mlive</a:t>
            </a:r>
            <a:r>
              <a:rPr lang="zh-CN" altLang="en-US" sz="1400" dirty="0"/>
              <a:t>下载器的下载模型资源接口流程</a:t>
            </a:r>
            <a:endParaRPr lang="zh-CN" altLang="en-US" sz="14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093" y="1707361"/>
            <a:ext cx="3379203" cy="3015084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327779" y="4962696"/>
            <a:ext cx="2270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图</a:t>
            </a:r>
            <a:r>
              <a:rPr lang="en-US" altLang="zh-CN" sz="1400" dirty="0"/>
              <a:t>3  </a:t>
            </a:r>
            <a:r>
              <a:rPr lang="zh-CN" altLang="en-US" sz="1400" dirty="0"/>
              <a:t>小</a:t>
            </a:r>
            <a:r>
              <a:rPr lang="en-US" altLang="zh-CN" sz="1400" dirty="0"/>
              <a:t>K</a:t>
            </a:r>
            <a:r>
              <a:rPr lang="zh-CN" altLang="en-US" sz="1400" dirty="0"/>
              <a:t>模型图</a:t>
            </a:r>
            <a:endParaRPr lang="zh-CN" altLang="en-US" sz="1400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3" y="1564652"/>
            <a:ext cx="3504379" cy="33561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 61" descr="3471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005" y="2301240"/>
            <a:ext cx="427990" cy="427990"/>
          </a:xfrm>
          <a:prstGeom prst="rect">
            <a:avLst/>
          </a:prstGeom>
        </p:spPr>
      </p:pic>
      <p:pic>
        <p:nvPicPr>
          <p:cNvPr id="63" name="图片 62" descr="45304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360" y="3619500"/>
            <a:ext cx="518160" cy="518160"/>
          </a:xfrm>
          <a:prstGeom prst="rect">
            <a:avLst/>
          </a:prstGeom>
        </p:spPr>
      </p:pic>
      <p:pic>
        <p:nvPicPr>
          <p:cNvPr id="64" name="图片 63" descr="45268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910" y="3656330"/>
            <a:ext cx="481330" cy="481330"/>
          </a:xfrm>
          <a:prstGeom prst="rect">
            <a:avLst/>
          </a:prstGeom>
        </p:spPr>
      </p:pic>
      <p:pic>
        <p:nvPicPr>
          <p:cNvPr id="65" name="图片 64" descr="45325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210" y="5029835"/>
            <a:ext cx="468630" cy="468630"/>
          </a:xfrm>
          <a:prstGeom prst="rect">
            <a:avLst/>
          </a:prstGeom>
        </p:spPr>
      </p:pic>
      <p:sp>
        <p:nvSpPr>
          <p:cNvPr id="68" name="文本框 67"/>
          <p:cNvSpPr txBox="1"/>
          <p:nvPr/>
        </p:nvSpPr>
        <p:spPr>
          <a:xfrm>
            <a:off x="7946390" y="1842769"/>
            <a:ext cx="3305175" cy="1896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rPr>
              <a:t>---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rPr>
              <a:t>：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sym typeface="+mn-ea"/>
            </a:endParaRPr>
          </a:p>
          <a:p>
            <a:pPr algn="just">
              <a:lnSpc>
                <a:spcPts val="1600"/>
              </a:lnSpc>
            </a:pP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展示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meidapipe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和项目之间的关系，如图所示，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Mediapipe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引擎接受纹理数据经过推理引擎等处理输出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478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个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landmarks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特征点，使用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unity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把特征点转换成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unity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face point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，经过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MediapipeAdaptor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算法转换为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BlendShape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数据，可以赋能给不同的模型类型使用，目前归纳出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15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个的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Blendshape.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后续可以继续扩展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.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041640" y="4342765"/>
            <a:ext cx="3305175" cy="665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rPr>
              <a:t>---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rPr>
              <a:t>：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sym typeface="+mn-ea"/>
            </a:endParaRPr>
          </a:p>
          <a:p>
            <a:pPr algn="just">
              <a:lnSpc>
                <a:spcPts val="1600"/>
              </a:lnSpc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---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</a:t>
            </a:r>
            <a:endParaRPr lang="zh-CN" altLang="zh-CN" sz="12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6930" y="771170"/>
            <a:ext cx="680147" cy="575931"/>
            <a:chOff x="3488" y="4864"/>
            <a:chExt cx="1481" cy="128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" name="六边形 2"/>
            <p:cNvSpPr/>
            <p:nvPr/>
          </p:nvSpPr>
          <p:spPr>
            <a:xfrm rot="1740000">
              <a:off x="3488" y="4864"/>
              <a:ext cx="1481" cy="1284"/>
            </a:xfrm>
            <a:prstGeom prst="hexagon">
              <a:avLst>
                <a:gd name="adj" fmla="val 28849"/>
                <a:gd name="vf" fmla="val 11547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765" y="5108"/>
              <a:ext cx="927" cy="7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01</a:t>
              </a:r>
              <a:endParaRPr lang="en-US" sz="16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27721" y="776197"/>
            <a:ext cx="7411085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基于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mediapipe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的特征点实现面部各部分的基础表情及特殊表情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算法</a:t>
            </a:r>
            <a:endParaRPr lang="zh-CN" altLang="zh-CN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39" y="1580285"/>
            <a:ext cx="6600301" cy="44521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96052" y="6176875"/>
            <a:ext cx="2270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图</a:t>
            </a:r>
            <a:r>
              <a:rPr lang="en-US" altLang="zh-CN" sz="1400" dirty="0"/>
              <a:t>4  </a:t>
            </a:r>
            <a:r>
              <a:rPr lang="zh-CN" altLang="en-US" sz="1400" dirty="0"/>
              <a:t>面捕引擎框架</a:t>
            </a:r>
            <a:r>
              <a:rPr lang="zh-CN" altLang="en-US" sz="1400" dirty="0"/>
              <a:t>图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3937953" y="1692910"/>
            <a:ext cx="4316095" cy="4377690"/>
            <a:chOff x="6471" y="2666"/>
            <a:chExt cx="6233" cy="6322"/>
          </a:xfrm>
        </p:grpSpPr>
        <p:sp>
          <p:nvSpPr>
            <p:cNvPr id="48" name="菱形 47"/>
            <p:cNvSpPr/>
            <p:nvPr/>
          </p:nvSpPr>
          <p:spPr>
            <a:xfrm>
              <a:off x="8252" y="2666"/>
              <a:ext cx="2697" cy="2697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bg1"/>
                </a:solidFill>
                <a:latin typeface="汉仪晓波花月圆W" charset="-122"/>
                <a:ea typeface="汉仪晓波花月圆W" charset="-122"/>
              </a:endParaRPr>
            </a:p>
          </p:txBody>
        </p:sp>
        <p:sp>
          <p:nvSpPr>
            <p:cNvPr id="49" name="菱形 48"/>
            <p:cNvSpPr/>
            <p:nvPr/>
          </p:nvSpPr>
          <p:spPr>
            <a:xfrm>
              <a:off x="8251" y="6292"/>
              <a:ext cx="2697" cy="2697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bg1"/>
                </a:solidFill>
                <a:latin typeface="汉仪晓波花月圆W" charset="-122"/>
                <a:ea typeface="汉仪晓波花月圆W" charset="-122"/>
              </a:endParaRPr>
            </a:p>
          </p:txBody>
        </p:sp>
        <p:sp>
          <p:nvSpPr>
            <p:cNvPr id="50" name="菱形 49"/>
            <p:cNvSpPr/>
            <p:nvPr/>
          </p:nvSpPr>
          <p:spPr>
            <a:xfrm>
              <a:off x="6471" y="4482"/>
              <a:ext cx="2697" cy="2697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bg1"/>
                </a:solidFill>
                <a:latin typeface="汉仪晓波花月圆W" charset="-122"/>
                <a:ea typeface="汉仪晓波花月圆W" charset="-122"/>
              </a:endParaRPr>
            </a:p>
          </p:txBody>
        </p:sp>
        <p:sp>
          <p:nvSpPr>
            <p:cNvPr id="51" name="菱形 50"/>
            <p:cNvSpPr/>
            <p:nvPr/>
          </p:nvSpPr>
          <p:spPr>
            <a:xfrm>
              <a:off x="10008" y="4482"/>
              <a:ext cx="2697" cy="2697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bg1"/>
                </a:solidFill>
                <a:latin typeface="汉仪晓波花月圆W" charset="-122"/>
                <a:ea typeface="汉仪晓波花月圆W" charset="-122"/>
              </a:endParaRPr>
            </a:p>
          </p:txBody>
        </p:sp>
        <p:sp>
          <p:nvSpPr>
            <p:cNvPr id="52" name="菱形 51"/>
            <p:cNvSpPr/>
            <p:nvPr/>
          </p:nvSpPr>
          <p:spPr>
            <a:xfrm>
              <a:off x="8252" y="4482"/>
              <a:ext cx="2697" cy="2697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>
                <a:solidFill>
                  <a:schemeClr val="bg1"/>
                </a:solidFill>
                <a:latin typeface="汉仪晓波花月圆W" charset="-122"/>
                <a:ea typeface="汉仪晓波花月圆W" charset="-122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5236845" y="3630930"/>
            <a:ext cx="17183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rPr>
              <a:t>表情算法</a:t>
            </a:r>
            <a:endParaRPr lang="zh-CN" altLang="en-US" sz="1000" b="1" dirty="0">
              <a:latin typeface="汉仪晓波花月圆W" charset="-122"/>
              <a:ea typeface="汉仪晓波花月圆W" charset="-122"/>
              <a:cs typeface="汉仪晓波花月圆W" charset="-122"/>
            </a:endParaRPr>
          </a:p>
          <a:p>
            <a:pPr algn="ctr"/>
            <a:r>
              <a:rPr lang="en-US" altLang="zh-CN" sz="900" dirty="0">
                <a:ea typeface="汉仪晓波花月圆W" charset="-122"/>
              </a:rPr>
              <a:t>Expression algorithm</a:t>
            </a:r>
            <a:endParaRPr lang="zh-CN" altLang="en-US" sz="900" dirty="0">
              <a:ea typeface="汉仪晓波花月圆W" charset="-122"/>
              <a:sym typeface="+mn-ea"/>
            </a:endParaRPr>
          </a:p>
        </p:txBody>
      </p:sp>
      <p:pic>
        <p:nvPicPr>
          <p:cNvPr id="62" name="图片 61" descr="3471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2005" y="2301240"/>
            <a:ext cx="427990" cy="427990"/>
          </a:xfrm>
          <a:prstGeom prst="rect">
            <a:avLst/>
          </a:prstGeom>
        </p:spPr>
      </p:pic>
      <p:pic>
        <p:nvPicPr>
          <p:cNvPr id="63" name="图片 62" descr="45304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360" y="3619500"/>
            <a:ext cx="518160" cy="518160"/>
          </a:xfrm>
          <a:prstGeom prst="rect">
            <a:avLst/>
          </a:prstGeom>
        </p:spPr>
      </p:pic>
      <p:pic>
        <p:nvPicPr>
          <p:cNvPr id="64" name="图片 63" descr="45268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910" y="3656330"/>
            <a:ext cx="481330" cy="481330"/>
          </a:xfrm>
          <a:prstGeom prst="rect">
            <a:avLst/>
          </a:prstGeom>
        </p:spPr>
      </p:pic>
      <p:pic>
        <p:nvPicPr>
          <p:cNvPr id="65" name="图片 64" descr="45325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210" y="5029835"/>
            <a:ext cx="468630" cy="468630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836930" y="1842770"/>
            <a:ext cx="3305175" cy="1476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rPr>
              <a:t>介绍：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sym typeface="+mn-ea"/>
            </a:endParaRPr>
          </a:p>
          <a:p>
            <a:pPr algn="just">
              <a:lnSpc>
                <a:spcPts val="1600"/>
              </a:lnSpc>
            </a:pP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通过相机或者视频输入的纹理信息，经过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Mediapipe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引擎处理后输出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478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个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Landmarks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。为了能驱动人类虚拟模型的脸部表情通道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blendshapes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，必须通过一系列算法运算，把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Landmarks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转换为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blendshape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和头部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Rotation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36930" y="4285114"/>
            <a:ext cx="3305175" cy="10656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rPr>
              <a:t>遇到的问题：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sym typeface="+mn-ea"/>
            </a:endParaRPr>
          </a:p>
          <a:p>
            <a:pPr algn="just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模型的头部旋转坐标根据模型父节点的旋转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来确定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，所以计算得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到的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头部旋转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值不能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直接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应用到模型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头部。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ea typeface="汉仪晓波花月圆W" charset="-122"/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946390" y="1842769"/>
            <a:ext cx="3305175" cy="1281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rPr>
              <a:t>举例：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sym typeface="+mn-ea"/>
            </a:endParaRPr>
          </a:p>
          <a:p>
            <a:pPr algn="just">
              <a:lnSpc>
                <a:spcPts val="1600"/>
              </a:lnSpc>
            </a:pP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为了使虚拟人物的表情更加逼真，我为模型的眼睛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blendshape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编写了眨眼函数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、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眼珠函数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、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分段函数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、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滤波器以及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在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lerp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函数处理后输出低延迟，稳定可靠的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blendshape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值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</a:t>
            </a:r>
            <a:endParaRPr lang="en-US" altLang="zh-CN" sz="12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946390" y="4306570"/>
            <a:ext cx="3305175" cy="10656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汉仪晓波花月圆W" charset="-122"/>
                <a:ea typeface="汉仪晓波花月圆W" charset="-122"/>
                <a:sym typeface="+mn-ea"/>
              </a:rPr>
              <a:t>解决方案：</a:t>
            </a:r>
            <a:endParaRPr lang="zh-CN" altLang="en-US" sz="1200" dirty="0">
              <a:solidFill>
                <a:schemeClr val="tx2">
                  <a:lumMod val="75000"/>
                </a:schemeClr>
              </a:solidFill>
              <a:latin typeface="汉仪晓波花月圆W" charset="-122"/>
              <a:ea typeface="汉仪晓波花月圆W" charset="-122"/>
              <a:sym typeface="+mn-ea"/>
            </a:endParaRPr>
          </a:p>
          <a:p>
            <a:pPr algn="just">
              <a:lnSpc>
                <a:spcPts val="1600"/>
              </a:lnSpc>
            </a:pP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为了使头部节点旋转正确，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我将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模型头部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localRotation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映射到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worldRotation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，本质上是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实现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头部矩阵与需要旋转矩阵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</a:t>
            </a:r>
            <a:r>
              <a:rPr lang="zh-CN" altLang="zh-CN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相乘</a:t>
            </a:r>
            <a:r>
              <a:rPr lang="zh-CN" altLang="en-US" sz="1200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。</a:t>
            </a:r>
            <a:endParaRPr lang="zh-CN" altLang="zh-CN" sz="1200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6930" y="771170"/>
            <a:ext cx="680147" cy="575931"/>
            <a:chOff x="3488" y="4864"/>
            <a:chExt cx="1481" cy="128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" name="六边形 2"/>
            <p:cNvSpPr/>
            <p:nvPr/>
          </p:nvSpPr>
          <p:spPr>
            <a:xfrm rot="1740000">
              <a:off x="3488" y="4864"/>
              <a:ext cx="1481" cy="1284"/>
            </a:xfrm>
            <a:prstGeom prst="hexagon">
              <a:avLst>
                <a:gd name="adj" fmla="val 28849"/>
                <a:gd name="vf" fmla="val 11547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765" y="5108"/>
              <a:ext cx="927" cy="75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汉仪晓波花月圆W" charset="-122"/>
                  <a:ea typeface="汉仪晓波花月圆W" charset="-122"/>
                  <a:cs typeface="汉仪晓波花月圆W" charset="-122"/>
                  <a:sym typeface="+mn-ea"/>
                </a:rPr>
                <a:t>01</a:t>
              </a:r>
              <a:endParaRPr lang="en-US" sz="1600" dirty="0">
                <a:solidFill>
                  <a:schemeClr val="bg1"/>
                </a:solidFill>
                <a:latin typeface="汉仪晓波花月圆W" charset="-122"/>
                <a:ea typeface="汉仪晓波花月圆W" charset="-122"/>
                <a:cs typeface="汉仪晓波花月圆W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27721" y="776197"/>
            <a:ext cx="7411085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基于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mediapipe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的特征点实现面部各部分的基础表情及特殊表情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的</a:t>
            </a:r>
            <a:r>
              <a:rPr lang="zh-CN" altLang="zh-CN" dirty="0">
                <a:solidFill>
                  <a:schemeClr val="tx2">
                    <a:lumMod val="75000"/>
                  </a:schemeClr>
                </a:solidFill>
                <a:ea typeface="汉仪晓波花月圆W" charset="-122"/>
              </a:rPr>
              <a:t>算法</a:t>
            </a:r>
            <a:endParaRPr lang="zh-CN" altLang="zh-CN" dirty="0">
              <a:solidFill>
                <a:schemeClr val="tx2">
                  <a:lumMod val="75000"/>
                </a:schemeClr>
              </a:solidFill>
              <a:ea typeface="汉仪晓波花月圆W" charset="-122"/>
            </a:endParaRPr>
          </a:p>
        </p:txBody>
      </p:sp>
      <p:pic>
        <p:nvPicPr>
          <p:cNvPr id="6" name="图片 5" descr="头部旋转方案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6605" y="5552440"/>
            <a:ext cx="1824990" cy="11664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jb3VudCI6MiwiaGRpZCI6IjRiMmQ1NDIzOGQyZDhlMmY4ODk4OGI0OTcwNDIzN2IyIiwidXNlckNvdW50Ijox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5011</Words>
  <Application>WPS 演示</Application>
  <PresentationFormat>宽屏</PresentationFormat>
  <Paragraphs>387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汉仪晓波花月圆W</vt:lpstr>
      <vt:lpstr>PingFang SC</vt:lpstr>
      <vt:lpstr>汉仪雅酷黑 45W</vt:lpstr>
      <vt:lpstr>汉仪长美黑简</vt:lpstr>
      <vt:lpstr>微软雅黑</vt:lpstr>
      <vt:lpstr>Times New Roman</vt:lpstr>
      <vt:lpstr>Calibri</vt:lpstr>
      <vt:lpstr>Segoe Print</vt:lpstr>
      <vt:lpstr>Arial Unicode MS</vt:lpstr>
      <vt:lpstr>等线</vt:lpstr>
      <vt:lpstr>Helvetica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Rou^ω^</dc:creator>
  <cp:lastModifiedBy>罗子初_初初</cp:lastModifiedBy>
  <cp:revision>73</cp:revision>
  <dcterms:created xsi:type="dcterms:W3CDTF">1900-01-01T00:00:00Z</dcterms:created>
  <dcterms:modified xsi:type="dcterms:W3CDTF">2022-09-21T03:09:58Z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KSOTemplateUUID">
    <vt:lpwstr>v1.0_mb_ZJFQDrsGMaNyqOEmmTH8+Q==</vt:lpwstr>
  </property>
  <property fmtid="{D5CDD505-2E9C-101B-9397-08002B2CF9AE}" pid="4" name="ICV">
    <vt:lpwstr>4BBB8B9985220451F308FD625D5205A6</vt:lpwstr>
  </property>
</Properties>
</file>