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4" r:id="rId32"/>
    <p:sldId id="295" r:id="rId33"/>
    <p:sldId id="296" r:id="rId34"/>
    <p:sldId id="297" r:id="rId35"/>
    <p:sldId id="298" r:id="rId36"/>
    <p:sldId id="312" r:id="rId37"/>
    <p:sldId id="313" r:id="rId38"/>
    <p:sldId id="299" r:id="rId39"/>
    <p:sldId id="300" r:id="rId40"/>
    <p:sldId id="301" r:id="rId41"/>
    <p:sldId id="302" r:id="rId42"/>
    <p:sldId id="303" r:id="rId43"/>
    <p:sldId id="306" r:id="rId44"/>
    <p:sldId id="307" r:id="rId45"/>
    <p:sldId id="308" r:id="rId46"/>
    <p:sldId id="309" r:id="rId47"/>
    <p:sldId id="311" r:id="rId4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3891DDBB-2092-4578-A8F7-741883AA711F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7132BD5-4F36-4B28-8765-84BFE0589D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DBB-2092-4578-A8F7-741883AA711F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BD5-4F36-4B28-8765-84BFE0589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DBB-2092-4578-A8F7-741883AA711F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BD5-4F36-4B28-8765-84BFE0589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8229600" cy="16394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953942"/>
            <a:ext cx="8229600" cy="16406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DAA67AE1-27C0-4DFD-9CFD-03320B01AF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117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3BAB322A-0054-48F1-8516-62432E2E1D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125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13295B73-C531-4A44-9B5A-6356A0F8E1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798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BB35721D-8002-4BAC-961D-E99045015F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4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DBB-2092-4578-A8F7-741883AA711F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BD5-4F36-4B28-8765-84BFE0589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DBB-2092-4578-A8F7-741883AA711F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BD5-4F36-4B28-8765-84BFE0589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DBB-2092-4578-A8F7-741883AA711F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BD5-4F36-4B28-8765-84BFE0589D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DBB-2092-4578-A8F7-741883AA711F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BD5-4F36-4B28-8765-84BFE0589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DBB-2092-4578-A8F7-741883AA711F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BD5-4F36-4B28-8765-84BFE0589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DBB-2092-4578-A8F7-741883AA711F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BD5-4F36-4B28-8765-84BFE0589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DBB-2092-4578-A8F7-741883AA711F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BD5-4F36-4B28-8765-84BFE0589D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DDBB-2092-4578-A8F7-741883AA711F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BD5-4F36-4B28-8765-84BFE0589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891DDBB-2092-4578-A8F7-741883AA711F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7132BD5-4F36-4B28-8765-84BFE0589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数学初步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err="1" smtClean="0"/>
              <a:t>lx_claire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8/18/2013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8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扩展欧几里德算法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扩展欧几里德算法</a:t>
            </a:r>
            <a:r>
              <a:rPr lang="en-US" altLang="zh-CN" sz="2400" dirty="0"/>
              <a:t>(</a:t>
            </a:r>
            <a:r>
              <a:rPr lang="zh-CN" altLang="en-US" sz="2400" dirty="0"/>
              <a:t>递归实现</a:t>
            </a:r>
            <a:r>
              <a:rPr lang="en-US" altLang="zh-CN" sz="2400" dirty="0"/>
              <a:t>):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a,int</a:t>
            </a:r>
            <a:r>
              <a:rPr lang="en-US" altLang="zh-CN" sz="2400" dirty="0"/>
              <a:t> b)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    if b=0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        then x←1   y←0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                return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d←gcd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b,a%b</a:t>
            </a:r>
            <a:r>
              <a:rPr lang="en-US" altLang="zh-CN" sz="24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x'←y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y'←x</a:t>
            </a:r>
            <a:r>
              <a:rPr lang="en-US" altLang="zh-CN" sz="2400" dirty="0"/>
              <a:t>-[a/b]y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x←x</a:t>
            </a:r>
            <a:r>
              <a:rPr lang="en-US" altLang="zh-CN" sz="2400" dirty="0"/>
              <a:t>'   </a:t>
            </a:r>
            <a:r>
              <a:rPr lang="en-US" altLang="zh-CN" sz="2400" dirty="0" err="1"/>
              <a:t>y←y</a:t>
            </a:r>
            <a:r>
              <a:rPr lang="en-US" altLang="zh-CN" sz="2400" dirty="0"/>
              <a:t>'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    return d</a:t>
            </a:r>
          </a:p>
        </p:txBody>
      </p:sp>
    </p:spTree>
    <p:extLst>
      <p:ext uri="{BB962C8B-B14F-4D97-AF65-F5344CB8AC3E}">
        <p14:creationId xmlns:p14="http://schemas.microsoft.com/office/powerpoint/2010/main" val="161632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中国剩余定理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一般性问题</a:t>
            </a:r>
            <a:r>
              <a:rPr lang="en-US" altLang="zh-CN"/>
              <a:t>:</a:t>
            </a:r>
            <a:r>
              <a:rPr lang="zh-CN" altLang="en-US"/>
              <a:t>给定两两互质的正整数</a:t>
            </a:r>
            <a:r>
              <a:rPr lang="en-US" altLang="zh-CN"/>
              <a:t>n</a:t>
            </a:r>
            <a:r>
              <a:rPr lang="en-US" altLang="zh-CN" baseline="-25000"/>
              <a:t>1</a:t>
            </a:r>
            <a:r>
              <a:rPr lang="en-US" altLang="zh-CN"/>
              <a:t>,n</a:t>
            </a:r>
            <a:r>
              <a:rPr lang="en-US" altLang="zh-CN" baseline="-25000"/>
              <a:t>2</a:t>
            </a:r>
            <a:r>
              <a:rPr lang="en-US" altLang="zh-CN"/>
              <a:t>,...,n</a:t>
            </a:r>
            <a:r>
              <a:rPr lang="en-US" altLang="zh-CN" baseline="-25000"/>
              <a:t>k</a:t>
            </a:r>
            <a:r>
              <a:rPr lang="en-US" altLang="zh-CN"/>
              <a:t>,</a:t>
            </a:r>
            <a:r>
              <a:rPr lang="zh-CN" altLang="en-US"/>
              <a:t>要求找到最小的正整数</a:t>
            </a:r>
            <a:r>
              <a:rPr lang="en-US" altLang="zh-CN"/>
              <a:t>a,</a:t>
            </a:r>
            <a:r>
              <a:rPr lang="zh-CN" altLang="en-US"/>
              <a:t>满足</a:t>
            </a:r>
            <a:r>
              <a:rPr lang="en-US" altLang="zh-CN"/>
              <a:t>a≡a</a:t>
            </a:r>
            <a:r>
              <a:rPr lang="en-US" altLang="zh-CN" baseline="-25000"/>
              <a:t>i</a:t>
            </a:r>
            <a:r>
              <a:rPr lang="en-US" altLang="zh-CN"/>
              <a:t>(mod n</a:t>
            </a:r>
            <a:r>
              <a:rPr lang="en-US" altLang="zh-CN" baseline="-25000"/>
              <a:t>i</a:t>
            </a:r>
            <a:r>
              <a:rPr lang="en-US" altLang="zh-CN"/>
              <a:t>)</a:t>
            </a:r>
          </a:p>
          <a:p>
            <a:r>
              <a:rPr lang="zh-CN" altLang="en-US"/>
              <a:t>将问题分解成若干次求解二元模线性方程组的解</a:t>
            </a:r>
          </a:p>
        </p:txBody>
      </p:sp>
    </p:spTree>
    <p:extLst>
      <p:ext uri="{BB962C8B-B14F-4D97-AF65-F5344CB8AC3E}">
        <p14:creationId xmlns:p14="http://schemas.microsoft.com/office/powerpoint/2010/main" val="1848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令</a:t>
            </a:r>
            <a:r>
              <a:rPr lang="en-US" altLang="zh-CN" dirty="0"/>
              <a:t>n=n</a:t>
            </a:r>
            <a:r>
              <a:rPr lang="en-US" altLang="zh-CN" baseline="-25000" dirty="0"/>
              <a:t>1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...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,m</a:t>
            </a:r>
            <a:r>
              <a:rPr lang="en-US" altLang="zh-CN" baseline="-25000" dirty="0" err="1"/>
              <a:t>i</a:t>
            </a:r>
            <a:r>
              <a:rPr lang="en-US" altLang="zh-CN" dirty="0"/>
              <a:t>=n/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i</a:t>
            </a:r>
            <a:endParaRPr lang="en-US" altLang="zh-CN" baseline="-25000" dirty="0"/>
          </a:p>
          <a:p>
            <a:pPr lvl="1"/>
            <a:r>
              <a:rPr lang="zh-CN" altLang="en-US" dirty="0"/>
              <a:t>利用扩展欧几里德算法计算出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/>
              <a:t>满足</a:t>
            </a:r>
            <a:r>
              <a:rPr lang="en-US" altLang="zh-CN" dirty="0"/>
              <a:t>m</a:t>
            </a:r>
            <a:r>
              <a:rPr lang="en-US" altLang="zh-CN" baseline="-25000" dirty="0"/>
              <a:t>i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≡1(mod 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i</a:t>
            </a:r>
            <a:r>
              <a:rPr lang="en-US" altLang="zh-CN" dirty="0"/>
              <a:t>),</a:t>
            </a:r>
            <a:r>
              <a:rPr lang="zh-CN" altLang="en-US" dirty="0"/>
              <a:t>由于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,n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k</a:t>
            </a:r>
            <a:r>
              <a:rPr lang="zh-CN" altLang="en-US" dirty="0"/>
              <a:t>两两互质</a:t>
            </a:r>
            <a:r>
              <a:rPr lang="en-US" altLang="zh-CN" dirty="0"/>
              <a:t>,</a:t>
            </a:r>
            <a:r>
              <a:rPr lang="zh-CN" altLang="en-US" dirty="0"/>
              <a:t>必有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,n</a:t>
            </a:r>
            <a:r>
              <a:rPr lang="en-US" altLang="zh-CN" baseline="-25000" dirty="0" err="1"/>
              <a:t>i</a:t>
            </a:r>
            <a:r>
              <a:rPr lang="en-US" altLang="zh-CN" dirty="0"/>
              <a:t>)=1,</a:t>
            </a:r>
            <a:r>
              <a:rPr lang="zh-CN" altLang="en-US" dirty="0"/>
              <a:t>即可保证一定有解</a:t>
            </a:r>
          </a:p>
          <a:p>
            <a:pPr lvl="1"/>
            <a:r>
              <a:rPr lang="zh-CN" altLang="en-US" dirty="0"/>
              <a:t>则</a:t>
            </a:r>
            <a:r>
              <a:rPr lang="en-US" altLang="zh-CN" dirty="0"/>
              <a:t>a≡a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en-US" altLang="zh-CN" dirty="0"/>
              <a:t>+a</a:t>
            </a:r>
            <a:r>
              <a:rPr lang="en-US" altLang="zh-CN" baseline="-25000" dirty="0"/>
              <a:t>2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k</a:t>
            </a:r>
            <a:r>
              <a:rPr lang="en-US" altLang="zh-CN" dirty="0"/>
              <a:t>(mod n)</a:t>
            </a:r>
          </a:p>
        </p:txBody>
      </p:sp>
    </p:spTree>
    <p:extLst>
      <p:ext uri="{BB962C8B-B14F-4D97-AF65-F5344CB8AC3E}">
        <p14:creationId xmlns:p14="http://schemas.microsoft.com/office/powerpoint/2010/main" val="32999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第二部分  素数相关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算术基本定理</a:t>
            </a:r>
          </a:p>
          <a:p>
            <a:r>
              <a:rPr lang="zh-CN" altLang="en-US"/>
              <a:t>欧拉定理</a:t>
            </a:r>
          </a:p>
          <a:p>
            <a:r>
              <a:rPr lang="zh-CN" altLang="en-US"/>
              <a:t>素数测试</a:t>
            </a:r>
          </a:p>
          <a:p>
            <a:r>
              <a:rPr lang="en-US" altLang="zh-CN"/>
              <a:t>Pollard rho</a:t>
            </a:r>
            <a:r>
              <a:rPr lang="zh-CN" altLang="en-US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5439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3" y="1742739"/>
            <a:ext cx="6777317" cy="2917243"/>
          </a:xfrm>
        </p:spPr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:</a:t>
            </a:r>
            <a:r>
              <a:rPr lang="zh-CN" altLang="en-US" dirty="0"/>
              <a:t>求出</a:t>
            </a:r>
            <a:r>
              <a:rPr lang="en-US" altLang="zh-CN" dirty="0"/>
              <a:t>n</a:t>
            </a:r>
            <a:r>
              <a:rPr lang="zh-CN" altLang="en-US" dirty="0"/>
              <a:t>以内的所有质数</a:t>
            </a:r>
          </a:p>
          <a:p>
            <a:r>
              <a:rPr lang="zh-CN" altLang="en-US" dirty="0"/>
              <a:t>算法步骤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初始时容器内为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的所有正整数</a:t>
            </a:r>
          </a:p>
          <a:p>
            <a:pPr lvl="1"/>
            <a:r>
              <a:rPr lang="zh-CN" altLang="en-US" dirty="0"/>
              <a:t>取出容器中最小的数</a:t>
            </a:r>
            <a:r>
              <a:rPr lang="en-US" altLang="zh-CN" dirty="0" err="1"/>
              <a:t>p,p</a:t>
            </a:r>
            <a:r>
              <a:rPr lang="zh-CN" altLang="en-US" dirty="0"/>
              <a:t>一定是质数</a:t>
            </a:r>
            <a:r>
              <a:rPr lang="en-US" altLang="zh-CN" dirty="0"/>
              <a:t>,</a:t>
            </a:r>
            <a:r>
              <a:rPr lang="zh-CN" altLang="en-US" dirty="0"/>
              <a:t>删去</a:t>
            </a:r>
            <a:r>
              <a:rPr lang="en-US" altLang="zh-CN" dirty="0"/>
              <a:t>p</a:t>
            </a:r>
            <a:r>
              <a:rPr lang="zh-CN" altLang="en-US" dirty="0"/>
              <a:t>的所有倍数</a:t>
            </a:r>
            <a:r>
              <a:rPr lang="en-US" altLang="zh-CN" dirty="0"/>
              <a:t>(</a:t>
            </a:r>
            <a:r>
              <a:rPr lang="zh-CN" altLang="en-US" dirty="0"/>
              <a:t>注</a:t>
            </a:r>
            <a:r>
              <a:rPr lang="en-US" altLang="zh-CN" dirty="0"/>
              <a:t>:</a:t>
            </a:r>
            <a:r>
              <a:rPr lang="zh-CN" altLang="en-US" dirty="0"/>
              <a:t>只需从</a:t>
            </a:r>
            <a:r>
              <a:rPr lang="en-US" altLang="zh-CN" dirty="0"/>
              <a:t>p</a:t>
            </a:r>
            <a:r>
              <a:rPr lang="en-US" altLang="zh-CN" baseline="30000" dirty="0"/>
              <a:t>2</a:t>
            </a:r>
            <a:r>
              <a:rPr lang="zh-CN" altLang="en-US" dirty="0"/>
              <a:t>开始删除即可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重复上述步骤直到容器为</a:t>
            </a:r>
            <a:r>
              <a:rPr lang="zh-CN" altLang="en-US" dirty="0" smtClean="0"/>
              <a:t>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很大时复杂度约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N(</a:t>
            </a:r>
            <a:r>
              <a:rPr lang="en-US" altLang="zh-CN" dirty="0" err="1" smtClean="0"/>
              <a:t>lnN+C</a:t>
            </a:r>
            <a:r>
              <a:rPr lang="en-US" altLang="zh-CN" smtClean="0"/>
              <a:t>)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71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算术基本定理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任何一个大于</a:t>
            </a:r>
            <a:r>
              <a:rPr lang="en-US" altLang="zh-CN" dirty="0"/>
              <a:t>1</a:t>
            </a:r>
            <a:r>
              <a:rPr lang="zh-CN" altLang="en-US" dirty="0"/>
              <a:t>的自然数</a:t>
            </a:r>
            <a:r>
              <a:rPr lang="en-US" altLang="zh-CN" dirty="0"/>
              <a:t>n,</a:t>
            </a:r>
            <a:r>
              <a:rPr lang="zh-CN" altLang="en-US" dirty="0"/>
              <a:t>都可以唯一分解成有限个质数的乘积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n=p</a:t>
            </a:r>
            <a:r>
              <a:rPr lang="en-US" altLang="zh-CN" baseline="-25000" dirty="0">
                <a:solidFill>
                  <a:schemeClr val="tx2"/>
                </a:solidFill>
              </a:rPr>
              <a:t>1</a:t>
            </a:r>
            <a:r>
              <a:rPr lang="en-US" altLang="zh-CN" baseline="30000" dirty="0">
                <a:solidFill>
                  <a:schemeClr val="tx2"/>
                </a:solidFill>
              </a:rPr>
              <a:t>r1</a:t>
            </a:r>
            <a:r>
              <a:rPr lang="en-US" altLang="zh-CN" dirty="0">
                <a:solidFill>
                  <a:schemeClr val="tx2"/>
                </a:solidFill>
              </a:rPr>
              <a:t>p</a:t>
            </a:r>
            <a:r>
              <a:rPr lang="en-US" altLang="zh-CN" baseline="-25000" dirty="0">
                <a:solidFill>
                  <a:schemeClr val="tx2"/>
                </a:solidFill>
              </a:rPr>
              <a:t>2</a:t>
            </a:r>
            <a:r>
              <a:rPr lang="en-US" altLang="zh-CN" baseline="30000" dirty="0">
                <a:solidFill>
                  <a:schemeClr val="tx2"/>
                </a:solidFill>
              </a:rPr>
              <a:t>r2</a:t>
            </a:r>
            <a:r>
              <a:rPr lang="en-US" altLang="zh-CN" dirty="0">
                <a:solidFill>
                  <a:schemeClr val="tx2"/>
                </a:solidFill>
              </a:rPr>
              <a:t>...</a:t>
            </a:r>
            <a:r>
              <a:rPr lang="en-US" altLang="zh-CN" dirty="0" err="1">
                <a:solidFill>
                  <a:schemeClr val="tx2"/>
                </a:solidFill>
              </a:rPr>
              <a:t>p</a:t>
            </a:r>
            <a:r>
              <a:rPr lang="en-US" altLang="zh-CN" baseline="-25000" dirty="0" err="1">
                <a:solidFill>
                  <a:schemeClr val="tx2"/>
                </a:solidFill>
              </a:rPr>
              <a:t>k</a:t>
            </a:r>
            <a:r>
              <a:rPr lang="en-US" altLang="zh-CN" baseline="30000" dirty="0" err="1">
                <a:solidFill>
                  <a:schemeClr val="tx2"/>
                </a:solidFill>
              </a:rPr>
              <a:t>rk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&lt;p</a:t>
            </a:r>
            <a:r>
              <a:rPr lang="en-US" altLang="zh-CN" baseline="-25000" dirty="0"/>
              <a:t>2</a:t>
            </a:r>
            <a:r>
              <a:rPr lang="en-US" altLang="zh-CN" dirty="0"/>
              <a:t>&lt;...&lt;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k</a:t>
            </a:r>
            <a:r>
              <a:rPr lang="zh-CN" altLang="en-US" dirty="0"/>
              <a:t>均为质数</a:t>
            </a:r>
            <a:r>
              <a:rPr lang="en-US" altLang="zh-CN" dirty="0"/>
              <a:t>,r</a:t>
            </a:r>
            <a:r>
              <a:rPr lang="en-US" altLang="zh-CN" baseline="-25000" dirty="0"/>
              <a:t>1</a:t>
            </a:r>
            <a:r>
              <a:rPr lang="en-US" altLang="zh-CN" dirty="0"/>
              <a:t>,r</a:t>
            </a:r>
            <a:r>
              <a:rPr lang="en-US" altLang="zh-CN" baseline="-25000" dirty="0"/>
              <a:t>2</a:t>
            </a:r>
            <a:r>
              <a:rPr lang="en-US" altLang="zh-CN" dirty="0"/>
              <a:t>,...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zh-CN" altLang="en-US" dirty="0"/>
              <a:t>均为正整数</a:t>
            </a:r>
          </a:p>
        </p:txBody>
      </p:sp>
    </p:spTree>
    <p:extLst>
      <p:ext uri="{BB962C8B-B14F-4D97-AF65-F5344CB8AC3E}">
        <p14:creationId xmlns:p14="http://schemas.microsoft.com/office/powerpoint/2010/main" val="6438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欧拉函数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2800"/>
              <a:t>记</a:t>
            </a:r>
            <a:r>
              <a:rPr lang="el-GR" altLang="en-US" sz="2800"/>
              <a:t>φ</a:t>
            </a:r>
            <a:r>
              <a:rPr lang="zh-CN" altLang="en-US" sz="2800"/>
              <a:t>(x)为与x</a:t>
            </a:r>
            <a:r>
              <a:rPr lang="zh-CN" sz="2800"/>
              <a:t>互质且小</a:t>
            </a:r>
            <a:r>
              <a:rPr lang="zh-CN" altLang="en-US" sz="2800"/>
              <a:t>等</a:t>
            </a:r>
            <a:r>
              <a:rPr lang="zh-CN" sz="2800"/>
              <a:t>于</a:t>
            </a:r>
            <a:r>
              <a:rPr lang="zh-CN" altLang="en-US" sz="2800"/>
              <a:t>x的正整数个数</a:t>
            </a:r>
          </a:p>
          <a:p>
            <a:r>
              <a:rPr lang="zh-CN" altLang="en-US" sz="2800"/>
              <a:t>设x=p</a:t>
            </a:r>
            <a:r>
              <a:rPr lang="zh-CN" altLang="en-US" sz="2800" baseline="-25000"/>
              <a:t>1</a:t>
            </a:r>
            <a:r>
              <a:rPr lang="zh-CN" altLang="en-US" sz="2800" baseline="30000"/>
              <a:t>r1</a:t>
            </a:r>
            <a:r>
              <a:rPr lang="zh-CN" altLang="en-US" sz="2800"/>
              <a:t>p</a:t>
            </a:r>
            <a:r>
              <a:rPr lang="zh-CN" altLang="en-US" sz="2800" baseline="-25000"/>
              <a:t>2</a:t>
            </a:r>
            <a:r>
              <a:rPr lang="zh-CN" altLang="en-US" sz="2800" baseline="30000"/>
              <a:t>r2</a:t>
            </a:r>
            <a:r>
              <a:rPr lang="zh-CN" altLang="en-US" sz="2800"/>
              <a:t>...p</a:t>
            </a:r>
            <a:r>
              <a:rPr lang="zh-CN" altLang="en-US" sz="2800" baseline="-25000"/>
              <a:t>k</a:t>
            </a:r>
            <a:r>
              <a:rPr lang="zh-CN" altLang="en-US" sz="2800" baseline="30000"/>
              <a:t>rk</a:t>
            </a:r>
            <a:endParaRPr lang="zh-CN" altLang="en-US" sz="2800"/>
          </a:p>
          <a:p>
            <a:r>
              <a:rPr lang="el-GR" altLang="en-US" sz="2800">
                <a:solidFill>
                  <a:schemeClr val="tx2"/>
                </a:solidFill>
              </a:rPr>
              <a:t>φ</a:t>
            </a:r>
            <a:r>
              <a:rPr lang="zh-CN" altLang="en-US" sz="2800">
                <a:solidFill>
                  <a:schemeClr val="tx2"/>
                </a:solidFill>
              </a:rPr>
              <a:t>(x)=x*(1-1/p</a:t>
            </a:r>
            <a:r>
              <a:rPr lang="zh-CN" altLang="en-US" sz="2800" baseline="-25000">
                <a:solidFill>
                  <a:schemeClr val="tx2"/>
                </a:solidFill>
              </a:rPr>
              <a:t>1</a:t>
            </a:r>
            <a:r>
              <a:rPr lang="zh-CN" altLang="en-US" sz="2800">
                <a:solidFill>
                  <a:schemeClr val="tx2"/>
                </a:solidFill>
              </a:rPr>
              <a:t>)*(1-1/p</a:t>
            </a:r>
            <a:r>
              <a:rPr lang="zh-CN" altLang="en-US" sz="2800" baseline="-25000">
                <a:solidFill>
                  <a:schemeClr val="tx2"/>
                </a:solidFill>
              </a:rPr>
              <a:t>2</a:t>
            </a:r>
            <a:r>
              <a:rPr lang="zh-CN" altLang="en-US" sz="2800">
                <a:solidFill>
                  <a:schemeClr val="tx2"/>
                </a:solidFill>
              </a:rPr>
              <a:t>)*...*(1-1/p</a:t>
            </a:r>
            <a:r>
              <a:rPr lang="zh-CN" altLang="en-US" sz="2800" baseline="-25000">
                <a:solidFill>
                  <a:schemeClr val="tx2"/>
                </a:solidFill>
              </a:rPr>
              <a:t>k</a:t>
            </a:r>
            <a:r>
              <a:rPr lang="zh-CN" altLang="en-US" sz="2800">
                <a:solidFill>
                  <a:schemeClr val="tx2"/>
                </a:solidFill>
              </a:rPr>
              <a:t>)或</a:t>
            </a:r>
            <a:r>
              <a:rPr lang="el-GR" altLang="en-US" sz="2800">
                <a:solidFill>
                  <a:schemeClr val="tx2"/>
                </a:solidFill>
              </a:rPr>
              <a:t>φ</a:t>
            </a:r>
            <a:r>
              <a:rPr lang="zh-CN" altLang="en-US" sz="2800">
                <a:solidFill>
                  <a:schemeClr val="tx2"/>
                </a:solidFill>
              </a:rPr>
              <a:t>(x)=p</a:t>
            </a:r>
            <a:r>
              <a:rPr lang="zh-CN" altLang="en-US" sz="2800" baseline="-25000">
                <a:solidFill>
                  <a:schemeClr val="tx2"/>
                </a:solidFill>
              </a:rPr>
              <a:t>1</a:t>
            </a:r>
            <a:r>
              <a:rPr lang="zh-CN" altLang="en-US" sz="2800" baseline="30000">
                <a:solidFill>
                  <a:schemeClr val="tx2"/>
                </a:solidFill>
              </a:rPr>
              <a:t>(r1-1)</a:t>
            </a:r>
            <a:r>
              <a:rPr lang="zh-CN" altLang="en-US" sz="2800">
                <a:solidFill>
                  <a:schemeClr val="tx2"/>
                </a:solidFill>
              </a:rPr>
              <a:t>(p</a:t>
            </a:r>
            <a:r>
              <a:rPr lang="zh-CN" altLang="en-US" sz="2800" baseline="-25000">
                <a:solidFill>
                  <a:schemeClr val="tx2"/>
                </a:solidFill>
              </a:rPr>
              <a:t>1</a:t>
            </a:r>
            <a:r>
              <a:rPr lang="zh-CN" altLang="en-US" sz="2800">
                <a:solidFill>
                  <a:schemeClr val="tx2"/>
                </a:solidFill>
              </a:rPr>
              <a:t>-1)p</a:t>
            </a:r>
            <a:r>
              <a:rPr lang="zh-CN" altLang="en-US" sz="2800" baseline="-25000">
                <a:solidFill>
                  <a:schemeClr val="tx2"/>
                </a:solidFill>
              </a:rPr>
              <a:t>2</a:t>
            </a:r>
            <a:r>
              <a:rPr lang="zh-CN" altLang="en-US" sz="2800" baseline="30000">
                <a:solidFill>
                  <a:schemeClr val="tx2"/>
                </a:solidFill>
              </a:rPr>
              <a:t>(r2-1)</a:t>
            </a:r>
            <a:r>
              <a:rPr lang="zh-CN" altLang="en-US" sz="2800">
                <a:solidFill>
                  <a:schemeClr val="tx2"/>
                </a:solidFill>
              </a:rPr>
              <a:t>(p</a:t>
            </a:r>
            <a:r>
              <a:rPr lang="zh-CN" altLang="en-US" sz="2800" baseline="-25000">
                <a:solidFill>
                  <a:schemeClr val="tx2"/>
                </a:solidFill>
              </a:rPr>
              <a:t>2</a:t>
            </a:r>
            <a:r>
              <a:rPr lang="zh-CN" altLang="en-US" sz="2800">
                <a:solidFill>
                  <a:schemeClr val="tx2"/>
                </a:solidFill>
              </a:rPr>
              <a:t>-1)...p</a:t>
            </a:r>
            <a:r>
              <a:rPr lang="zh-CN" altLang="en-US" sz="2800" baseline="-25000">
                <a:solidFill>
                  <a:schemeClr val="tx2"/>
                </a:solidFill>
              </a:rPr>
              <a:t>k</a:t>
            </a:r>
            <a:r>
              <a:rPr lang="zh-CN" altLang="en-US" sz="2800" baseline="30000">
                <a:solidFill>
                  <a:schemeClr val="tx2"/>
                </a:solidFill>
              </a:rPr>
              <a:t>(rk-1)</a:t>
            </a:r>
            <a:r>
              <a:rPr lang="zh-CN" altLang="en-US" sz="2800">
                <a:solidFill>
                  <a:schemeClr val="tx2"/>
                </a:solidFill>
              </a:rPr>
              <a:t>(p</a:t>
            </a:r>
            <a:r>
              <a:rPr lang="zh-CN" altLang="en-US" sz="2800" baseline="-25000">
                <a:solidFill>
                  <a:schemeClr val="tx2"/>
                </a:solidFill>
              </a:rPr>
              <a:t>k</a:t>
            </a:r>
            <a:r>
              <a:rPr lang="zh-CN" altLang="en-US" sz="2800">
                <a:solidFill>
                  <a:schemeClr val="tx2"/>
                </a:solidFill>
              </a:rPr>
              <a:t>-1)</a:t>
            </a:r>
          </a:p>
          <a:p>
            <a:r>
              <a:rPr lang="zh-CN" altLang="en-US" sz="2800">
                <a:solidFill>
                  <a:schemeClr val="tx2"/>
                </a:solidFill>
              </a:rPr>
              <a:t>递推形式:质数p满足p|x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若p</a:t>
            </a:r>
            <a:r>
              <a:rPr lang="zh-CN" altLang="en-US" sz="2400" baseline="30000">
                <a:solidFill>
                  <a:schemeClr val="tx2"/>
                </a:solidFill>
              </a:rPr>
              <a:t>2</a:t>
            </a:r>
            <a:r>
              <a:rPr lang="zh-CN" altLang="en-US" sz="2400">
                <a:solidFill>
                  <a:schemeClr val="tx2"/>
                </a:solidFill>
              </a:rPr>
              <a:t>|x,则</a:t>
            </a:r>
            <a:r>
              <a:rPr lang="el-GR" altLang="en-US" sz="2400">
                <a:solidFill>
                  <a:schemeClr val="tx2"/>
                </a:solidFill>
              </a:rPr>
              <a:t>φ</a:t>
            </a:r>
            <a:r>
              <a:rPr lang="zh-CN" altLang="en-US" sz="2400">
                <a:solidFill>
                  <a:schemeClr val="tx2"/>
                </a:solidFill>
              </a:rPr>
              <a:t>(x)=</a:t>
            </a:r>
            <a:r>
              <a:rPr lang="el-GR" altLang="en-US" sz="2400">
                <a:solidFill>
                  <a:schemeClr val="tx2"/>
                </a:solidFill>
              </a:rPr>
              <a:t>φ</a:t>
            </a:r>
            <a:r>
              <a:rPr lang="zh-CN" altLang="en-US" sz="2400">
                <a:solidFill>
                  <a:schemeClr val="tx2"/>
                </a:solidFill>
              </a:rPr>
              <a:t>(x/p)*p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否则</a:t>
            </a:r>
            <a:r>
              <a:rPr lang="el-GR" altLang="en-US" sz="2400">
                <a:solidFill>
                  <a:schemeClr val="tx2"/>
                </a:solidFill>
              </a:rPr>
              <a:t>φ</a:t>
            </a:r>
            <a:r>
              <a:rPr lang="zh-CN" altLang="en-US" sz="2400">
                <a:solidFill>
                  <a:schemeClr val="tx2"/>
                </a:solidFill>
              </a:rPr>
              <a:t>(x)=</a:t>
            </a:r>
            <a:r>
              <a:rPr lang="el-GR" altLang="en-US" sz="2400">
                <a:solidFill>
                  <a:schemeClr val="tx2"/>
                </a:solidFill>
              </a:rPr>
              <a:t>φ</a:t>
            </a:r>
            <a:r>
              <a:rPr lang="zh-CN" altLang="en-US" sz="2400">
                <a:solidFill>
                  <a:schemeClr val="tx2"/>
                </a:solidFill>
              </a:rPr>
              <a:t>(x/p)*(p-1)</a:t>
            </a:r>
          </a:p>
          <a:p>
            <a:pPr>
              <a:buFont typeface="Wingdings" pitchFamily="2" charset="2"/>
              <a:buNone/>
            </a:pPr>
            <a:endParaRPr lang="zh-CN" altLang="en-US" sz="2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3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欧拉函数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证明:</a:t>
            </a:r>
          </a:p>
          <a:p>
            <a:pPr lvl="1"/>
            <a:r>
              <a:rPr lang="zh-CN" altLang="en-US"/>
              <a:t>若p为质数,则</a:t>
            </a:r>
            <a:r>
              <a:rPr lang="el-GR" altLang="en-US"/>
              <a:t>φ</a:t>
            </a:r>
            <a:r>
              <a:rPr lang="zh-CN" altLang="en-US"/>
              <a:t>(p)=p-1</a:t>
            </a:r>
          </a:p>
          <a:p>
            <a:pPr lvl="1"/>
            <a:r>
              <a:rPr lang="el-GR" altLang="en-US"/>
              <a:t>φ</a:t>
            </a:r>
            <a:r>
              <a:rPr lang="zh-CN" altLang="en-US"/>
              <a:t>(p</a:t>
            </a:r>
            <a:r>
              <a:rPr lang="zh-CN" altLang="en-US" baseline="30000"/>
              <a:t>r</a:t>
            </a:r>
            <a:r>
              <a:rPr lang="zh-CN" altLang="en-US"/>
              <a:t>)=p</a:t>
            </a:r>
            <a:r>
              <a:rPr lang="zh-CN" altLang="en-US" baseline="30000"/>
              <a:t>r</a:t>
            </a:r>
            <a:r>
              <a:rPr lang="zh-CN" altLang="en-US"/>
              <a:t>(1-1/p)=p</a:t>
            </a:r>
            <a:r>
              <a:rPr lang="zh-CN" altLang="en-US" baseline="30000"/>
              <a:t>(r-1)</a:t>
            </a:r>
            <a:r>
              <a:rPr lang="zh-CN" altLang="en-US"/>
              <a:t>(p-1)</a:t>
            </a:r>
          </a:p>
          <a:p>
            <a:pPr lvl="1"/>
            <a:r>
              <a:rPr lang="zh-CN" altLang="en-US"/>
              <a:t>若a,b互质,则</a:t>
            </a:r>
            <a:r>
              <a:rPr lang="el-GR" altLang="en-US"/>
              <a:t>φ</a:t>
            </a:r>
            <a:r>
              <a:rPr lang="zh-CN" altLang="en-US"/>
              <a:t>(ab)=</a:t>
            </a:r>
            <a:r>
              <a:rPr lang="el-GR" altLang="en-US"/>
              <a:t>φ</a:t>
            </a:r>
            <a:r>
              <a:rPr lang="zh-CN" altLang="en-US"/>
              <a:t>(a)</a:t>
            </a:r>
            <a:r>
              <a:rPr lang="el-GR" altLang="en-US"/>
              <a:t>φ</a:t>
            </a:r>
            <a:r>
              <a:rPr lang="zh-CN" altLang="en-US"/>
              <a:t>(b)</a:t>
            </a:r>
          </a:p>
          <a:p>
            <a:r>
              <a:rPr lang="zh-CN" altLang="en-US"/>
              <a:t>扩展:n的所有因子之和</a:t>
            </a:r>
            <a:br>
              <a:rPr lang="zh-CN" altLang="en-US"/>
            </a:br>
            <a:r>
              <a:rPr lang="zh-CN" altLang="en-US">
                <a:solidFill>
                  <a:schemeClr val="tx2"/>
                </a:solidFill>
              </a:rPr>
              <a:t>(p</a:t>
            </a:r>
            <a:r>
              <a:rPr lang="zh-CN" altLang="en-US" baseline="-25000">
                <a:solidFill>
                  <a:schemeClr val="tx2"/>
                </a:solidFill>
              </a:rPr>
              <a:t>1</a:t>
            </a:r>
            <a:r>
              <a:rPr lang="zh-CN" altLang="en-US" baseline="30000">
                <a:solidFill>
                  <a:schemeClr val="tx2"/>
                </a:solidFill>
              </a:rPr>
              <a:t>0</a:t>
            </a:r>
            <a:r>
              <a:rPr lang="zh-CN" altLang="en-US">
                <a:solidFill>
                  <a:schemeClr val="tx2"/>
                </a:solidFill>
              </a:rPr>
              <a:t>+...+p</a:t>
            </a:r>
            <a:r>
              <a:rPr lang="zh-CN" altLang="en-US" baseline="-25000">
                <a:solidFill>
                  <a:schemeClr val="tx2"/>
                </a:solidFill>
              </a:rPr>
              <a:t>1</a:t>
            </a:r>
            <a:r>
              <a:rPr lang="zh-CN" altLang="en-US" baseline="30000">
                <a:solidFill>
                  <a:schemeClr val="tx2"/>
                </a:solidFill>
              </a:rPr>
              <a:t>r1</a:t>
            </a:r>
            <a:r>
              <a:rPr lang="zh-CN" altLang="en-US">
                <a:solidFill>
                  <a:schemeClr val="tx2"/>
                </a:solidFill>
              </a:rPr>
              <a:t>)(p</a:t>
            </a:r>
            <a:r>
              <a:rPr lang="zh-CN" altLang="en-US" baseline="-25000">
                <a:solidFill>
                  <a:schemeClr val="tx2"/>
                </a:solidFill>
              </a:rPr>
              <a:t>2</a:t>
            </a:r>
            <a:r>
              <a:rPr lang="zh-CN" altLang="en-US" baseline="30000">
                <a:solidFill>
                  <a:schemeClr val="tx2"/>
                </a:solidFill>
              </a:rPr>
              <a:t>0</a:t>
            </a:r>
            <a:r>
              <a:rPr lang="zh-CN" altLang="en-US">
                <a:solidFill>
                  <a:schemeClr val="tx2"/>
                </a:solidFill>
              </a:rPr>
              <a:t>+...+p</a:t>
            </a:r>
            <a:r>
              <a:rPr lang="zh-CN" altLang="en-US" baseline="-25000">
                <a:solidFill>
                  <a:schemeClr val="tx2"/>
                </a:solidFill>
              </a:rPr>
              <a:t>2</a:t>
            </a:r>
            <a:r>
              <a:rPr lang="zh-CN" altLang="en-US" baseline="30000">
                <a:solidFill>
                  <a:schemeClr val="tx2"/>
                </a:solidFill>
              </a:rPr>
              <a:t>r2</a:t>
            </a:r>
            <a:r>
              <a:rPr lang="zh-CN" altLang="en-US">
                <a:solidFill>
                  <a:schemeClr val="tx2"/>
                </a:solidFill>
              </a:rPr>
              <a:t>)...(p</a:t>
            </a:r>
            <a:r>
              <a:rPr lang="zh-CN" altLang="en-US" baseline="-25000">
                <a:solidFill>
                  <a:schemeClr val="tx2"/>
                </a:solidFill>
              </a:rPr>
              <a:t>k</a:t>
            </a:r>
            <a:r>
              <a:rPr lang="zh-CN" altLang="en-US" baseline="30000">
                <a:solidFill>
                  <a:schemeClr val="tx2"/>
                </a:solidFill>
              </a:rPr>
              <a:t>0</a:t>
            </a:r>
            <a:r>
              <a:rPr lang="zh-CN" altLang="en-US">
                <a:solidFill>
                  <a:schemeClr val="tx2"/>
                </a:solidFill>
              </a:rPr>
              <a:t>+...+p</a:t>
            </a:r>
            <a:r>
              <a:rPr lang="zh-CN" altLang="en-US" baseline="-25000">
                <a:solidFill>
                  <a:schemeClr val="tx2"/>
                </a:solidFill>
              </a:rPr>
              <a:t>k</a:t>
            </a:r>
            <a:r>
              <a:rPr lang="zh-CN" altLang="en-US" baseline="30000">
                <a:solidFill>
                  <a:schemeClr val="tx2"/>
                </a:solidFill>
              </a:rPr>
              <a:t>rk</a:t>
            </a:r>
            <a:r>
              <a:rPr lang="zh-CN" altLang="en-US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529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欧拉定理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800"/>
              <a:t>若a和m互质,则</a:t>
            </a:r>
            <a:r>
              <a:rPr lang="zh-CN" altLang="en-US" sz="2800">
                <a:solidFill>
                  <a:schemeClr val="tx2"/>
                </a:solidFill>
              </a:rPr>
              <a:t>a</a:t>
            </a:r>
            <a:r>
              <a:rPr lang="el-GR" altLang="en-US" sz="2800" baseline="30000">
                <a:solidFill>
                  <a:schemeClr val="tx2"/>
                </a:solidFill>
              </a:rPr>
              <a:t>φ</a:t>
            </a:r>
            <a:r>
              <a:rPr lang="zh-CN" altLang="en-US" sz="2800" baseline="30000">
                <a:solidFill>
                  <a:schemeClr val="tx2"/>
                </a:solidFill>
              </a:rPr>
              <a:t>(m)</a:t>
            </a:r>
            <a:r>
              <a:rPr lang="zh-CN" altLang="en-US" sz="2800">
                <a:solidFill>
                  <a:schemeClr val="tx2"/>
                </a:solidFill>
              </a:rPr>
              <a:t>≡1(mod m)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证明: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设</a:t>
            </a:r>
            <a:r>
              <a:rPr lang="el-GR" altLang="en-US" sz="2400"/>
              <a:t>φ</a:t>
            </a:r>
            <a:r>
              <a:rPr lang="zh-CN" altLang="en-US" sz="2400"/>
              <a:t>(m)个正整数r</a:t>
            </a:r>
            <a:r>
              <a:rPr lang="zh-CN" altLang="en-US" sz="2400" baseline="-25000"/>
              <a:t>1</a:t>
            </a:r>
            <a:r>
              <a:rPr lang="zh-CN" altLang="en-US" sz="2400"/>
              <a:t>,r</a:t>
            </a:r>
            <a:r>
              <a:rPr lang="zh-CN" altLang="en-US" sz="2400" baseline="-25000"/>
              <a:t>2</a:t>
            </a:r>
            <a:r>
              <a:rPr lang="zh-CN" altLang="en-US" sz="2400"/>
              <a:t>,...,r</a:t>
            </a:r>
            <a:r>
              <a:rPr lang="el-GR" altLang="en-US" sz="2400" baseline="-25000"/>
              <a:t>φ</a:t>
            </a:r>
            <a:r>
              <a:rPr lang="zh-CN" altLang="en-US" sz="2400" baseline="-25000"/>
              <a:t>(m)</a:t>
            </a:r>
            <a:r>
              <a:rPr lang="zh-CN" altLang="en-US" sz="2400"/>
              <a:t>满足:r</a:t>
            </a:r>
            <a:r>
              <a:rPr lang="zh-CN" altLang="en-US" sz="2400" baseline="-25000"/>
              <a:t>i</a:t>
            </a:r>
            <a:r>
              <a:rPr lang="zh-CN" altLang="en-US" sz="2400"/>
              <a:t>与m互质,对于任意i≠j,r</a:t>
            </a:r>
            <a:r>
              <a:rPr lang="zh-CN" altLang="en-US" sz="2400" baseline="-25000"/>
              <a:t>i</a:t>
            </a:r>
            <a:r>
              <a:rPr lang="zh-CN" altLang="en-US" sz="2400"/>
              <a:t>≠r</a:t>
            </a:r>
            <a:r>
              <a:rPr lang="zh-CN" altLang="en-US" sz="2400" baseline="-25000"/>
              <a:t>j</a:t>
            </a:r>
            <a:r>
              <a:rPr lang="zh-CN" altLang="en-US" sz="2400"/>
              <a:t>(mod m)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由于a与m互质,可以证明ar</a:t>
            </a:r>
            <a:r>
              <a:rPr lang="zh-CN" altLang="en-US" sz="2400" baseline="-25000"/>
              <a:t>1</a:t>
            </a:r>
            <a:r>
              <a:rPr lang="zh-CN" altLang="en-US" sz="2400"/>
              <a:t>,ar</a:t>
            </a:r>
            <a:r>
              <a:rPr lang="zh-CN" altLang="en-US" sz="2400" baseline="-25000"/>
              <a:t>2</a:t>
            </a:r>
            <a:r>
              <a:rPr lang="zh-CN" altLang="en-US" sz="2400"/>
              <a:t>,...,ar</a:t>
            </a:r>
            <a:r>
              <a:rPr lang="el-GR" altLang="en-US" sz="2400" baseline="-25000"/>
              <a:t>φ</a:t>
            </a:r>
            <a:r>
              <a:rPr lang="zh-CN" altLang="en-US" sz="2400" baseline="-25000"/>
              <a:t>(m)</a:t>
            </a:r>
            <a:r>
              <a:rPr lang="zh-CN" altLang="en-US" sz="2400"/>
              <a:t>依然满足上述条件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这样就有(ar</a:t>
            </a:r>
            <a:r>
              <a:rPr lang="zh-CN" altLang="en-US" sz="2400" baseline="-25000"/>
              <a:t>1</a:t>
            </a:r>
            <a:r>
              <a:rPr lang="zh-CN" altLang="en-US" sz="2400"/>
              <a:t>)(ar</a:t>
            </a:r>
            <a:r>
              <a:rPr lang="zh-CN" altLang="en-US" sz="2400" baseline="-25000"/>
              <a:t>2</a:t>
            </a:r>
            <a:r>
              <a:rPr lang="zh-CN" altLang="en-US" sz="2400"/>
              <a:t>)...(ar</a:t>
            </a:r>
            <a:r>
              <a:rPr lang="el-GR" altLang="en-US" sz="2400" baseline="-25000"/>
              <a:t>φ</a:t>
            </a:r>
            <a:r>
              <a:rPr lang="zh-CN" altLang="en-US" sz="2400" baseline="-25000"/>
              <a:t>(m) </a:t>
            </a:r>
            <a:r>
              <a:rPr lang="zh-CN" altLang="en-US" sz="2400"/>
              <a:t>)</a:t>
            </a:r>
            <a:r>
              <a:rPr lang="zh-CN" altLang="en-US" sz="2400" baseline="-25000"/>
              <a:t> </a:t>
            </a:r>
            <a:r>
              <a:rPr lang="zh-CN" altLang="en-US" sz="2400"/>
              <a:t>≡r</a:t>
            </a:r>
            <a:r>
              <a:rPr lang="zh-CN" altLang="en-US" sz="2400" baseline="-25000"/>
              <a:t>1</a:t>
            </a:r>
            <a:r>
              <a:rPr lang="zh-CN" altLang="en-US" sz="2400"/>
              <a:t>r</a:t>
            </a:r>
            <a:r>
              <a:rPr lang="zh-CN" altLang="en-US" sz="2400" baseline="-25000"/>
              <a:t>2</a:t>
            </a:r>
            <a:r>
              <a:rPr lang="zh-CN" altLang="en-US" sz="2400"/>
              <a:t>...r</a:t>
            </a:r>
            <a:r>
              <a:rPr lang="el-GR" altLang="en-US" sz="2400" baseline="-25000"/>
              <a:t>φ</a:t>
            </a:r>
            <a:r>
              <a:rPr lang="zh-CN" altLang="en-US" sz="2400" baseline="-25000"/>
              <a:t>(m)</a:t>
            </a:r>
            <a:r>
              <a:rPr lang="zh-CN" altLang="en-US" sz="2400"/>
              <a:t>(mod m)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而(ar</a:t>
            </a:r>
            <a:r>
              <a:rPr lang="zh-CN" altLang="en-US" sz="2400" baseline="-25000"/>
              <a:t>1</a:t>
            </a:r>
            <a:r>
              <a:rPr lang="zh-CN" altLang="en-US" sz="2400"/>
              <a:t>)(ar</a:t>
            </a:r>
            <a:r>
              <a:rPr lang="zh-CN" altLang="en-US" sz="2400" baseline="-25000"/>
              <a:t>2</a:t>
            </a:r>
            <a:r>
              <a:rPr lang="zh-CN" altLang="en-US" sz="2400"/>
              <a:t>)...(ar</a:t>
            </a:r>
            <a:r>
              <a:rPr lang="el-GR" altLang="en-US" sz="2400" baseline="-25000"/>
              <a:t>φ</a:t>
            </a:r>
            <a:r>
              <a:rPr lang="zh-CN" altLang="en-US" sz="2400" baseline="-25000"/>
              <a:t>(m) </a:t>
            </a:r>
            <a:r>
              <a:rPr lang="zh-CN" altLang="en-US" sz="2400"/>
              <a:t>)</a:t>
            </a:r>
            <a:r>
              <a:rPr lang="zh-CN" altLang="en-US" sz="2400" baseline="-25000"/>
              <a:t> </a:t>
            </a:r>
            <a:r>
              <a:rPr lang="zh-CN" altLang="en-US" sz="2400"/>
              <a:t>≡a</a:t>
            </a:r>
            <a:r>
              <a:rPr lang="el-GR" altLang="en-US" sz="2400" baseline="30000"/>
              <a:t>φ</a:t>
            </a:r>
            <a:r>
              <a:rPr lang="zh-CN" altLang="en-US" sz="2400" baseline="30000"/>
              <a:t>(m)</a:t>
            </a:r>
            <a:r>
              <a:rPr lang="zh-CN" altLang="en-US" sz="2400"/>
              <a:t> r</a:t>
            </a:r>
            <a:r>
              <a:rPr lang="zh-CN" altLang="en-US" sz="2400" baseline="-25000"/>
              <a:t>1</a:t>
            </a:r>
            <a:r>
              <a:rPr lang="zh-CN" altLang="en-US" sz="2400"/>
              <a:t>r</a:t>
            </a:r>
            <a:r>
              <a:rPr lang="zh-CN" altLang="en-US" sz="2400" baseline="-25000"/>
              <a:t>2</a:t>
            </a:r>
            <a:r>
              <a:rPr lang="zh-CN" altLang="en-US" sz="2400"/>
              <a:t>...r</a:t>
            </a:r>
            <a:r>
              <a:rPr lang="el-GR" altLang="en-US" sz="2400" baseline="-25000"/>
              <a:t>φ</a:t>
            </a:r>
            <a:r>
              <a:rPr lang="zh-CN" altLang="en-US" sz="2400" baseline="-25000"/>
              <a:t>(m)</a:t>
            </a:r>
            <a:r>
              <a:rPr lang="zh-CN" altLang="en-US" sz="2400"/>
              <a:t>(mod m)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两边同时约去r</a:t>
            </a:r>
            <a:r>
              <a:rPr lang="zh-CN" altLang="en-US" sz="2400" baseline="-25000"/>
              <a:t>1</a:t>
            </a:r>
            <a:r>
              <a:rPr lang="zh-CN" altLang="en-US" sz="2400"/>
              <a:t>r</a:t>
            </a:r>
            <a:r>
              <a:rPr lang="zh-CN" altLang="en-US" sz="2400" baseline="-25000"/>
              <a:t>2</a:t>
            </a:r>
            <a:r>
              <a:rPr lang="zh-CN" altLang="en-US" sz="2400"/>
              <a:t>...r</a:t>
            </a:r>
            <a:r>
              <a:rPr lang="el-GR" altLang="en-US" sz="2400" baseline="-25000"/>
              <a:t>φ</a:t>
            </a:r>
            <a:r>
              <a:rPr lang="zh-CN" altLang="en-US" sz="2400" baseline="-25000"/>
              <a:t>(m)</a:t>
            </a:r>
            <a:r>
              <a:rPr lang="zh-CN" altLang="en-US" sz="2400"/>
              <a:t>即得到欧拉定理</a:t>
            </a:r>
          </a:p>
        </p:txBody>
      </p:sp>
    </p:spTree>
    <p:extLst>
      <p:ext uri="{BB962C8B-B14F-4D97-AF65-F5344CB8AC3E}">
        <p14:creationId xmlns:p14="http://schemas.microsoft.com/office/powerpoint/2010/main" val="4666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素数测试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费马小定理</a:t>
            </a:r>
            <a:r>
              <a:rPr lang="en-US" altLang="zh-CN"/>
              <a:t>:</a:t>
            </a:r>
            <a:r>
              <a:rPr lang="zh-CN" altLang="en-US"/>
              <a:t>若</a:t>
            </a:r>
            <a:r>
              <a:rPr lang="en-US" altLang="zh-CN"/>
              <a:t>p</a:t>
            </a:r>
            <a:r>
              <a:rPr lang="zh-CN" altLang="en-US"/>
              <a:t>为素数</a:t>
            </a:r>
            <a:r>
              <a:rPr lang="en-US" altLang="zh-CN"/>
              <a:t>,</a:t>
            </a:r>
            <a:r>
              <a:rPr lang="zh-CN" altLang="en-US"/>
              <a:t>则对于任意小于</a:t>
            </a:r>
            <a:r>
              <a:rPr lang="en-US" altLang="zh-CN"/>
              <a:t>p</a:t>
            </a:r>
            <a:r>
              <a:rPr lang="zh-CN" altLang="en-US"/>
              <a:t>的正整数</a:t>
            </a:r>
            <a:r>
              <a:rPr lang="en-US" altLang="zh-CN"/>
              <a:t>a,</a:t>
            </a:r>
            <a:r>
              <a:rPr lang="zh-CN" altLang="en-US"/>
              <a:t>有</a:t>
            </a:r>
            <a:r>
              <a:rPr lang="en-US" altLang="zh-CN"/>
              <a:t>a</a:t>
            </a:r>
            <a:r>
              <a:rPr lang="en-US" altLang="zh-CN" baseline="30000"/>
              <a:t>(p-1)</a:t>
            </a:r>
            <a:r>
              <a:rPr lang="en-US" altLang="zh-CN"/>
              <a:t>≡1(mod p)</a:t>
            </a:r>
          </a:p>
          <a:p>
            <a:r>
              <a:rPr lang="zh-CN" altLang="en-US"/>
              <a:t>证明</a:t>
            </a:r>
            <a:r>
              <a:rPr lang="en-US" altLang="zh-CN"/>
              <a:t>:</a:t>
            </a:r>
            <a:r>
              <a:rPr lang="zh-CN" altLang="en-US"/>
              <a:t>欧拉定理的特例</a:t>
            </a:r>
            <a:r>
              <a:rPr lang="en-US" altLang="zh-CN"/>
              <a:t>(m</a:t>
            </a:r>
            <a:r>
              <a:rPr lang="zh-CN" altLang="en-US"/>
              <a:t>为质数</a:t>
            </a:r>
            <a:r>
              <a:rPr lang="en-US" altLang="zh-CN"/>
              <a:t>)</a:t>
            </a:r>
          </a:p>
          <a:p>
            <a:r>
              <a:rPr lang="zh-CN" altLang="en-US"/>
              <a:t>问题</a:t>
            </a:r>
            <a:r>
              <a:rPr lang="en-US" altLang="zh-CN"/>
              <a:t>:</a:t>
            </a:r>
            <a:r>
              <a:rPr lang="zh-CN" altLang="en-US"/>
              <a:t>只是必要条件</a:t>
            </a:r>
            <a:r>
              <a:rPr lang="en-US" altLang="zh-CN"/>
              <a:t>,</a:t>
            </a:r>
            <a:r>
              <a:rPr lang="zh-CN" altLang="en-US"/>
              <a:t>不是充分条件</a:t>
            </a:r>
          </a:p>
          <a:p>
            <a:r>
              <a:rPr lang="zh-CN" altLang="en-US"/>
              <a:t>反例</a:t>
            </a:r>
            <a:r>
              <a:rPr lang="en-US" altLang="zh-CN"/>
              <a:t>:561,1105,1729...</a:t>
            </a:r>
          </a:p>
        </p:txBody>
      </p:sp>
    </p:spTree>
    <p:extLst>
      <p:ext uri="{BB962C8B-B14F-4D97-AF65-F5344CB8AC3E}">
        <p14:creationId xmlns:p14="http://schemas.microsoft.com/office/powerpoint/2010/main" val="27870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843558"/>
            <a:ext cx="7024744" cy="857250"/>
          </a:xfrm>
        </p:spPr>
        <p:txBody>
          <a:bodyPr/>
          <a:lstStyle/>
          <a:p>
            <a:r>
              <a:rPr lang="zh-CN" altLang="en-US" dirty="0"/>
              <a:t>常见的数学问题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851670"/>
            <a:ext cx="3744416" cy="273630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数论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组合数学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微积分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线性代数</a:t>
            </a:r>
          </a:p>
          <a:p>
            <a:pPr>
              <a:lnSpc>
                <a:spcPct val="80000"/>
              </a:lnSpc>
            </a:pPr>
            <a:r>
              <a:rPr lang="zh-CN" altLang="en-US" dirty="0" smtClean="0"/>
              <a:t>概率统计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/>
              <a:t>博弈论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7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素数测试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二次探测定理</a:t>
            </a:r>
            <a:r>
              <a:rPr lang="en-US" altLang="zh-CN"/>
              <a:t>:</a:t>
            </a:r>
            <a:r>
              <a:rPr lang="zh-CN" altLang="en-US"/>
              <a:t>若</a:t>
            </a:r>
            <a:r>
              <a:rPr lang="en-US" altLang="zh-CN"/>
              <a:t>p</a:t>
            </a:r>
            <a:r>
              <a:rPr lang="zh-CN" altLang="en-US"/>
              <a:t>为素数</a:t>
            </a:r>
            <a:r>
              <a:rPr lang="en-US" altLang="zh-CN"/>
              <a:t>,a</a:t>
            </a:r>
            <a:r>
              <a:rPr lang="en-US" altLang="zh-CN" baseline="30000"/>
              <a:t>2</a:t>
            </a:r>
            <a:r>
              <a:rPr lang="en-US" altLang="zh-CN"/>
              <a:t>≡1(mod p)</a:t>
            </a:r>
            <a:r>
              <a:rPr lang="zh-CN" altLang="en-US"/>
              <a:t>小于</a:t>
            </a:r>
            <a:r>
              <a:rPr lang="en-US" altLang="zh-CN"/>
              <a:t>p</a:t>
            </a:r>
            <a:r>
              <a:rPr lang="zh-CN" altLang="en-US"/>
              <a:t>的正整数解只有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p-1</a:t>
            </a:r>
          </a:p>
          <a:p>
            <a:r>
              <a:rPr lang="zh-CN" altLang="en-US"/>
              <a:t>满足费马小定理和二次探测定理的数可以确定是素数</a:t>
            </a:r>
          </a:p>
        </p:txBody>
      </p:sp>
    </p:spTree>
    <p:extLst>
      <p:ext uri="{BB962C8B-B14F-4D97-AF65-F5344CB8AC3E}">
        <p14:creationId xmlns:p14="http://schemas.microsoft.com/office/powerpoint/2010/main" val="59870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83518"/>
            <a:ext cx="7024744" cy="857250"/>
          </a:xfrm>
        </p:spPr>
        <p:txBody>
          <a:bodyPr/>
          <a:lstStyle/>
          <a:p>
            <a:r>
              <a:rPr lang="en-US" altLang="zh-CN" dirty="0"/>
              <a:t>Miller-Rabin</a:t>
            </a:r>
            <a:r>
              <a:rPr lang="zh-CN" altLang="en-US" dirty="0"/>
              <a:t>算法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30360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Miller-Rabin</a:t>
            </a:r>
            <a:r>
              <a:rPr lang="zh-CN" altLang="en-US" dirty="0"/>
              <a:t>算法</a:t>
            </a:r>
            <a:r>
              <a:rPr lang="en-US" altLang="zh-CN" dirty="0"/>
              <a:t>(n</a:t>
            </a:r>
            <a:r>
              <a:rPr lang="zh-CN" altLang="en-US" dirty="0"/>
              <a:t>为待判定数</a:t>
            </a:r>
            <a:r>
              <a:rPr lang="en-US" altLang="zh-CN" dirty="0"/>
              <a:t>):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令</a:t>
            </a:r>
            <a:r>
              <a:rPr lang="en-US" altLang="zh-CN" dirty="0"/>
              <a:t>n-1=m*2</a:t>
            </a:r>
            <a:r>
              <a:rPr lang="en-US" altLang="zh-CN" baseline="30000" dirty="0"/>
              <a:t>j</a:t>
            </a:r>
            <a:r>
              <a:rPr lang="en-US" altLang="zh-CN" dirty="0"/>
              <a:t>,m</a:t>
            </a:r>
            <a:r>
              <a:rPr lang="zh-CN" altLang="en-US" dirty="0"/>
              <a:t>为奇数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随机在</a:t>
            </a:r>
            <a:r>
              <a:rPr lang="en-US" altLang="zh-CN" dirty="0"/>
              <a:t>2~(n-1)</a:t>
            </a:r>
            <a:r>
              <a:rPr lang="zh-CN" altLang="en-US" dirty="0"/>
              <a:t>之间取一个整数</a:t>
            </a:r>
            <a:r>
              <a:rPr lang="en-US" altLang="zh-CN" dirty="0"/>
              <a:t>b,</a:t>
            </a:r>
            <a:r>
              <a:rPr lang="zh-CN" altLang="en-US" dirty="0"/>
              <a:t>令</a:t>
            </a:r>
            <a:r>
              <a:rPr lang="en-US" altLang="zh-CN" dirty="0"/>
              <a:t>v=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m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v</a:t>
            </a:r>
            <a:r>
              <a:rPr lang="zh-CN" altLang="en-US" dirty="0"/>
              <a:t>平方</a:t>
            </a:r>
            <a:r>
              <a:rPr lang="en-US" altLang="zh-CN" dirty="0"/>
              <a:t>,</a:t>
            </a:r>
            <a:r>
              <a:rPr lang="zh-CN" altLang="en-US" dirty="0"/>
              <a:t>当</a:t>
            </a:r>
            <a:r>
              <a:rPr lang="en-US" altLang="zh-CN" dirty="0"/>
              <a:t>v=1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若上一次的</a:t>
            </a:r>
            <a:r>
              <a:rPr lang="en-US" altLang="zh-CN" dirty="0"/>
              <a:t>v</a:t>
            </a:r>
            <a:r>
              <a:rPr lang="zh-CN" altLang="en-US" dirty="0"/>
              <a:t>既不是</a:t>
            </a:r>
            <a:r>
              <a:rPr lang="en-US" altLang="zh-CN" dirty="0"/>
              <a:t>1</a:t>
            </a:r>
            <a:r>
              <a:rPr lang="zh-CN" altLang="en-US" dirty="0"/>
              <a:t>也不是</a:t>
            </a:r>
            <a:r>
              <a:rPr lang="en-US" altLang="zh-CN" dirty="0"/>
              <a:t>(n-1),</a:t>
            </a:r>
            <a:r>
              <a:rPr lang="zh-CN" altLang="en-US" dirty="0"/>
              <a:t>由二次探测定理</a:t>
            </a:r>
            <a:r>
              <a:rPr lang="en-US" altLang="zh-CN" dirty="0"/>
              <a:t>,n</a:t>
            </a:r>
            <a:r>
              <a:rPr lang="zh-CN" altLang="en-US" dirty="0"/>
              <a:t>不是素数</a:t>
            </a:r>
            <a:r>
              <a:rPr lang="en-US" altLang="zh-CN" dirty="0"/>
              <a:t>,</a:t>
            </a:r>
            <a:r>
              <a:rPr lang="zh-CN" altLang="en-US" dirty="0"/>
              <a:t>退出</a:t>
            </a:r>
            <a:r>
              <a:rPr lang="en-US" altLang="zh-CN" dirty="0"/>
              <a:t>;</a:t>
            </a:r>
            <a:r>
              <a:rPr lang="zh-CN" altLang="en-US" dirty="0"/>
              <a:t>循环</a:t>
            </a:r>
            <a:r>
              <a:rPr lang="en-US" altLang="zh-CN" dirty="0"/>
              <a:t>j</a:t>
            </a:r>
            <a:r>
              <a:rPr lang="zh-CN" altLang="en-US" dirty="0"/>
              <a:t>次得到</a:t>
            </a:r>
            <a:r>
              <a:rPr lang="en-US" altLang="zh-CN" dirty="0"/>
              <a:t>b</a:t>
            </a:r>
            <a:r>
              <a:rPr lang="en-US" altLang="zh-CN" baseline="30000" dirty="0"/>
              <a:t>(n-1)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v=1,</a:t>
            </a:r>
            <a:r>
              <a:rPr lang="zh-CN" altLang="en-US" dirty="0"/>
              <a:t>满足费马小定理</a:t>
            </a:r>
            <a:r>
              <a:rPr lang="en-US" altLang="zh-CN" dirty="0"/>
              <a:t>,</a:t>
            </a:r>
            <a:r>
              <a:rPr lang="zh-CN" altLang="en-US" dirty="0"/>
              <a:t>通过测试</a:t>
            </a:r>
            <a:r>
              <a:rPr lang="en-US" altLang="zh-CN" dirty="0"/>
              <a:t>;</a:t>
            </a:r>
            <a:r>
              <a:rPr lang="zh-CN" altLang="en-US" dirty="0"/>
              <a:t>否则</a:t>
            </a:r>
            <a:r>
              <a:rPr lang="en-US" altLang="zh-CN" dirty="0"/>
              <a:t>n</a:t>
            </a:r>
            <a:r>
              <a:rPr lang="zh-CN" altLang="en-US" dirty="0"/>
              <a:t>一定不是素数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选取几个不同的</a:t>
            </a:r>
            <a:r>
              <a:rPr lang="en-US" altLang="zh-CN" dirty="0"/>
              <a:t>b</a:t>
            </a:r>
            <a:r>
              <a:rPr lang="zh-CN" altLang="en-US" dirty="0"/>
              <a:t>进行多次测试</a:t>
            </a:r>
          </a:p>
        </p:txBody>
      </p:sp>
    </p:spTree>
    <p:extLst>
      <p:ext uri="{BB962C8B-B14F-4D97-AF65-F5344CB8AC3E}">
        <p14:creationId xmlns:p14="http://schemas.microsoft.com/office/powerpoint/2010/main" val="1102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素数测试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Miller-Rabin</a:t>
            </a:r>
            <a:r>
              <a:rPr lang="zh-CN" altLang="en-US"/>
              <a:t>只能算一种测试</a:t>
            </a:r>
            <a:r>
              <a:rPr lang="en-US" altLang="zh-CN"/>
              <a:t>,</a:t>
            </a:r>
            <a:r>
              <a:rPr lang="zh-CN" altLang="en-US"/>
              <a:t>因为通过测试的数不一定是素数</a:t>
            </a:r>
            <a:r>
              <a:rPr lang="en-US" altLang="zh-CN"/>
              <a:t>,</a:t>
            </a:r>
            <a:r>
              <a:rPr lang="zh-CN" altLang="en-US"/>
              <a:t>非素数通过测试的概率大约是</a:t>
            </a:r>
            <a:r>
              <a:rPr lang="en-US" altLang="zh-CN"/>
              <a:t>1/4</a:t>
            </a:r>
          </a:p>
          <a:p>
            <a:r>
              <a:rPr lang="zh-CN" altLang="en-US"/>
              <a:t>虽然一次测试的结果不一定令人满意</a:t>
            </a:r>
            <a:r>
              <a:rPr lang="en-US" altLang="zh-CN"/>
              <a:t>,</a:t>
            </a:r>
            <a:r>
              <a:rPr lang="zh-CN" altLang="en-US"/>
              <a:t>但五六次随机测试基本可以保证正确率超过</a:t>
            </a:r>
            <a:r>
              <a:rPr lang="en-US" altLang="zh-CN"/>
              <a:t>99.9%</a:t>
            </a:r>
          </a:p>
        </p:txBody>
      </p:sp>
    </p:spTree>
    <p:extLst>
      <p:ext uri="{BB962C8B-B14F-4D97-AF65-F5344CB8AC3E}">
        <p14:creationId xmlns:p14="http://schemas.microsoft.com/office/powerpoint/2010/main" val="32271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大整数分解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至今仍是世界难题</a:t>
            </a:r>
          </a:p>
          <a:p>
            <a:r>
              <a:rPr lang="zh-CN" altLang="en-US"/>
              <a:t>在密码学中起着至关重要的作用</a:t>
            </a:r>
          </a:p>
          <a:p>
            <a:r>
              <a:rPr lang="zh-CN" altLang="en-US"/>
              <a:t>试除法</a:t>
            </a:r>
            <a:r>
              <a:rPr lang="en-US" altLang="zh-CN"/>
              <a:t>,Fermat</a:t>
            </a:r>
            <a:r>
              <a:rPr lang="zh-CN" altLang="en-US"/>
              <a:t>方法</a:t>
            </a:r>
            <a:r>
              <a:rPr lang="en-US" altLang="zh-CN"/>
              <a:t>,Pollard</a:t>
            </a:r>
            <a:r>
              <a:rPr lang="zh-CN" altLang="en-US"/>
              <a:t>方法</a:t>
            </a:r>
          </a:p>
          <a:p>
            <a:r>
              <a:rPr lang="en-US" altLang="zh-CN"/>
              <a:t>Pollard rho</a:t>
            </a:r>
            <a:r>
              <a:rPr lang="zh-CN" altLang="en-US"/>
              <a:t>方法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4140201" y="2950369"/>
            <a:ext cx="1152525" cy="1350169"/>
            <a:chOff x="0" y="0"/>
            <a:chExt cx="726" cy="1134"/>
          </a:xfrm>
        </p:grpSpPr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 flipV="1">
              <a:off x="0" y="272"/>
              <a:ext cx="1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4" name="Oval 6"/>
            <p:cNvSpPr>
              <a:spLocks noChangeArrowheads="1"/>
            </p:cNvSpPr>
            <p:nvPr/>
          </p:nvSpPr>
          <p:spPr bwMode="auto">
            <a:xfrm>
              <a:off x="181" y="0"/>
              <a:ext cx="545" cy="7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6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Pollard rho</a:t>
            </a:r>
            <a:r>
              <a:rPr lang="zh-CN" altLang="en-US"/>
              <a:t>方法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原理</a:t>
            </a:r>
            <a:r>
              <a:rPr lang="en-US" altLang="zh-CN"/>
              <a:t>:</a:t>
            </a:r>
          </a:p>
          <a:p>
            <a:pPr lvl="1"/>
            <a:r>
              <a:rPr lang="zh-CN" altLang="en-US"/>
              <a:t>设</a:t>
            </a:r>
            <a:r>
              <a:rPr lang="en-US" altLang="zh-CN"/>
              <a:t>n</a:t>
            </a:r>
            <a:r>
              <a:rPr lang="zh-CN" altLang="en-US"/>
              <a:t>为待分解的大整数</a:t>
            </a:r>
          </a:p>
          <a:p>
            <a:pPr lvl="1"/>
            <a:r>
              <a:rPr lang="zh-CN" altLang="en-US"/>
              <a:t>用某种方法生成两个整数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b,</a:t>
            </a:r>
            <a:r>
              <a:rPr lang="zh-CN" altLang="en-US"/>
              <a:t>计算</a:t>
            </a:r>
            <a:r>
              <a:rPr lang="en-US" altLang="zh-CN"/>
              <a:t>p=gcd(a-b,n),</a:t>
            </a:r>
            <a:r>
              <a:rPr lang="zh-CN" altLang="en-US"/>
              <a:t>直到</a:t>
            </a:r>
            <a:r>
              <a:rPr lang="en-US" altLang="zh-CN"/>
              <a:t>p</a:t>
            </a:r>
            <a:r>
              <a:rPr lang="zh-CN" altLang="en-US"/>
              <a:t>不为</a:t>
            </a:r>
            <a:r>
              <a:rPr lang="en-US" altLang="zh-CN"/>
              <a:t>1</a:t>
            </a:r>
            <a:r>
              <a:rPr lang="zh-CN" altLang="en-US"/>
              <a:t>或</a:t>
            </a:r>
            <a:r>
              <a:rPr lang="en-US" altLang="zh-CN"/>
              <a:t>a,b</a:t>
            </a:r>
            <a:r>
              <a:rPr lang="zh-CN" altLang="en-US"/>
              <a:t>出现循环为止</a:t>
            </a:r>
          </a:p>
          <a:p>
            <a:pPr lvl="1"/>
            <a:r>
              <a:rPr lang="zh-CN" altLang="en-US"/>
              <a:t>若</a:t>
            </a:r>
            <a:r>
              <a:rPr lang="en-US" altLang="zh-CN"/>
              <a:t>p=n,</a:t>
            </a:r>
            <a:r>
              <a:rPr lang="zh-CN" altLang="en-US"/>
              <a:t>则</a:t>
            </a:r>
            <a:r>
              <a:rPr lang="en-US" altLang="zh-CN"/>
              <a:t>n</a:t>
            </a:r>
            <a:r>
              <a:rPr lang="zh-CN" altLang="en-US"/>
              <a:t>为质数</a:t>
            </a:r>
            <a:r>
              <a:rPr lang="en-US" altLang="zh-CN"/>
              <a:t>,</a:t>
            </a:r>
            <a:r>
              <a:rPr lang="zh-CN" altLang="en-US"/>
              <a:t>否则</a:t>
            </a:r>
            <a:r>
              <a:rPr lang="en-US" altLang="zh-CN"/>
              <a:t>p</a:t>
            </a:r>
            <a:r>
              <a:rPr lang="zh-CN" altLang="en-US"/>
              <a:t>为</a:t>
            </a:r>
            <a:r>
              <a:rPr lang="en-US" altLang="zh-CN"/>
              <a:t>n</a:t>
            </a:r>
            <a:r>
              <a:rPr lang="zh-CN" altLang="en-US"/>
              <a:t>的一个约数</a:t>
            </a:r>
          </a:p>
        </p:txBody>
      </p:sp>
    </p:spTree>
    <p:extLst>
      <p:ext uri="{BB962C8B-B14F-4D97-AF65-F5344CB8AC3E}">
        <p14:creationId xmlns:p14="http://schemas.microsoft.com/office/powerpoint/2010/main" val="723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Pollard rho</a:t>
            </a:r>
            <a:r>
              <a:rPr lang="zh-CN" altLang="en-US"/>
              <a:t>方法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算法步骤</a:t>
            </a:r>
            <a:r>
              <a:rPr lang="en-US" altLang="zh-CN"/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选取一个小的随机数</a:t>
            </a:r>
            <a:r>
              <a:rPr lang="en-US" altLang="zh-CN"/>
              <a:t>x</a:t>
            </a:r>
            <a:r>
              <a:rPr lang="en-US" altLang="zh-CN" baseline="-25000"/>
              <a:t>1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迭代生成</a:t>
            </a:r>
            <a:r>
              <a:rPr lang="en-US" altLang="zh-CN"/>
              <a:t>x</a:t>
            </a:r>
            <a:r>
              <a:rPr lang="en-US" altLang="zh-CN" baseline="-25000"/>
              <a:t>i</a:t>
            </a:r>
            <a:r>
              <a:rPr lang="en-US" altLang="zh-CN"/>
              <a:t>=x</a:t>
            </a:r>
            <a:r>
              <a:rPr lang="en-US" altLang="zh-CN" baseline="-25000"/>
              <a:t>(i-1)</a:t>
            </a:r>
            <a:r>
              <a:rPr lang="en-US" altLang="zh-CN" baseline="30000"/>
              <a:t>2</a:t>
            </a:r>
            <a:r>
              <a:rPr lang="en-US" altLang="zh-CN"/>
              <a:t>+k,</a:t>
            </a:r>
            <a:r>
              <a:rPr lang="zh-CN" altLang="en-US"/>
              <a:t>一般取</a:t>
            </a:r>
            <a:r>
              <a:rPr lang="en-US" altLang="zh-CN"/>
              <a:t>k=1,</a:t>
            </a:r>
            <a:r>
              <a:rPr lang="zh-CN" altLang="en-US"/>
              <a:t>若序列出现循环则退出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计算</a:t>
            </a:r>
            <a:r>
              <a:rPr lang="en-US" altLang="zh-CN"/>
              <a:t>p=gcd(x</a:t>
            </a:r>
            <a:r>
              <a:rPr lang="en-US" altLang="zh-CN" baseline="-25000"/>
              <a:t>(i-1)</a:t>
            </a:r>
            <a:r>
              <a:rPr lang="en-US" altLang="zh-CN"/>
              <a:t>-x</a:t>
            </a:r>
            <a:r>
              <a:rPr lang="en-US" altLang="zh-CN" baseline="-25000"/>
              <a:t>i</a:t>
            </a:r>
            <a:r>
              <a:rPr lang="en-US" altLang="zh-CN"/>
              <a:t>,n),</a:t>
            </a:r>
            <a:r>
              <a:rPr lang="zh-CN" altLang="en-US"/>
              <a:t>若</a:t>
            </a:r>
            <a:r>
              <a:rPr lang="en-US" altLang="zh-CN"/>
              <a:t>p=1,</a:t>
            </a:r>
            <a:r>
              <a:rPr lang="zh-CN" altLang="en-US"/>
              <a:t>返回上一步继续迭代</a:t>
            </a:r>
            <a:r>
              <a:rPr lang="en-US" altLang="zh-CN"/>
              <a:t>;</a:t>
            </a:r>
            <a:r>
              <a:rPr lang="zh-CN" altLang="en-US"/>
              <a:t>否则跳出迭代过程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若</a:t>
            </a:r>
            <a:r>
              <a:rPr lang="en-US" altLang="zh-CN"/>
              <a:t>p=n,</a:t>
            </a:r>
            <a:r>
              <a:rPr lang="zh-CN" altLang="en-US"/>
              <a:t>则</a:t>
            </a:r>
            <a:r>
              <a:rPr lang="en-US" altLang="zh-CN"/>
              <a:t>n</a:t>
            </a:r>
            <a:r>
              <a:rPr lang="zh-CN" altLang="en-US"/>
              <a:t>为素数</a:t>
            </a:r>
            <a:r>
              <a:rPr lang="en-US" altLang="zh-CN"/>
              <a:t>;</a:t>
            </a:r>
            <a:r>
              <a:rPr lang="zh-CN" altLang="en-US"/>
              <a:t>否则</a:t>
            </a:r>
            <a:r>
              <a:rPr lang="en-US" altLang="zh-CN"/>
              <a:t>p</a:t>
            </a:r>
            <a:r>
              <a:rPr lang="zh-CN" altLang="en-US"/>
              <a:t>为</a:t>
            </a:r>
            <a:r>
              <a:rPr lang="en-US" altLang="zh-CN"/>
              <a:t>n</a:t>
            </a:r>
            <a:r>
              <a:rPr lang="zh-CN" altLang="en-US"/>
              <a:t>的一个约数并递归分解</a:t>
            </a:r>
            <a:r>
              <a:rPr lang="en-US" altLang="zh-CN"/>
              <a:t>p</a:t>
            </a:r>
            <a:r>
              <a:rPr lang="zh-CN" altLang="en-US"/>
              <a:t>和</a:t>
            </a:r>
            <a:r>
              <a:rPr lang="en-US" altLang="zh-CN"/>
              <a:t>n/p</a:t>
            </a:r>
          </a:p>
        </p:txBody>
      </p:sp>
    </p:spTree>
    <p:extLst>
      <p:ext uri="{BB962C8B-B14F-4D97-AF65-F5344CB8AC3E}">
        <p14:creationId xmlns:p14="http://schemas.microsoft.com/office/powerpoint/2010/main" val="163090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Pollard rho</a:t>
            </a:r>
            <a:r>
              <a:rPr lang="zh-CN" altLang="en-US"/>
              <a:t>方法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可以在</a:t>
            </a:r>
            <a:r>
              <a:rPr lang="en-US" altLang="zh-CN"/>
              <a:t>Θ(sqrt(p))</a:t>
            </a:r>
            <a:r>
              <a:rPr lang="zh-CN" altLang="en-US"/>
              <a:t>的期望时间内找出</a:t>
            </a:r>
            <a:r>
              <a:rPr lang="en-US" altLang="zh-CN"/>
              <a:t>n</a:t>
            </a:r>
            <a:r>
              <a:rPr lang="zh-CN" altLang="en-US"/>
              <a:t>的一个小因子</a:t>
            </a:r>
            <a:r>
              <a:rPr lang="en-US" altLang="zh-CN"/>
              <a:t>p</a:t>
            </a:r>
          </a:p>
          <a:p>
            <a:r>
              <a:rPr lang="zh-CN" altLang="en-US"/>
              <a:t>但对于因子很少</a:t>
            </a:r>
            <a:r>
              <a:rPr lang="en-US" altLang="zh-CN"/>
              <a:t>,</a:t>
            </a:r>
            <a:r>
              <a:rPr lang="zh-CN" altLang="en-US"/>
              <a:t>因子值很大的大整数</a:t>
            </a:r>
            <a:r>
              <a:rPr lang="en-US" altLang="zh-CN"/>
              <a:t>n,</a:t>
            </a:r>
            <a:r>
              <a:rPr lang="zh-CN" altLang="en-US"/>
              <a:t>该方法依然不是很有效</a:t>
            </a:r>
          </a:p>
        </p:txBody>
      </p:sp>
    </p:spTree>
    <p:extLst>
      <p:ext uri="{BB962C8B-B14F-4D97-AF65-F5344CB8AC3E}">
        <p14:creationId xmlns:p14="http://schemas.microsoft.com/office/powerpoint/2010/main" val="8568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排列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0"/>
            <a:ext cx="8229600" cy="36004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/>
              <a:t>集合中有</a:t>
            </a:r>
            <a:r>
              <a:rPr lang="en-US" altLang="zh-CN" sz="2800"/>
              <a:t>n</a:t>
            </a:r>
            <a:r>
              <a:rPr lang="zh-CN" altLang="en-US" sz="2800"/>
              <a:t>个元素，从该集合中有顺序的无重复取</a:t>
            </a:r>
            <a:r>
              <a:rPr lang="en-US" altLang="zh-CN" sz="2800"/>
              <a:t>r</a:t>
            </a:r>
            <a:r>
              <a:rPr lang="zh-CN" altLang="en-US" sz="2800"/>
              <a:t>个，称之为排列。</a:t>
            </a:r>
          </a:p>
          <a:p>
            <a:r>
              <a:rPr lang="en-US" altLang="zh-CN" sz="2800"/>
              <a:t>P(n,r) = n! / (n-r)!</a:t>
            </a:r>
          </a:p>
          <a:p>
            <a:endParaRPr lang="en-US" altLang="zh-CN" sz="2800"/>
          </a:p>
          <a:p>
            <a:r>
              <a:rPr lang="zh-CN" altLang="en-US" sz="2800"/>
              <a:t>有顺序的有重复</a:t>
            </a:r>
          </a:p>
          <a:p>
            <a:r>
              <a:rPr lang="en-US" altLang="zh-CN" sz="2800"/>
              <a:t>n</a:t>
            </a:r>
            <a:r>
              <a:rPr lang="en-US" altLang="zh-CN" sz="2800" baseline="30000"/>
              <a:t>r</a:t>
            </a:r>
          </a:p>
          <a:p>
            <a:endParaRPr lang="en-US" altLang="zh-CN" sz="2800"/>
          </a:p>
          <a:p>
            <a:r>
              <a:rPr lang="zh-CN" altLang="en-US" sz="2800"/>
              <a:t>有顺序无重复的环形排列</a:t>
            </a:r>
          </a:p>
          <a:p>
            <a:r>
              <a:rPr lang="en-US" altLang="zh-CN" sz="2800"/>
              <a:t>P(n,r) / r</a:t>
            </a:r>
          </a:p>
        </p:txBody>
      </p:sp>
    </p:spTree>
    <p:extLst>
      <p:ext uri="{BB962C8B-B14F-4D97-AF65-F5344CB8AC3E}">
        <p14:creationId xmlns:p14="http://schemas.microsoft.com/office/powerpoint/2010/main" val="7540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1"/>
            <a:ext cx="8458200" cy="3394472"/>
          </a:xfrm>
        </p:spPr>
        <p:txBody>
          <a:bodyPr>
            <a:normAutofit fontScale="92500"/>
          </a:bodyPr>
          <a:lstStyle/>
          <a:p>
            <a:r>
              <a:rPr lang="en-US" altLang="zh-CN" sz="2800"/>
              <a:t>n</a:t>
            </a:r>
            <a:r>
              <a:rPr lang="zh-CN" altLang="en-US" sz="2800"/>
              <a:t>元素的集合，取出</a:t>
            </a:r>
            <a:r>
              <a:rPr lang="en-US" altLang="zh-CN" sz="2800"/>
              <a:t>r</a:t>
            </a:r>
            <a:r>
              <a:rPr lang="zh-CN" altLang="en-US" sz="2800"/>
              <a:t>个元素，不考虑秩序，称之为组合</a:t>
            </a:r>
          </a:p>
          <a:p>
            <a:r>
              <a:rPr lang="en-US" altLang="zh-CN" sz="2800"/>
              <a:t>C(n,r) = n! / (n-r)! / r!</a:t>
            </a:r>
          </a:p>
          <a:p>
            <a:endParaRPr lang="en-US" altLang="zh-CN" sz="2800"/>
          </a:p>
          <a:p>
            <a:r>
              <a:rPr lang="zh-CN" altLang="en-US" sz="2800"/>
              <a:t>也记作</a:t>
            </a:r>
          </a:p>
          <a:p>
            <a:endParaRPr lang="zh-CN" altLang="en-US" sz="2800"/>
          </a:p>
          <a:p>
            <a:r>
              <a:rPr lang="zh-CN" altLang="en-US" sz="2800"/>
              <a:t>帕斯卡递推：</a:t>
            </a:r>
          </a:p>
          <a:p>
            <a:r>
              <a:rPr lang="en-US" altLang="zh-CN" sz="2800"/>
              <a:t>C(n,r) = C(n-1,r-1) + C(n-1,r)</a:t>
            </a: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2514600"/>
          <a:ext cx="5778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266400" imgH="457200" progId="Equation.3">
                  <p:embed/>
                </p:oleObj>
              </mc:Choice>
              <mc:Fallback>
                <p:oleObj name="Equation" r:id="rId3" imgW="266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5778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80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23478"/>
            <a:ext cx="7024744" cy="857250"/>
          </a:xfrm>
        </p:spPr>
        <p:txBody>
          <a:bodyPr/>
          <a:lstStyle/>
          <a:p>
            <a:r>
              <a:rPr lang="zh-CN" altLang="en-US" dirty="0"/>
              <a:t>容斥原理</a:t>
            </a:r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05000" y="1428750"/>
          <a:ext cx="5334000" cy="65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1549080" imgH="253800" progId="Equation.3">
                  <p:embed/>
                </p:oleObj>
              </mc:Choice>
              <mc:Fallback>
                <p:oleObj name="Equation" r:id="rId3" imgW="1549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28750"/>
                        <a:ext cx="5334000" cy="656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58416" y="994202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最简单的表述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85800" y="2228850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一般表述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990600" y="2857500"/>
          <a:ext cx="7366000" cy="85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2958840" imgH="457200" progId="Equation.3">
                  <p:embed/>
                </p:oleObj>
              </mc:Choice>
              <mc:Fallback>
                <p:oleObj name="Equation" r:id="rId5" imgW="2958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57500"/>
                        <a:ext cx="7366000" cy="853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2067694"/>
            <a:ext cx="2304256" cy="720080"/>
          </a:xfrm>
        </p:spPr>
        <p:txBody>
          <a:bodyPr/>
          <a:lstStyle/>
          <a:p>
            <a:r>
              <a:rPr lang="zh-CN" altLang="en-US" dirty="0"/>
              <a:t>本讲内容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8024" y="1059582"/>
            <a:ext cx="3024336" cy="3456384"/>
          </a:xfrm>
        </p:spPr>
        <p:txBody>
          <a:bodyPr>
            <a:normAutofit/>
          </a:bodyPr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数论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同余相关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素数相关</a:t>
            </a:r>
            <a:endParaRPr lang="zh-CN" altLang="en-US" dirty="0"/>
          </a:p>
          <a:p>
            <a:r>
              <a:rPr lang="zh-CN" altLang="en-US" dirty="0" smtClean="0"/>
              <a:t>组合数学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容斥原理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Polya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r>
              <a:rPr lang="zh-CN" altLang="en-US" dirty="0"/>
              <a:t>常用</a:t>
            </a:r>
            <a:r>
              <a:rPr lang="zh-CN" altLang="en-US" dirty="0" smtClean="0"/>
              <a:t>技巧</a:t>
            </a:r>
            <a:endParaRPr lang="en-US" altLang="zh-CN" dirty="0" smtClean="0"/>
          </a:p>
          <a:p>
            <a:r>
              <a:rPr lang="zh-CN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5877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55526"/>
            <a:ext cx="7024744" cy="857250"/>
          </a:xfrm>
        </p:spPr>
        <p:txBody>
          <a:bodyPr/>
          <a:lstStyle/>
          <a:p>
            <a:r>
              <a:rPr lang="en-US" altLang="zh-CN" dirty="0" err="1"/>
              <a:t>DeMorgan</a:t>
            </a:r>
            <a:r>
              <a:rPr lang="zh-CN" altLang="en-US" dirty="0"/>
              <a:t>定理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749240"/>
              </p:ext>
            </p:extLst>
          </p:nvPr>
        </p:nvGraphicFramePr>
        <p:xfrm>
          <a:off x="539552" y="1419622"/>
          <a:ext cx="8002588" cy="67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2247840" imgH="253800" progId="Equation.3">
                  <p:embed/>
                </p:oleObj>
              </mc:Choice>
              <mc:Fallback>
                <p:oleObj name="Equation" r:id="rId3" imgW="2247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9622"/>
                        <a:ext cx="8002588" cy="678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029367"/>
              </p:ext>
            </p:extLst>
          </p:nvPr>
        </p:nvGraphicFramePr>
        <p:xfrm>
          <a:off x="539552" y="2355726"/>
          <a:ext cx="8002588" cy="67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2247840" imgH="253800" progId="Equation.3">
                  <p:embed/>
                </p:oleObj>
              </mc:Choice>
              <mc:Fallback>
                <p:oleObj name="Equation" r:id="rId5" imgW="2247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55726"/>
                        <a:ext cx="8002588" cy="678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872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群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群是带运算的集合，是一种代数结构</a:t>
            </a:r>
          </a:p>
          <a:p>
            <a:r>
              <a:rPr lang="zh-CN" altLang="en-US"/>
              <a:t>给定一个集合</a:t>
            </a:r>
            <a:r>
              <a:rPr lang="en-US" altLang="zh-CN"/>
              <a:t>G</a:t>
            </a:r>
            <a:r>
              <a:rPr lang="zh-CN" altLang="en-US"/>
              <a:t>，以及</a:t>
            </a:r>
            <a:r>
              <a:rPr lang="en-US" altLang="zh-CN"/>
              <a:t>G</a:t>
            </a:r>
            <a:r>
              <a:rPr lang="zh-CN" altLang="en-US"/>
              <a:t>上的一个二元运算</a:t>
            </a:r>
          </a:p>
          <a:p>
            <a:r>
              <a:rPr lang="zh-CN" altLang="en-US"/>
              <a:t>如果运算满足</a:t>
            </a:r>
          </a:p>
          <a:p>
            <a:pPr lvl="1"/>
            <a:r>
              <a:rPr lang="zh-CN" altLang="en-US"/>
              <a:t>封闭性</a:t>
            </a:r>
          </a:p>
          <a:p>
            <a:pPr lvl="1"/>
            <a:r>
              <a:rPr lang="zh-CN" altLang="en-US"/>
              <a:t>结合性</a:t>
            </a:r>
          </a:p>
          <a:p>
            <a:pPr lvl="1"/>
            <a:r>
              <a:rPr lang="zh-CN" altLang="en-US"/>
              <a:t>单位元存在</a:t>
            </a:r>
          </a:p>
          <a:p>
            <a:pPr lvl="1"/>
            <a:r>
              <a:rPr lang="zh-CN" altLang="en-US"/>
              <a:t>逆元存在</a:t>
            </a:r>
          </a:p>
          <a:p>
            <a:r>
              <a:rPr lang="zh-CN" altLang="en-US"/>
              <a:t>称</a:t>
            </a:r>
            <a:r>
              <a:rPr lang="en-US" altLang="zh-CN"/>
              <a:t>G</a:t>
            </a:r>
            <a:r>
              <a:rPr lang="zh-CN" altLang="en-US"/>
              <a:t>是一个群</a:t>
            </a:r>
          </a:p>
        </p:txBody>
      </p:sp>
    </p:spTree>
    <p:extLst>
      <p:ext uri="{BB962C8B-B14F-4D97-AF65-F5344CB8AC3E}">
        <p14:creationId xmlns:p14="http://schemas.microsoft.com/office/powerpoint/2010/main" val="35352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置换群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1"/>
            <a:ext cx="8153400" cy="3394472"/>
          </a:xfrm>
        </p:spPr>
        <p:txBody>
          <a:bodyPr>
            <a:normAutofit lnSpcReduction="10000"/>
          </a:bodyPr>
          <a:lstStyle/>
          <a:p>
            <a:r>
              <a:rPr lang="zh-CN" altLang="en-US" sz="2800"/>
              <a:t>置换是一个操作</a:t>
            </a:r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置换群就是有关置换的集合</a:t>
            </a:r>
          </a:p>
          <a:p>
            <a:endParaRPr lang="en-US" altLang="zh-CN" sz="2800"/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0" y="1828800"/>
          <a:ext cx="4038600" cy="103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409400" imgH="482400" progId="Equation.3">
                  <p:embed/>
                </p:oleObj>
              </mc:Choice>
              <mc:Fallback>
                <p:oleObj name="Equation" r:id="rId3" imgW="1409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800"/>
                        <a:ext cx="4038600" cy="1037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4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置换</a:t>
            </a:r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295400" y="1257300"/>
          <a:ext cx="2819400" cy="81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1180800" imgH="457200" progId="Equation.3">
                  <p:embed/>
                </p:oleObj>
              </mc:Choice>
              <mc:Fallback>
                <p:oleObj name="Equation" r:id="rId3" imgW="1180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57300"/>
                        <a:ext cx="2819400" cy="817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09800" y="2286001"/>
          <a:ext cx="4495800" cy="879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5" imgW="1752480" imgH="457200" progId="Equation.3">
                  <p:embed/>
                </p:oleObj>
              </mc:Choice>
              <mc:Fallback>
                <p:oleObj name="Equation" r:id="rId5" imgW="1752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1"/>
                        <a:ext cx="4495800" cy="879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5105400" y="1200150"/>
          <a:ext cx="3048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7" imgW="1193760" imgH="457200" progId="Equation.3">
                  <p:embed/>
                </p:oleObj>
              </mc:Choice>
              <mc:Fallback>
                <p:oleObj name="Equation" r:id="rId7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200150"/>
                        <a:ext cx="3048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48000" y="3314700"/>
          <a:ext cx="3352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9" imgW="1422360" imgH="457200" progId="Equation.3">
                  <p:embed/>
                </p:oleObj>
              </mc:Choice>
              <mc:Fallback>
                <p:oleObj name="Equation" r:id="rId9" imgW="1422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14700"/>
                        <a:ext cx="33528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524000" y="4343400"/>
            <a:ext cx="640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Note</a:t>
            </a:r>
            <a:r>
              <a:rPr lang="zh-CN" altLang="en-US" sz="2400"/>
              <a:t>：置换是一种变换，跟数出现的顺序无关</a:t>
            </a:r>
          </a:p>
        </p:txBody>
      </p:sp>
    </p:spTree>
    <p:extLst>
      <p:ext uri="{BB962C8B-B14F-4D97-AF65-F5344CB8AC3E}">
        <p14:creationId xmlns:p14="http://schemas.microsoft.com/office/powerpoint/2010/main" val="14452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339502"/>
            <a:ext cx="8229600" cy="857250"/>
          </a:xfrm>
        </p:spPr>
        <p:txBody>
          <a:bodyPr/>
          <a:lstStyle/>
          <a:p>
            <a:r>
              <a:rPr lang="zh-CN" altLang="en-US" dirty="0"/>
              <a:t>轮换</a:t>
            </a:r>
          </a:p>
        </p:txBody>
      </p:sp>
      <p:graphicFrame>
        <p:nvGraphicFramePr>
          <p:cNvPr id="3994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1200151"/>
          <a:ext cx="1676400" cy="870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660240" imgH="457200" progId="Equation.3">
                  <p:embed/>
                </p:oleObj>
              </mc:Choice>
              <mc:Fallback>
                <p:oleObj name="Equation" r:id="rId3" imgW="660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00151"/>
                        <a:ext cx="1676400" cy="870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276600" y="1371600"/>
            <a:ext cx="274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称为一个轮换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219200" y="2067694"/>
            <a:ext cx="6629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/>
              <a:t>不是所有置换都是轮换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/>
              <a:t>但所有置换都可以分解为轮换的运算</a:t>
            </a: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1295401" y="3314700"/>
          <a:ext cx="6488113" cy="81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2717640" imgH="457200" progId="Equation.3">
                  <p:embed/>
                </p:oleObj>
              </mc:Choice>
              <mc:Fallback>
                <p:oleObj name="Equation" r:id="rId5" imgW="2717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1" y="3314700"/>
                        <a:ext cx="6488113" cy="817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3657600" y="4229100"/>
          <a:ext cx="1524000" cy="4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7" imgW="507960" imgH="215640" progId="Equation.3">
                  <p:embed/>
                </p:oleObj>
              </mc:Choice>
              <mc:Fallback>
                <p:oleObj name="Equation" r:id="rId7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29100"/>
                        <a:ext cx="1524000" cy="48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9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置换</a:t>
            </a:r>
            <a:r>
              <a:rPr lang="en-US" altLang="zh-CN"/>
              <a:t>-</a:t>
            </a:r>
            <a:r>
              <a:rPr lang="zh-CN" altLang="en-US"/>
              <a:t>轮换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zh-CN" altLang="en-US" sz="2800"/>
              <a:t>因为任意置换都可以划分为轮换，因此我们使用轮换来表示置换，比原始表达要方便</a:t>
            </a:r>
          </a:p>
          <a:p>
            <a:endParaRPr lang="en-US" altLang="zh-CN" sz="2800"/>
          </a:p>
        </p:txBody>
      </p:sp>
      <p:graphicFrame>
        <p:nvGraphicFramePr>
          <p:cNvPr id="4301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71600" y="2171701"/>
          <a:ext cx="2895600" cy="631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3" imgW="1574640" imgH="457200" progId="Equation.3">
                  <p:embed/>
                </p:oleObj>
              </mc:Choice>
              <mc:Fallback>
                <p:oleObj name="Equation" r:id="rId3" imgW="1574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71701"/>
                        <a:ext cx="2895600" cy="631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15000" y="2171700"/>
          <a:ext cx="2057400" cy="58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5" imgW="1193760" imgH="457200" progId="Equation.3">
                  <p:embed/>
                </p:oleObj>
              </mc:Choice>
              <mc:Fallback>
                <p:oleObj name="Equation" r:id="rId5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171700"/>
                        <a:ext cx="2057400" cy="589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5791201" y="3086100"/>
          <a:ext cx="23606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7" imgW="1282680" imgH="457200" progId="Equation.3">
                  <p:embed/>
                </p:oleObj>
              </mc:Choice>
              <mc:Fallback>
                <p:oleObj name="Equation" r:id="rId7" imgW="1282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3086100"/>
                        <a:ext cx="23606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1371600" y="3086100"/>
          <a:ext cx="3124200" cy="67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9" imgW="1587240" imgH="457200" progId="Equation.3">
                  <p:embed/>
                </p:oleObj>
              </mc:Choice>
              <mc:Fallback>
                <p:oleObj name="Equation" r:id="rId9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86100"/>
                        <a:ext cx="3124200" cy="675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1447800" y="4057651"/>
          <a:ext cx="3200400" cy="65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11" imgW="1663560" imgH="457200" progId="Equation.3">
                  <p:embed/>
                </p:oleObj>
              </mc:Choice>
              <mc:Fallback>
                <p:oleObj name="Equation" r:id="rId11" imgW="1663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57651"/>
                        <a:ext cx="3200400" cy="659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2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Burnside</a:t>
            </a:r>
            <a:r>
              <a:rPr lang="zh-CN" altLang="en-US"/>
              <a:t>引理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1"/>
            <a:ext cx="8153400" cy="3394472"/>
          </a:xfrm>
        </p:spPr>
        <p:txBody>
          <a:bodyPr>
            <a:normAutofit lnSpcReduction="10000"/>
          </a:bodyPr>
          <a:lstStyle/>
          <a:p>
            <a:r>
              <a:rPr lang="zh-CN" altLang="en-US" sz="2800"/>
              <a:t>设</a:t>
            </a:r>
            <a:r>
              <a:rPr lang="en-US" altLang="zh-CN" sz="2800"/>
              <a:t>G</a:t>
            </a:r>
            <a:r>
              <a:rPr lang="zh-CN" altLang="en-US" sz="2800"/>
              <a:t>是置换群，</a:t>
            </a:r>
            <a:r>
              <a:rPr lang="en-US" altLang="zh-CN" sz="2800"/>
              <a:t>g</a:t>
            </a:r>
            <a:r>
              <a:rPr lang="zh-CN" altLang="en-US" sz="2800"/>
              <a:t>是</a:t>
            </a:r>
            <a:r>
              <a:rPr lang="en-US" altLang="zh-CN" sz="2800"/>
              <a:t>G</a:t>
            </a:r>
            <a:r>
              <a:rPr lang="zh-CN" altLang="en-US" sz="2800"/>
              <a:t>中的一个置换，则</a:t>
            </a:r>
            <a:r>
              <a:rPr lang="en-US" altLang="zh-CN" sz="2800"/>
              <a:t>G</a:t>
            </a:r>
            <a:r>
              <a:rPr lang="zh-CN" altLang="en-US" sz="2800"/>
              <a:t>的等价类个数为</a:t>
            </a:r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e(g)</a:t>
            </a:r>
            <a:r>
              <a:rPr lang="zh-CN" altLang="en-US" sz="2800"/>
              <a:t>表示</a:t>
            </a:r>
            <a:r>
              <a:rPr lang="en-US" altLang="zh-CN" sz="2800"/>
              <a:t>g</a:t>
            </a:r>
            <a:r>
              <a:rPr lang="zh-CN" altLang="en-US" sz="2800"/>
              <a:t>中不变元的个数</a:t>
            </a:r>
          </a:p>
        </p:txBody>
      </p:sp>
      <p:graphicFrame>
        <p:nvGraphicFramePr>
          <p:cNvPr id="563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95650" y="2000250"/>
          <a:ext cx="2324100" cy="835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927000" imgH="444240" progId="Equation.3">
                  <p:embed/>
                </p:oleObj>
              </mc:Choice>
              <mc:Fallback>
                <p:oleObj name="Equation" r:id="rId3" imgW="927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2000250"/>
                        <a:ext cx="2324100" cy="835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2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7494"/>
            <a:ext cx="7024744" cy="857250"/>
          </a:xfrm>
        </p:spPr>
        <p:txBody>
          <a:bodyPr/>
          <a:lstStyle/>
          <a:p>
            <a:r>
              <a:rPr lang="en-US" altLang="zh-CN" dirty="0"/>
              <a:t>Burnside</a:t>
            </a:r>
            <a:r>
              <a:rPr lang="zh-CN" altLang="en-US" dirty="0"/>
              <a:t>引理示例</a:t>
            </a:r>
          </a:p>
        </p:txBody>
      </p:sp>
      <p:pic>
        <p:nvPicPr>
          <p:cNvPr id="58372" name="Picture 4" descr="KWNQUSOCFNFB_8V8(K2)3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696" y="987574"/>
            <a:ext cx="5715000" cy="141089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219200" y="2857500"/>
            <a:ext cx="66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83568" y="2283718"/>
            <a:ext cx="7344816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此时</a:t>
            </a:r>
            <a:r>
              <a:rPr lang="en-US" altLang="zh-CN" sz="2000" dirty="0"/>
              <a:t>n</a:t>
            </a:r>
            <a:r>
              <a:rPr lang="zh-CN" altLang="en-US" sz="2000" dirty="0"/>
              <a:t>为</a:t>
            </a:r>
            <a:r>
              <a:rPr lang="en-US" altLang="zh-CN" sz="2000" dirty="0"/>
              <a:t>16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旋转</a:t>
            </a:r>
            <a:r>
              <a:rPr lang="en-US" altLang="zh-CN" sz="2000" dirty="0"/>
              <a:t>0°</a:t>
            </a:r>
            <a:r>
              <a:rPr lang="zh-CN" altLang="en-US" sz="2000" dirty="0"/>
              <a:t>，置换为单位元，不变元的个数为</a:t>
            </a:r>
            <a:r>
              <a:rPr lang="en-US" altLang="zh-CN" sz="2000" dirty="0"/>
              <a:t>16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旋转</a:t>
            </a:r>
            <a:r>
              <a:rPr lang="en-US" altLang="zh-CN" sz="2000" dirty="0"/>
              <a:t>90</a:t>
            </a:r>
            <a:r>
              <a:rPr lang="zh-CN" altLang="en-US" sz="2000" dirty="0"/>
              <a:t>，不变元的个数为</a:t>
            </a:r>
            <a:r>
              <a:rPr lang="en-US" altLang="zh-CN" sz="2000" dirty="0"/>
              <a:t>2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旋转</a:t>
            </a:r>
            <a:r>
              <a:rPr lang="en-US" altLang="zh-CN" sz="2000" dirty="0"/>
              <a:t>180</a:t>
            </a:r>
            <a:r>
              <a:rPr lang="zh-CN" altLang="en-US" sz="2000" dirty="0"/>
              <a:t>，不变元的个数为</a:t>
            </a:r>
            <a:r>
              <a:rPr lang="en-US" altLang="zh-CN" sz="2000" dirty="0"/>
              <a:t>4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旋转</a:t>
            </a:r>
            <a:r>
              <a:rPr lang="en-US" altLang="zh-CN" sz="2000" dirty="0"/>
              <a:t>270</a:t>
            </a:r>
            <a:r>
              <a:rPr lang="zh-CN" altLang="en-US" sz="2000" dirty="0"/>
              <a:t>，不变元的个数为</a:t>
            </a:r>
            <a:r>
              <a:rPr lang="en-US" altLang="zh-CN" sz="2000" dirty="0"/>
              <a:t>2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 dirty="0"/>
              <a:t>L=6</a:t>
            </a:r>
          </a:p>
        </p:txBody>
      </p:sp>
    </p:spTree>
    <p:extLst>
      <p:ext uri="{BB962C8B-B14F-4D97-AF65-F5344CB8AC3E}">
        <p14:creationId xmlns:p14="http://schemas.microsoft.com/office/powerpoint/2010/main" val="27817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Polya</a:t>
            </a:r>
            <a:r>
              <a:rPr lang="zh-CN" altLang="en-US"/>
              <a:t>定理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1"/>
            <a:ext cx="8305800" cy="33944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800"/>
              <a:t>设</a:t>
            </a:r>
            <a:r>
              <a:rPr lang="en-US" altLang="zh-CN" sz="2800"/>
              <a:t>D</a:t>
            </a:r>
            <a:r>
              <a:rPr lang="zh-CN" altLang="en-US" sz="2800"/>
              <a:t>是一个有限集，包含</a:t>
            </a:r>
            <a:r>
              <a:rPr lang="en-US" altLang="zh-CN" sz="2800"/>
              <a:t>p</a:t>
            </a:r>
            <a:r>
              <a:rPr lang="zh-CN" altLang="en-US" sz="2800"/>
              <a:t>个对象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G</a:t>
            </a:r>
            <a:r>
              <a:rPr lang="zh-CN" altLang="en-US" sz="2800"/>
              <a:t>是</a:t>
            </a:r>
            <a:r>
              <a:rPr lang="en-US" altLang="zh-CN" sz="2800"/>
              <a:t>D</a:t>
            </a:r>
            <a:r>
              <a:rPr lang="zh-CN" altLang="en-US" sz="2800"/>
              <a:t>上的一个置换群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R</a:t>
            </a:r>
            <a:r>
              <a:rPr lang="zh-CN" altLang="en-US" sz="2800"/>
              <a:t>是一个有限权集，共有</a:t>
            </a:r>
            <a:r>
              <a:rPr lang="en-US" altLang="zh-CN" sz="2800"/>
              <a:t>m</a:t>
            </a:r>
            <a:r>
              <a:rPr lang="zh-CN" altLang="en-US" sz="2800"/>
              <a:t>个权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问：用</a:t>
            </a:r>
            <a:r>
              <a:rPr lang="en-US" altLang="zh-CN" sz="2800"/>
              <a:t>R</a:t>
            </a:r>
            <a:r>
              <a:rPr lang="zh-CN" altLang="en-US" sz="2800"/>
              <a:t>给</a:t>
            </a:r>
            <a:r>
              <a:rPr lang="en-US" altLang="zh-CN" sz="2800"/>
              <a:t>D</a:t>
            </a:r>
            <a:r>
              <a:rPr lang="zh-CN" altLang="en-US" sz="2800"/>
              <a:t>赋权，共有多少种不同的方法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en-US" altLang="zh-CN" sz="2800"/>
              <a:t>gi</a:t>
            </a:r>
            <a:r>
              <a:rPr lang="zh-CN" altLang="en-US" sz="2800"/>
              <a:t>是</a:t>
            </a:r>
            <a:r>
              <a:rPr lang="en-US" altLang="zh-CN" sz="2800"/>
              <a:t>G</a:t>
            </a:r>
            <a:r>
              <a:rPr lang="zh-CN" altLang="en-US" sz="2800"/>
              <a:t>中的第</a:t>
            </a:r>
            <a:r>
              <a:rPr lang="en-US" altLang="zh-CN" sz="2800"/>
              <a:t>i</a:t>
            </a:r>
            <a:r>
              <a:rPr lang="zh-CN" altLang="en-US" sz="2800"/>
              <a:t>个元素，也就是第</a:t>
            </a:r>
            <a:r>
              <a:rPr lang="en-US" altLang="zh-CN" sz="2800"/>
              <a:t>i</a:t>
            </a:r>
            <a:r>
              <a:rPr lang="zh-CN" altLang="en-US" sz="2800"/>
              <a:t>个置换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c(g)</a:t>
            </a:r>
            <a:r>
              <a:rPr lang="zh-CN" altLang="en-US" sz="2800"/>
              <a:t>是</a:t>
            </a:r>
            <a:r>
              <a:rPr lang="en-US" altLang="zh-CN" sz="2800"/>
              <a:t>g</a:t>
            </a:r>
            <a:r>
              <a:rPr lang="zh-CN" altLang="en-US" sz="2800"/>
              <a:t>分解出轮换的个数</a:t>
            </a:r>
          </a:p>
          <a:p>
            <a:pPr>
              <a:lnSpc>
                <a:spcPct val="90000"/>
              </a:lnSpc>
            </a:pPr>
            <a:endParaRPr lang="en-US" altLang="zh-CN" sz="2800"/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24200" y="2686050"/>
          <a:ext cx="2590800" cy="86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1002960" imgH="444240" progId="Equation.3">
                  <p:embed/>
                </p:oleObj>
              </mc:Choice>
              <mc:Fallback>
                <p:oleObj name="Equation" r:id="rId3" imgW="1002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686050"/>
                        <a:ext cx="2590800" cy="860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3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Polya</a:t>
            </a:r>
            <a:r>
              <a:rPr lang="zh-CN" altLang="en-US"/>
              <a:t>定理示例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63771"/>
            <a:ext cx="6777317" cy="2631733"/>
          </a:xfrm>
        </p:spPr>
        <p:txBody>
          <a:bodyPr/>
          <a:lstStyle/>
          <a:p>
            <a:r>
              <a:rPr lang="zh-CN" altLang="en-US" dirty="0"/>
              <a:t>计算互异的组合状态计数问题</a:t>
            </a:r>
          </a:p>
        </p:txBody>
      </p:sp>
      <p:pic>
        <p:nvPicPr>
          <p:cNvPr id="31748" name="Picture 4" descr="KWNQUSOCFNFB_8V8(K2)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283718"/>
            <a:ext cx="5638800" cy="139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71900"/>
            <a:ext cx="5410200" cy="78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同余相关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整除的性质</a:t>
            </a:r>
          </a:p>
          <a:p>
            <a:r>
              <a:rPr lang="zh-CN" altLang="en-US" dirty="0"/>
              <a:t>欧几里德算法</a:t>
            </a:r>
          </a:p>
          <a:p>
            <a:r>
              <a:rPr lang="zh-CN" altLang="en-US" dirty="0"/>
              <a:t>扩展欧几里德算法</a:t>
            </a:r>
          </a:p>
          <a:p>
            <a:r>
              <a:rPr lang="zh-CN" altLang="en-US" dirty="0"/>
              <a:t>中国剩余定理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Polya</a:t>
            </a:r>
            <a:r>
              <a:rPr lang="zh-CN" altLang="en-US"/>
              <a:t>定理示例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1"/>
            <a:ext cx="8001000" cy="3394472"/>
          </a:xfrm>
        </p:spPr>
        <p:txBody>
          <a:bodyPr>
            <a:normAutofit lnSpcReduction="10000"/>
          </a:bodyPr>
          <a:lstStyle/>
          <a:p>
            <a:r>
              <a:rPr lang="en-US" altLang="zh-CN" sz="2800"/>
              <a:t>D</a:t>
            </a:r>
            <a:r>
              <a:rPr lang="zh-CN" altLang="en-US" sz="2800"/>
              <a:t>是一个有限集，一共</a:t>
            </a:r>
            <a:r>
              <a:rPr lang="en-US" altLang="zh-CN" sz="2800"/>
              <a:t>4</a:t>
            </a:r>
            <a:r>
              <a:rPr lang="zh-CN" altLang="en-US" sz="2800"/>
              <a:t>个元素</a:t>
            </a:r>
          </a:p>
          <a:p>
            <a:r>
              <a:rPr lang="en-US" altLang="zh-CN" sz="2800"/>
              <a:t>R</a:t>
            </a:r>
            <a:r>
              <a:rPr lang="zh-CN" altLang="en-US" sz="2800"/>
              <a:t>是有限权集，一共</a:t>
            </a:r>
            <a:r>
              <a:rPr lang="en-US" altLang="zh-CN" sz="2800"/>
              <a:t>2</a:t>
            </a:r>
            <a:r>
              <a:rPr lang="zh-CN" altLang="en-US" sz="2800"/>
              <a:t>个权，也就是</a:t>
            </a:r>
            <a:r>
              <a:rPr lang="en-US" altLang="zh-CN" sz="2800"/>
              <a:t>2</a:t>
            </a:r>
            <a:r>
              <a:rPr lang="zh-CN" altLang="en-US" sz="2800"/>
              <a:t>种颜色</a:t>
            </a:r>
          </a:p>
          <a:p>
            <a:r>
              <a:rPr lang="en-US" altLang="zh-CN" sz="2800"/>
              <a:t>G</a:t>
            </a:r>
            <a:r>
              <a:rPr lang="zh-CN" altLang="en-US" sz="2800"/>
              <a:t>是</a:t>
            </a:r>
            <a:r>
              <a:rPr lang="en-US" altLang="zh-CN" sz="2800"/>
              <a:t>D</a:t>
            </a:r>
            <a:r>
              <a:rPr lang="zh-CN" altLang="en-US" sz="2800"/>
              <a:t>上的置换群，一共有</a:t>
            </a:r>
            <a:r>
              <a:rPr lang="en-US" altLang="zh-CN" sz="2800"/>
              <a:t>4</a:t>
            </a:r>
            <a:r>
              <a:rPr lang="zh-CN" altLang="en-US" sz="2800"/>
              <a:t>个置换</a:t>
            </a:r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a/b/c/d</a:t>
            </a:r>
            <a:r>
              <a:rPr lang="zh-CN" altLang="en-US" sz="2800"/>
              <a:t>分别是</a:t>
            </a:r>
            <a:r>
              <a:rPr lang="en-US" altLang="zh-CN" sz="2800"/>
              <a:t>4</a:t>
            </a:r>
            <a:r>
              <a:rPr lang="zh-CN" altLang="en-US" sz="2800"/>
              <a:t>个置换的轮换的个数</a:t>
            </a:r>
          </a:p>
          <a:p>
            <a:endParaRPr lang="en-US" altLang="zh-CN" sz="2800"/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71800" y="2514600"/>
          <a:ext cx="2971800" cy="58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485720" imgH="393480" progId="Equation.3">
                  <p:embed/>
                </p:oleObj>
              </mc:Choice>
              <mc:Fallback>
                <p:oleObj name="Equation" r:id="rId3" imgW="1485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2971800" cy="589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85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Polya</a:t>
            </a:r>
            <a:r>
              <a:rPr lang="zh-CN" altLang="en-US"/>
              <a:t>定理示例</a:t>
            </a:r>
          </a:p>
        </p:txBody>
      </p:sp>
      <p:graphicFrame>
        <p:nvGraphicFramePr>
          <p:cNvPr id="50180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0840817"/>
              </p:ext>
            </p:extLst>
          </p:nvPr>
        </p:nvGraphicFramePr>
        <p:xfrm>
          <a:off x="539552" y="1707654"/>
          <a:ext cx="1371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Visio" r:id="rId3" imgW="766907" imgH="766800" progId="Visio.Drawing.11">
                  <p:embed/>
                </p:oleObj>
              </mc:Choice>
              <mc:Fallback>
                <p:oleObj name="Visio" r:id="rId3" imgW="766907" imgH="766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07654"/>
                        <a:ext cx="1371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057400" y="1635646"/>
            <a:ext cx="647504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/>
              <a:t>旋转</a:t>
            </a:r>
            <a:r>
              <a:rPr lang="en-US" altLang="zh-CN" sz="2400" dirty="0"/>
              <a:t>0°</a:t>
            </a:r>
            <a:r>
              <a:rPr lang="zh-CN" altLang="en-US" sz="2400" dirty="0"/>
              <a:t>，置换为</a:t>
            </a:r>
            <a:r>
              <a:rPr lang="en-US" altLang="zh-CN" sz="2400" dirty="0"/>
              <a:t>(1)(2)(3)(4)</a:t>
            </a:r>
            <a:r>
              <a:rPr lang="zh-CN" altLang="en-US" sz="2400" dirty="0"/>
              <a:t>，轮换数量为</a:t>
            </a:r>
            <a:r>
              <a:rPr lang="en-US" altLang="zh-CN" sz="2400" dirty="0"/>
              <a:t>4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/>
              <a:t>旋转</a:t>
            </a:r>
            <a:r>
              <a:rPr lang="en-US" altLang="zh-CN" sz="2400" dirty="0"/>
              <a:t>90</a:t>
            </a:r>
            <a:r>
              <a:rPr lang="zh-CN" altLang="en-US" sz="2400" dirty="0"/>
              <a:t>，置换为</a:t>
            </a:r>
            <a:r>
              <a:rPr lang="en-US" altLang="zh-CN" sz="2400" dirty="0"/>
              <a:t>(1234)</a:t>
            </a:r>
            <a:r>
              <a:rPr lang="zh-CN" altLang="en-US" sz="2400" dirty="0"/>
              <a:t>，轮换数量为</a:t>
            </a:r>
            <a:r>
              <a:rPr lang="en-US" altLang="zh-CN" sz="2400" dirty="0"/>
              <a:t>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/>
              <a:t>旋转</a:t>
            </a:r>
            <a:r>
              <a:rPr lang="en-US" altLang="zh-CN" sz="2400" dirty="0"/>
              <a:t>180</a:t>
            </a:r>
            <a:r>
              <a:rPr lang="zh-CN" altLang="en-US" sz="2400" dirty="0"/>
              <a:t>，置换为</a:t>
            </a:r>
            <a:r>
              <a:rPr lang="en-US" altLang="zh-CN" sz="2400" dirty="0"/>
              <a:t>(13)(24)</a:t>
            </a:r>
            <a:r>
              <a:rPr lang="zh-CN" altLang="en-US" sz="2400" dirty="0"/>
              <a:t>，轮换数量为</a:t>
            </a:r>
            <a:r>
              <a:rPr lang="en-US" altLang="zh-CN" sz="2400" dirty="0"/>
              <a:t>2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/>
              <a:t>旋转</a:t>
            </a:r>
            <a:r>
              <a:rPr lang="en-US" altLang="zh-CN" sz="2400" dirty="0"/>
              <a:t>270</a:t>
            </a:r>
            <a:r>
              <a:rPr lang="zh-CN" altLang="en-US" sz="2400" dirty="0"/>
              <a:t>，置换为</a:t>
            </a:r>
            <a:r>
              <a:rPr lang="en-US" altLang="zh-CN" sz="2400" dirty="0"/>
              <a:t>(1432)</a:t>
            </a:r>
            <a:r>
              <a:rPr lang="zh-CN" altLang="en-US" sz="2400" dirty="0"/>
              <a:t>，轮换数量为</a:t>
            </a:r>
            <a:r>
              <a:rPr lang="en-US" altLang="zh-CN" sz="2400" dirty="0"/>
              <a:t>1</a:t>
            </a:r>
          </a:p>
        </p:txBody>
      </p:sp>
      <p:graphicFrame>
        <p:nvGraphicFramePr>
          <p:cNvPr id="50183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07908197"/>
              </p:ext>
            </p:extLst>
          </p:nvPr>
        </p:nvGraphicFramePr>
        <p:xfrm>
          <a:off x="2339752" y="3939902"/>
          <a:ext cx="3962400" cy="70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5" imgW="1663560" imgH="393480" progId="Equation.3">
                  <p:embed/>
                </p:oleObj>
              </mc:Choice>
              <mc:Fallback>
                <p:oleObj name="Equation" r:id="rId5" imgW="1663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939902"/>
                        <a:ext cx="3962400" cy="702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62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 lnSpcReduction="10000"/>
          </a:bodyPr>
          <a:lstStyle/>
          <a:p>
            <a:r>
              <a:rPr lang="zh-CN" altLang="en-US" sz="2800"/>
              <a:t>等边三角形的三个顶点用三种颜色染色，一共有多少种方案？</a:t>
            </a:r>
          </a:p>
          <a:p>
            <a:r>
              <a:rPr lang="en-US" altLang="zh-CN" sz="2800"/>
              <a:t>D</a:t>
            </a:r>
            <a:r>
              <a:rPr lang="zh-CN" altLang="en-US" sz="2800"/>
              <a:t>是有限集，一共</a:t>
            </a:r>
            <a:r>
              <a:rPr lang="en-US" altLang="zh-CN" sz="2800"/>
              <a:t>3</a:t>
            </a:r>
            <a:r>
              <a:rPr lang="zh-CN" altLang="en-US" sz="2800"/>
              <a:t>个元素</a:t>
            </a:r>
          </a:p>
          <a:p>
            <a:r>
              <a:rPr lang="en-US" altLang="zh-CN" sz="2800"/>
              <a:t>R</a:t>
            </a:r>
            <a:r>
              <a:rPr lang="zh-CN" altLang="en-US" sz="2800"/>
              <a:t>是权集，一共</a:t>
            </a:r>
            <a:r>
              <a:rPr lang="en-US" altLang="zh-CN" sz="2800"/>
              <a:t>3</a:t>
            </a:r>
            <a:r>
              <a:rPr lang="zh-CN" altLang="en-US" sz="2800"/>
              <a:t>个元素</a:t>
            </a:r>
          </a:p>
          <a:p>
            <a:r>
              <a:rPr lang="en-US" altLang="zh-CN" sz="2800"/>
              <a:t>G</a:t>
            </a:r>
            <a:r>
              <a:rPr lang="zh-CN" altLang="en-US" sz="2800"/>
              <a:t>是置换群，一共</a:t>
            </a:r>
            <a:r>
              <a:rPr lang="en-US" altLang="zh-CN" sz="2800"/>
              <a:t>6</a:t>
            </a:r>
            <a:r>
              <a:rPr lang="zh-CN" altLang="en-US" sz="2800"/>
              <a:t>个置换</a:t>
            </a:r>
          </a:p>
          <a:p>
            <a:r>
              <a:rPr lang="zh-CN" altLang="en-US" sz="2800"/>
              <a:t>分别是</a:t>
            </a:r>
            <a:r>
              <a:rPr lang="en-US" altLang="zh-CN" sz="2800"/>
              <a:t>(1)(2)(3)</a:t>
            </a:r>
            <a:r>
              <a:rPr lang="zh-CN" altLang="en-US" sz="2800"/>
              <a:t>、</a:t>
            </a:r>
            <a:r>
              <a:rPr lang="en-US" altLang="zh-CN" sz="2800"/>
              <a:t>(123)</a:t>
            </a:r>
            <a:r>
              <a:rPr lang="zh-CN" altLang="en-US" sz="2800"/>
              <a:t>、</a:t>
            </a:r>
            <a:r>
              <a:rPr lang="en-US" altLang="zh-CN" sz="2800"/>
              <a:t>(132)</a:t>
            </a:r>
            <a:r>
              <a:rPr lang="zh-CN" altLang="en-US" sz="2800"/>
              <a:t>、</a:t>
            </a:r>
            <a:r>
              <a:rPr lang="en-US" altLang="zh-CN" sz="2800"/>
              <a:t>(1)(23)</a:t>
            </a:r>
            <a:r>
              <a:rPr lang="zh-CN" altLang="en-US" sz="2800"/>
              <a:t>、</a:t>
            </a:r>
            <a:r>
              <a:rPr lang="en-US" altLang="zh-CN" sz="2800"/>
              <a:t>(13)(2)</a:t>
            </a:r>
            <a:r>
              <a:rPr lang="zh-CN" altLang="en-US" sz="2800"/>
              <a:t>、</a:t>
            </a:r>
            <a:r>
              <a:rPr lang="en-US" altLang="zh-CN" sz="2800"/>
              <a:t>(12)(3)</a:t>
            </a:r>
          </a:p>
          <a:p>
            <a:endParaRPr lang="en-US" altLang="zh-CN" sz="2800"/>
          </a:p>
        </p:txBody>
      </p:sp>
      <p:graphicFrame>
        <p:nvGraphicFramePr>
          <p:cNvPr id="532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4057651"/>
          <a:ext cx="4038600" cy="660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1803240" imgH="393480" progId="Equation.3">
                  <p:embed/>
                </p:oleObj>
              </mc:Choice>
              <mc:Fallback>
                <p:oleObj name="Equation" r:id="rId3" imgW="1803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57651"/>
                        <a:ext cx="4038600" cy="660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1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95486"/>
            <a:ext cx="7024744" cy="857250"/>
          </a:xfrm>
        </p:spPr>
        <p:txBody>
          <a:bodyPr/>
          <a:lstStyle/>
          <a:p>
            <a:r>
              <a:rPr lang="en-US" altLang="zh-CN" dirty="0"/>
              <a:t>Burnside</a:t>
            </a:r>
            <a:r>
              <a:rPr lang="zh-CN" altLang="en-US" dirty="0"/>
              <a:t>与</a:t>
            </a:r>
            <a:r>
              <a:rPr lang="en-US" altLang="zh-CN" dirty="0" err="1"/>
              <a:t>Polya</a:t>
            </a:r>
            <a:endParaRPr lang="en-US" altLang="zh-CN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27550"/>
            <a:ext cx="7560840" cy="1224136"/>
          </a:xfrm>
        </p:spPr>
        <p:txBody>
          <a:bodyPr/>
          <a:lstStyle/>
          <a:p>
            <a:r>
              <a:rPr lang="zh-CN" altLang="en-US" dirty="0"/>
              <a:t>置换群</a:t>
            </a:r>
            <a:r>
              <a:rPr lang="en-US" altLang="zh-CN" dirty="0"/>
              <a:t>G</a:t>
            </a:r>
            <a:r>
              <a:rPr lang="zh-CN" altLang="en-US" dirty="0"/>
              <a:t>是一样的</a:t>
            </a:r>
          </a:p>
          <a:p>
            <a:r>
              <a:rPr lang="zh-CN" altLang="en-US" dirty="0"/>
              <a:t>置换的对象不一样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39552" y="2211710"/>
            <a:ext cx="4724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 dirty="0" err="1"/>
              <a:t>Polya</a:t>
            </a:r>
            <a:endParaRPr lang="en-US" altLang="zh-CN" sz="2000" dirty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有限集</a:t>
            </a:r>
            <a:r>
              <a:rPr lang="en-US" altLang="zh-CN" sz="2000" dirty="0"/>
              <a:t>D</a:t>
            </a:r>
            <a:r>
              <a:rPr lang="zh-CN" altLang="en-US" sz="2000" dirty="0"/>
              <a:t>，含有</a:t>
            </a:r>
            <a:r>
              <a:rPr lang="en-US" altLang="zh-CN" sz="2000" dirty="0"/>
              <a:t>p</a:t>
            </a:r>
            <a:r>
              <a:rPr lang="zh-CN" altLang="en-US" sz="2000" dirty="0"/>
              <a:t>个元素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权集</a:t>
            </a:r>
            <a:r>
              <a:rPr lang="en-US" altLang="zh-CN" sz="2000" dirty="0"/>
              <a:t>R</a:t>
            </a:r>
            <a:r>
              <a:rPr lang="zh-CN" altLang="en-US" sz="2000" dirty="0"/>
              <a:t>，含有</a:t>
            </a:r>
            <a:r>
              <a:rPr lang="en-US" altLang="zh-CN" sz="2000" dirty="0"/>
              <a:t>m</a:t>
            </a:r>
            <a:r>
              <a:rPr lang="zh-CN" altLang="en-US" sz="2000" dirty="0"/>
              <a:t>个元素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置换</a:t>
            </a:r>
            <a:r>
              <a:rPr lang="en-US" altLang="zh-CN" sz="2000" dirty="0"/>
              <a:t>D</a:t>
            </a:r>
            <a:r>
              <a:rPr lang="zh-CN" altLang="en-US" sz="2000" dirty="0"/>
              <a:t>，</a:t>
            </a:r>
            <a:r>
              <a:rPr lang="en-US" altLang="zh-CN" sz="2000" dirty="0"/>
              <a:t>g</a:t>
            </a:r>
            <a:r>
              <a:rPr lang="zh-CN" altLang="en-US" sz="2000" dirty="0"/>
              <a:t>的轮换数量由</a:t>
            </a:r>
            <a:r>
              <a:rPr lang="en-US" altLang="zh-CN" sz="2000" dirty="0"/>
              <a:t>D</a:t>
            </a:r>
            <a:r>
              <a:rPr lang="zh-CN" altLang="en-US" sz="2000" dirty="0"/>
              <a:t>决定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用</a:t>
            </a:r>
            <a:r>
              <a:rPr lang="en-US" altLang="zh-CN" sz="2000" dirty="0"/>
              <a:t>m</a:t>
            </a:r>
            <a:r>
              <a:rPr lang="zh-CN" altLang="en-US" sz="2000" dirty="0"/>
              <a:t>与</a:t>
            </a:r>
            <a:r>
              <a:rPr lang="en-US" altLang="zh-CN" sz="2000" dirty="0"/>
              <a:t>g</a:t>
            </a:r>
            <a:r>
              <a:rPr lang="zh-CN" altLang="en-US" sz="2000" dirty="0"/>
              <a:t>的轮换数量计算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644008" y="2365598"/>
            <a:ext cx="381642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 dirty="0"/>
              <a:t>Burnside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zh-CN" sz="2000" dirty="0"/>
              <a:t>D</a:t>
            </a:r>
            <a:r>
              <a:rPr lang="zh-CN" altLang="en-US" sz="2000" dirty="0"/>
              <a:t>与</a:t>
            </a:r>
            <a:r>
              <a:rPr lang="en-US" altLang="zh-CN" sz="2000" dirty="0"/>
              <a:t>R</a:t>
            </a:r>
            <a:r>
              <a:rPr lang="zh-CN" altLang="en-US" sz="2000" dirty="0"/>
              <a:t>共同构成</a:t>
            </a:r>
            <a:r>
              <a:rPr lang="en-US" altLang="zh-CN" sz="2000" dirty="0"/>
              <a:t>R</a:t>
            </a:r>
            <a:r>
              <a:rPr lang="en-US" altLang="zh-CN" sz="2000" baseline="30000" dirty="0"/>
              <a:t>D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置换</a:t>
            </a:r>
            <a:r>
              <a:rPr lang="en-US" altLang="zh-CN" sz="2000" dirty="0"/>
              <a:t>R</a:t>
            </a:r>
            <a:r>
              <a:rPr lang="en-US" altLang="zh-CN" sz="2000" baseline="30000" dirty="0"/>
              <a:t>D</a:t>
            </a:r>
            <a:r>
              <a:rPr lang="zh-CN" altLang="en-US" sz="2000" dirty="0"/>
              <a:t>，</a:t>
            </a:r>
            <a:r>
              <a:rPr lang="en-US" altLang="zh-CN" sz="2000" dirty="0"/>
              <a:t>g</a:t>
            </a:r>
            <a:r>
              <a:rPr lang="zh-CN" altLang="en-US" sz="2000" dirty="0"/>
              <a:t>的不变元个数由</a:t>
            </a:r>
            <a:r>
              <a:rPr lang="en-US" altLang="zh-CN" sz="2000" dirty="0"/>
              <a:t>R</a:t>
            </a:r>
            <a:r>
              <a:rPr lang="en-US" altLang="zh-CN" sz="2000" baseline="30000" dirty="0"/>
              <a:t>D</a:t>
            </a:r>
            <a:r>
              <a:rPr lang="zh-CN" altLang="en-US" sz="2000" dirty="0"/>
              <a:t>决定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用不变元的数量进行计算</a:t>
            </a:r>
          </a:p>
        </p:txBody>
      </p:sp>
    </p:spTree>
    <p:extLst>
      <p:ext uri="{BB962C8B-B14F-4D97-AF65-F5344CB8AC3E}">
        <p14:creationId xmlns:p14="http://schemas.microsoft.com/office/powerpoint/2010/main" val="5084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a/</a:t>
            </a:r>
            <a:r>
              <a:rPr lang="en-US" altLang="zh-CN" dirty="0" err="1" smtClean="0"/>
              <a:t>b%c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(1)c</a:t>
            </a:r>
            <a:r>
              <a:rPr lang="zh-CN" altLang="en-US" dirty="0" smtClean="0"/>
              <a:t>是质数</a:t>
            </a:r>
            <a:r>
              <a:rPr lang="en-US" altLang="zh-CN" dirty="0"/>
              <a:t> </a:t>
            </a:r>
            <a:r>
              <a:rPr lang="en-US" altLang="zh-CN" dirty="0" smtClean="0"/>
              <a:t>a/</a:t>
            </a:r>
            <a:r>
              <a:rPr lang="en-US" altLang="zh-CN" dirty="0" err="1" smtClean="0"/>
              <a:t>b%c</a:t>
            </a:r>
            <a:r>
              <a:rPr lang="en-US" altLang="zh-CN" dirty="0" smtClean="0"/>
              <a:t>=a*b^(c-2)%c</a:t>
            </a:r>
          </a:p>
          <a:p>
            <a:pPr lvl="1"/>
            <a:r>
              <a:rPr lang="en-US" altLang="zh-CN" dirty="0" smtClean="0"/>
              <a:t>(2)</a:t>
            </a:r>
            <a:r>
              <a:rPr lang="en-US" altLang="zh-CN" dirty="0" err="1" smtClean="0"/>
              <a:t>b,c</a:t>
            </a:r>
            <a:r>
              <a:rPr lang="zh-CN" altLang="en-US" dirty="0" smtClean="0"/>
              <a:t>互质 扩展欧几里得对</a:t>
            </a:r>
            <a:r>
              <a:rPr lang="en-US" altLang="zh-CN" dirty="0" smtClean="0"/>
              <a:t>b</a:t>
            </a:r>
            <a:r>
              <a:rPr lang="zh-CN" altLang="en-US" dirty="0" smtClean="0"/>
              <a:t>求逆元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(3)</a:t>
            </a:r>
            <a:r>
              <a:rPr lang="en-US" altLang="zh-CN" dirty="0" err="1" smtClean="0"/>
              <a:t>b,c</a:t>
            </a:r>
            <a:r>
              <a:rPr lang="zh-CN" altLang="en-US" dirty="0" smtClean="0"/>
              <a:t>不互质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dirty="0" smtClean="0"/>
              <a:t>	b*c</a:t>
            </a:r>
            <a:r>
              <a:rPr lang="zh-CN" altLang="en-US" dirty="0" smtClean="0"/>
              <a:t>比较小   </a:t>
            </a:r>
            <a:r>
              <a:rPr lang="en-US" altLang="zh-CN" dirty="0" smtClean="0"/>
              <a:t>a/</a:t>
            </a:r>
            <a:r>
              <a:rPr lang="en-US" altLang="zh-CN" dirty="0" err="1" smtClean="0"/>
              <a:t>b%c</a:t>
            </a:r>
            <a:r>
              <a:rPr lang="en-US" altLang="zh-CN" dirty="0" smtClean="0"/>
              <a:t>=(a%(b*c))/b</a:t>
            </a:r>
          </a:p>
          <a:p>
            <a:pPr marL="36576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b*c</a:t>
            </a:r>
            <a:r>
              <a:rPr lang="zh-CN" altLang="en-US" dirty="0" smtClean="0"/>
              <a:t>比较大   分子分母分解质因数再相乘取模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95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555526"/>
            <a:ext cx="7024744" cy="857250"/>
          </a:xfrm>
        </p:spPr>
        <p:txBody>
          <a:bodyPr/>
          <a:lstStyle/>
          <a:p>
            <a:r>
              <a:rPr lang="zh-CN" altLang="en-US" dirty="0"/>
              <a:t>常用技巧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1347614"/>
            <a:ext cx="7416939" cy="338437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1+2+3+…+n=n*(n+1)/2</a:t>
            </a:r>
          </a:p>
          <a:p>
            <a:r>
              <a:rPr lang="en-US" altLang="zh-CN" dirty="0" smtClean="0"/>
              <a:t>1^2+2^2+3^2+…+n^2=n*(n+1)*(2*n+1)/6</a:t>
            </a:r>
          </a:p>
          <a:p>
            <a:r>
              <a:rPr lang="en-US" altLang="zh-CN" dirty="0" smtClean="0"/>
              <a:t>1^3+2^3+3^3+…+n^3=n^2*(n+1)^2/4</a:t>
            </a:r>
          </a:p>
          <a:p>
            <a:r>
              <a:rPr lang="zh-CN" altLang="en-US" dirty="0" smtClean="0"/>
              <a:t>推导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(n+1)^3-n^3=3*n^2+3*n+1</a:t>
            </a:r>
          </a:p>
          <a:p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    n^3-(n-1)^3=3*(n-1)^2+3*(n-1)+1</a:t>
            </a:r>
          </a:p>
          <a:p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    …</a:t>
            </a:r>
          </a:p>
          <a:p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    2^3-1^3=3*1^2+3*1+1</a:t>
            </a:r>
          </a:p>
          <a:p>
            <a:pPr marL="896112" lvl="3" indent="0">
              <a:buNone/>
            </a:pPr>
            <a:r>
              <a:rPr lang="zh-CN" altLang="en-US" dirty="0" smtClean="0"/>
              <a:t>所以</a:t>
            </a:r>
            <a:r>
              <a:rPr lang="en-US" altLang="zh-CN" dirty="0" smtClean="0"/>
              <a:t>3(1^2+2^2+3^2</a:t>
            </a:r>
            <a:r>
              <a:rPr lang="en-US" altLang="zh-CN" dirty="0"/>
              <a:t>+…+</a:t>
            </a:r>
            <a:r>
              <a:rPr lang="en-US" altLang="zh-CN" dirty="0" smtClean="0"/>
              <a:t>n^2) 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n+1)^3-1-3*n*(n+1)/2-n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2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其他要了解的内容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Fibonacci</a:t>
            </a:r>
            <a:r>
              <a:rPr lang="zh-CN" altLang="en-US" dirty="0" smtClean="0"/>
              <a:t>数、卡特兰数、</a:t>
            </a:r>
            <a:r>
              <a:rPr lang="en-US" altLang="zh-CN" dirty="0" err="1" smtClean="0"/>
              <a:t>stirling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生成函数</a:t>
            </a:r>
            <a:endParaRPr lang="en-US" altLang="zh-CN" dirty="0" smtClean="0"/>
          </a:p>
          <a:p>
            <a:r>
              <a:rPr lang="zh-CN" altLang="en-US" dirty="0"/>
              <a:t>快速</a:t>
            </a:r>
            <a:r>
              <a:rPr lang="zh-CN" altLang="en-US" dirty="0" smtClean="0"/>
              <a:t>幂、矩阵乘</a:t>
            </a:r>
            <a:endParaRPr lang="en-US" altLang="zh-CN" dirty="0" smtClean="0"/>
          </a:p>
          <a:p>
            <a:r>
              <a:rPr lang="zh-CN" altLang="en-US" dirty="0"/>
              <a:t>高斯消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6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788024" y="2139702"/>
            <a:ext cx="3313355" cy="127662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788024" y="3723878"/>
            <a:ext cx="3309803" cy="624092"/>
          </a:xfrm>
        </p:spPr>
        <p:txBody>
          <a:bodyPr/>
          <a:lstStyle/>
          <a:p>
            <a:pPr algn="r"/>
            <a:r>
              <a:rPr lang="en-US" altLang="zh-CN" dirty="0" err="1" smtClean="0"/>
              <a:t>lx_claire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0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整除的性质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u="sng" dirty="0"/>
              <a:t>性质</a:t>
            </a:r>
            <a:r>
              <a:rPr lang="en-US" altLang="zh-CN" u="sng" dirty="0"/>
              <a:t>1</a:t>
            </a:r>
            <a:r>
              <a:rPr lang="en-US" altLang="zh-CN" dirty="0"/>
              <a:t> </a:t>
            </a:r>
            <a:r>
              <a:rPr lang="en-US" altLang="zh-CN" dirty="0" err="1"/>
              <a:t>a|b,b|c</a:t>
            </a:r>
            <a:r>
              <a:rPr lang="en-US" altLang="zh-CN" dirty="0"/>
              <a:t> =&gt; </a:t>
            </a:r>
            <a:r>
              <a:rPr lang="en-US" altLang="zh-CN" dirty="0" err="1"/>
              <a:t>a|c</a:t>
            </a:r>
            <a:endParaRPr lang="en-US" altLang="zh-CN" dirty="0"/>
          </a:p>
          <a:p>
            <a:r>
              <a:rPr lang="zh-CN" altLang="en-US" u="sng" dirty="0"/>
              <a:t>性质</a:t>
            </a:r>
            <a:r>
              <a:rPr lang="en-US" altLang="zh-CN" u="sng" dirty="0"/>
              <a:t>2</a:t>
            </a:r>
            <a:r>
              <a:rPr lang="en-US" altLang="zh-CN" dirty="0"/>
              <a:t> </a:t>
            </a:r>
            <a:r>
              <a:rPr lang="en-US" altLang="zh-CN" dirty="0" err="1"/>
              <a:t>a|b</a:t>
            </a:r>
            <a:r>
              <a:rPr lang="en-US" altLang="zh-CN" dirty="0"/>
              <a:t> =&gt; </a:t>
            </a:r>
            <a:r>
              <a:rPr lang="en-US" altLang="zh-CN" dirty="0" err="1"/>
              <a:t>a|bc</a:t>
            </a:r>
            <a:endParaRPr lang="en-US" altLang="zh-CN" dirty="0"/>
          </a:p>
          <a:p>
            <a:r>
              <a:rPr lang="zh-CN" altLang="en-US" u="sng" dirty="0"/>
              <a:t>性质</a:t>
            </a:r>
            <a:r>
              <a:rPr lang="en-US" altLang="zh-CN" u="sng" dirty="0"/>
              <a:t>3</a:t>
            </a:r>
            <a:r>
              <a:rPr lang="en-US" altLang="zh-CN" dirty="0"/>
              <a:t> </a:t>
            </a:r>
            <a:r>
              <a:rPr lang="en-US" altLang="zh-CN" dirty="0" err="1"/>
              <a:t>a|b,a|c</a:t>
            </a:r>
            <a:r>
              <a:rPr lang="en-US" altLang="zh-CN" dirty="0"/>
              <a:t> =&gt; </a:t>
            </a:r>
            <a:r>
              <a:rPr lang="en-US" altLang="zh-CN" dirty="0" err="1"/>
              <a:t>a|kb±lc</a:t>
            </a:r>
            <a:endParaRPr lang="en-US" altLang="zh-CN" dirty="0"/>
          </a:p>
          <a:p>
            <a:r>
              <a:rPr lang="zh-CN" altLang="en-US" u="sng" dirty="0"/>
              <a:t>性质</a:t>
            </a:r>
            <a:r>
              <a:rPr lang="en-US" altLang="zh-CN" u="sng" dirty="0"/>
              <a:t>4</a:t>
            </a:r>
            <a:r>
              <a:rPr lang="en-US" altLang="zh-CN" dirty="0"/>
              <a:t> </a:t>
            </a:r>
            <a:r>
              <a:rPr lang="en-US" altLang="zh-CN" dirty="0" err="1"/>
              <a:t>a|b,b|a</a:t>
            </a:r>
            <a:r>
              <a:rPr lang="en-US" altLang="zh-CN" dirty="0"/>
              <a:t> =&gt; a=±b</a:t>
            </a:r>
          </a:p>
          <a:p>
            <a:r>
              <a:rPr lang="zh-CN" altLang="en-US" u="sng" dirty="0"/>
              <a:t>性质</a:t>
            </a:r>
            <a:r>
              <a:rPr lang="en-US" altLang="zh-CN" u="sng" dirty="0"/>
              <a:t>5</a:t>
            </a:r>
            <a:r>
              <a:rPr lang="en-US" altLang="zh-CN" dirty="0"/>
              <a:t> a=</a:t>
            </a:r>
            <a:r>
              <a:rPr lang="en-US" altLang="zh-CN" dirty="0" err="1"/>
              <a:t>kb±c</a:t>
            </a:r>
            <a:r>
              <a:rPr lang="en-US" altLang="zh-CN" dirty="0"/>
              <a:t> =&gt; </a:t>
            </a:r>
            <a:r>
              <a:rPr lang="en-US" altLang="zh-CN" dirty="0" err="1"/>
              <a:t>a,b</a:t>
            </a:r>
            <a:r>
              <a:rPr lang="zh-CN" altLang="en-US" dirty="0"/>
              <a:t>的公因数与</a:t>
            </a:r>
            <a:r>
              <a:rPr lang="en-US" altLang="zh-CN" dirty="0" err="1"/>
              <a:t>b,c</a:t>
            </a:r>
            <a:r>
              <a:rPr lang="zh-CN" altLang="en-US" dirty="0"/>
              <a:t>的公因数完全相同</a:t>
            </a:r>
          </a:p>
        </p:txBody>
      </p:sp>
    </p:spTree>
    <p:extLst>
      <p:ext uri="{BB962C8B-B14F-4D97-AF65-F5344CB8AC3E}">
        <p14:creationId xmlns:p14="http://schemas.microsoft.com/office/powerpoint/2010/main" val="612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整除的性质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u="sng"/>
              <a:t>性质</a:t>
            </a:r>
            <a:r>
              <a:rPr lang="en-US" altLang="zh-CN" u="sng"/>
              <a:t>5</a:t>
            </a:r>
            <a:r>
              <a:rPr lang="en-US" altLang="zh-CN"/>
              <a:t> a=kb±c =&gt; a,b</a:t>
            </a:r>
            <a:r>
              <a:rPr lang="zh-CN" altLang="en-US"/>
              <a:t>的公因数与</a:t>
            </a:r>
            <a:r>
              <a:rPr lang="en-US" altLang="zh-CN"/>
              <a:t>b,c</a:t>
            </a:r>
            <a:r>
              <a:rPr lang="zh-CN" altLang="en-US"/>
              <a:t>的公因数完全相同</a:t>
            </a:r>
          </a:p>
          <a:p>
            <a:r>
              <a:rPr lang="zh-CN" altLang="en-US"/>
              <a:t>利用性质</a:t>
            </a:r>
            <a:r>
              <a:rPr lang="en-US" altLang="zh-CN"/>
              <a:t>3(a|b,a|c =&gt; a|kb±lc)</a:t>
            </a:r>
            <a:r>
              <a:rPr lang="zh-CN" altLang="en-US"/>
              <a:t>证明</a:t>
            </a:r>
            <a:r>
              <a:rPr lang="en-US" altLang="zh-CN"/>
              <a:t>:</a:t>
            </a:r>
          </a:p>
          <a:p>
            <a:r>
              <a:rPr lang="zh-CN" altLang="en-US"/>
              <a:t>对于任意的</a:t>
            </a:r>
            <a:r>
              <a:rPr lang="en-US" altLang="zh-CN"/>
              <a:t>a,b</a:t>
            </a:r>
            <a:r>
              <a:rPr lang="zh-CN" altLang="en-US"/>
              <a:t>的公因数</a:t>
            </a:r>
            <a:r>
              <a:rPr lang="en-US" altLang="zh-CN"/>
              <a:t>d</a:t>
            </a:r>
          </a:p>
          <a:p>
            <a:r>
              <a:rPr lang="en-US" altLang="zh-CN"/>
              <a:t>a=kb±c =&gt; c=±(a-kb) =&gt; d|c</a:t>
            </a:r>
          </a:p>
        </p:txBody>
      </p:sp>
    </p:spTree>
    <p:extLst>
      <p:ext uri="{BB962C8B-B14F-4D97-AF65-F5344CB8AC3E}">
        <p14:creationId xmlns:p14="http://schemas.microsoft.com/office/powerpoint/2010/main" val="8491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最大公约数  最小公倍数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求最大公约数</a:t>
            </a:r>
            <a:r>
              <a:rPr lang="en-US" altLang="zh-CN" dirty="0"/>
              <a:t>:</a:t>
            </a:r>
            <a:r>
              <a:rPr lang="zh-CN" altLang="en-US" dirty="0"/>
              <a:t>欧几里德算法</a:t>
            </a:r>
            <a:r>
              <a:rPr lang="en-US" altLang="zh-CN" dirty="0"/>
              <a:t>(</a:t>
            </a:r>
            <a:r>
              <a:rPr lang="zh-CN" altLang="en-US" dirty="0" smtClean="0"/>
              <a:t>辗转相除法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原理</a:t>
            </a:r>
            <a:r>
              <a:rPr lang="en-US" altLang="zh-CN" dirty="0"/>
              <a:t>:</a:t>
            </a:r>
            <a:r>
              <a:rPr lang="zh-CN" altLang="en-US" dirty="0"/>
              <a:t>若</a:t>
            </a:r>
            <a:r>
              <a:rPr lang="en-US" altLang="zh-CN" dirty="0" err="1"/>
              <a:t>a≡r</a:t>
            </a:r>
            <a:r>
              <a:rPr lang="en-US" altLang="zh-CN" dirty="0"/>
              <a:t>(mod b),</a:t>
            </a:r>
            <a:r>
              <a:rPr lang="zh-CN" altLang="en-US" dirty="0"/>
              <a:t>则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b,r</a:t>
            </a:r>
            <a:r>
              <a:rPr lang="en-US" altLang="zh-CN" dirty="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可利用性质</a:t>
            </a:r>
            <a:r>
              <a:rPr lang="en-US" altLang="zh-CN" dirty="0"/>
              <a:t>5(a=</a:t>
            </a:r>
            <a:r>
              <a:rPr lang="en-US" altLang="zh-CN" dirty="0" err="1"/>
              <a:t>kb±c</a:t>
            </a:r>
            <a:r>
              <a:rPr lang="en-US" altLang="zh-CN" dirty="0"/>
              <a:t> =&gt; </a:t>
            </a:r>
            <a:r>
              <a:rPr lang="en-US" altLang="zh-CN" dirty="0" err="1"/>
              <a:t>a,b</a:t>
            </a:r>
            <a:r>
              <a:rPr lang="zh-CN" altLang="en-US" dirty="0"/>
              <a:t>的公因数与</a:t>
            </a:r>
            <a:r>
              <a:rPr lang="en-US" altLang="zh-CN" dirty="0" err="1"/>
              <a:t>b,c</a:t>
            </a:r>
            <a:r>
              <a:rPr lang="zh-CN" altLang="en-US" dirty="0"/>
              <a:t>的公因数完全相同</a:t>
            </a:r>
            <a:r>
              <a:rPr lang="en-US" altLang="zh-CN" dirty="0"/>
              <a:t>)</a:t>
            </a:r>
            <a:r>
              <a:rPr lang="zh-CN" altLang="en-US" dirty="0"/>
              <a:t>证明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最小公倍数</a:t>
            </a:r>
            <a:r>
              <a:rPr lang="en-US" altLang="zh-CN" dirty="0"/>
              <a:t>:lcm(</a:t>
            </a:r>
            <a:r>
              <a:rPr lang="en-US" altLang="zh-CN" dirty="0" err="1"/>
              <a:t>a,b</a:t>
            </a:r>
            <a:r>
              <a:rPr lang="en-US" altLang="zh-CN" dirty="0"/>
              <a:t>)=a*b/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60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欧几里德算法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欧几里德算法</a:t>
            </a:r>
            <a:r>
              <a:rPr lang="en-US" altLang="zh-CN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while b&gt;0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   do </a:t>
            </a:r>
            <a:r>
              <a:rPr lang="en-US" altLang="zh-CN" dirty="0" err="1"/>
              <a:t>r←a%b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a←b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b←r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return a</a:t>
            </a:r>
          </a:p>
        </p:txBody>
      </p:sp>
      <p:sp>
        <p:nvSpPr>
          <p:cNvPr id="2" name="矩形 1"/>
          <p:cNvSpPr/>
          <p:nvPr/>
        </p:nvSpPr>
        <p:spPr>
          <a:xfrm>
            <a:off x="4211960" y="1851670"/>
            <a:ext cx="4320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/>
              <a:t>:O(</a:t>
            </a:r>
            <a:r>
              <a:rPr lang="en-US" altLang="zh-CN" dirty="0" err="1"/>
              <a:t>lgn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最坏</a:t>
            </a:r>
            <a:r>
              <a:rPr lang="zh-CN" altLang="en-US" dirty="0"/>
              <a:t>情况</a:t>
            </a:r>
            <a:r>
              <a:rPr lang="en-US" altLang="zh-CN" dirty="0"/>
              <a:t>:</a:t>
            </a:r>
            <a:r>
              <a:rPr lang="zh-CN" altLang="en-US" dirty="0"/>
              <a:t>斐波那契数列相邻的两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空间复杂度</a:t>
            </a:r>
            <a:r>
              <a:rPr lang="en-US" altLang="zh-CN" dirty="0"/>
              <a:t>:O(1)</a:t>
            </a:r>
          </a:p>
        </p:txBody>
      </p:sp>
    </p:spTree>
    <p:extLst>
      <p:ext uri="{BB962C8B-B14F-4D97-AF65-F5344CB8AC3E}">
        <p14:creationId xmlns:p14="http://schemas.microsoft.com/office/powerpoint/2010/main" val="19761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扩展欧几里德算法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具体方法</a:t>
            </a:r>
            <a:r>
              <a:rPr lang="en-US" altLang="zh-CN"/>
              <a:t>:</a:t>
            </a:r>
          </a:p>
          <a:p>
            <a:r>
              <a:rPr lang="zh-CN" altLang="en-US"/>
              <a:t>在用欧几里德算法求</a:t>
            </a:r>
            <a:r>
              <a:rPr lang="en-US" altLang="zh-CN"/>
              <a:t>d=gcd(a,b)</a:t>
            </a:r>
            <a:r>
              <a:rPr lang="zh-CN" altLang="en-US"/>
              <a:t>的过程中求方程</a:t>
            </a:r>
            <a:r>
              <a:rPr lang="en-US" altLang="zh-CN"/>
              <a:t>ax+by=d</a:t>
            </a:r>
            <a:r>
              <a:rPr lang="zh-CN" altLang="en-US"/>
              <a:t>的一组整数解</a:t>
            </a:r>
            <a:r>
              <a:rPr lang="en-US" altLang="zh-CN"/>
              <a:t>(x,y)</a:t>
            </a:r>
          </a:p>
          <a:p>
            <a:r>
              <a:rPr lang="zh-CN" altLang="en-US"/>
              <a:t>若</a:t>
            </a:r>
            <a:r>
              <a:rPr lang="en-US" altLang="zh-CN"/>
              <a:t>d|c,</a:t>
            </a:r>
            <a:r>
              <a:rPr lang="zh-CN" altLang="en-US"/>
              <a:t>不妨设</a:t>
            </a:r>
            <a:r>
              <a:rPr lang="en-US" altLang="zh-CN"/>
              <a:t>c=kd,</a:t>
            </a:r>
            <a:r>
              <a:rPr lang="zh-CN" altLang="en-US"/>
              <a:t>则有</a:t>
            </a:r>
            <a:r>
              <a:rPr lang="en-US" altLang="zh-CN"/>
              <a:t>a(kx)+b(ky)=c;</a:t>
            </a:r>
            <a:r>
              <a:rPr lang="zh-CN" altLang="en-US"/>
              <a:t>否则原方程无整数解</a:t>
            </a:r>
          </a:p>
        </p:txBody>
      </p:sp>
    </p:spTree>
    <p:extLst>
      <p:ext uri="{BB962C8B-B14F-4D97-AF65-F5344CB8AC3E}">
        <p14:creationId xmlns:p14="http://schemas.microsoft.com/office/powerpoint/2010/main" val="126299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701</TotalTime>
  <Words>2065</Words>
  <Application>Microsoft Office PowerPoint</Application>
  <PresentationFormat>全屏显示(16:9)</PresentationFormat>
  <Paragraphs>275</Paragraphs>
  <Slides>47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奥斯汀</vt:lpstr>
      <vt:lpstr>Equation</vt:lpstr>
      <vt:lpstr>Visio</vt:lpstr>
      <vt:lpstr>数学初步</vt:lpstr>
      <vt:lpstr>常见的数学问题</vt:lpstr>
      <vt:lpstr>本讲内容</vt:lpstr>
      <vt:lpstr>同余相关 </vt:lpstr>
      <vt:lpstr>整除的性质</vt:lpstr>
      <vt:lpstr>整除的性质</vt:lpstr>
      <vt:lpstr>最大公约数  最小公倍数</vt:lpstr>
      <vt:lpstr>欧几里德算法</vt:lpstr>
      <vt:lpstr>扩展欧几里德算法</vt:lpstr>
      <vt:lpstr>扩展欧几里德算法</vt:lpstr>
      <vt:lpstr>中国剩余定理</vt:lpstr>
      <vt:lpstr>中国剩余定理</vt:lpstr>
      <vt:lpstr>第二部分  素数相关</vt:lpstr>
      <vt:lpstr>筛法</vt:lpstr>
      <vt:lpstr>算术基本定理</vt:lpstr>
      <vt:lpstr>欧拉函数</vt:lpstr>
      <vt:lpstr>欧拉函数</vt:lpstr>
      <vt:lpstr>欧拉定理</vt:lpstr>
      <vt:lpstr>素数测试</vt:lpstr>
      <vt:lpstr>素数测试</vt:lpstr>
      <vt:lpstr>Miller-Rabin算法</vt:lpstr>
      <vt:lpstr>素数测试</vt:lpstr>
      <vt:lpstr>大整数分解</vt:lpstr>
      <vt:lpstr>Pollard rho方法</vt:lpstr>
      <vt:lpstr>Pollard rho方法</vt:lpstr>
      <vt:lpstr>Pollard rho方法</vt:lpstr>
      <vt:lpstr>排列</vt:lpstr>
      <vt:lpstr>组合</vt:lpstr>
      <vt:lpstr>容斥原理</vt:lpstr>
      <vt:lpstr>DeMorgan定理</vt:lpstr>
      <vt:lpstr>群</vt:lpstr>
      <vt:lpstr>置换群</vt:lpstr>
      <vt:lpstr>置换</vt:lpstr>
      <vt:lpstr>轮换</vt:lpstr>
      <vt:lpstr>置换-轮换</vt:lpstr>
      <vt:lpstr>Burnside引理</vt:lpstr>
      <vt:lpstr>Burnside引理示例</vt:lpstr>
      <vt:lpstr>Polya定理</vt:lpstr>
      <vt:lpstr>Polya定理示例</vt:lpstr>
      <vt:lpstr>Polya定理示例</vt:lpstr>
      <vt:lpstr>Polya定理示例</vt:lpstr>
      <vt:lpstr>例2</vt:lpstr>
      <vt:lpstr>Burnside与Polya</vt:lpstr>
      <vt:lpstr>常用技巧</vt:lpstr>
      <vt:lpstr>常用技巧</vt:lpstr>
      <vt:lpstr>其他要了解的内容</vt:lpstr>
      <vt:lpstr>Thanks！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数学初步</dc:title>
  <dc:creator>Sky123.Org</dc:creator>
  <cp:lastModifiedBy>Sky123.Org</cp:lastModifiedBy>
  <cp:revision>19</cp:revision>
  <dcterms:created xsi:type="dcterms:W3CDTF">2013-08-08T01:31:35Z</dcterms:created>
  <dcterms:modified xsi:type="dcterms:W3CDTF">2013-08-19T04:21:15Z</dcterms:modified>
</cp:coreProperties>
</file>