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785" autoAdjust="0"/>
  </p:normalViewPr>
  <p:slideViewPr>
    <p:cSldViewPr snapToGrid="0">
      <p:cViewPr varScale="1">
        <p:scale>
          <a:sx n="61" d="100"/>
          <a:sy n="61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13EC1-4A6E-42E2-B4F7-87A15F185F0A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FF118-7373-4EC5-8B89-D9190018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3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O(2^n×(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n+M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这题的话，还要使用大数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FF118-7373-4EC5-8B89-D9190018A7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6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u013007900/article/details/494939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dirty="0">
                <a:hlinkClick r:id="rId2"/>
              </a:rPr>
              <a:t>ACM</a:t>
            </a:r>
            <a:r>
              <a:rPr lang="zh-CN" altLang="en-US" b="0" dirty="0">
                <a:hlinkClick r:id="rId2"/>
              </a:rPr>
              <a:t>竞赛中的逆向思维</a:t>
            </a:r>
            <a:r>
              <a:rPr lang="zh-CN" altLang="en-US" b="0" dirty="0"/>
              <a:t/>
            </a:r>
            <a:br>
              <a:rPr lang="zh-CN" altLang="en-US" b="0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苏</a:t>
            </a:r>
            <a:r>
              <a:rPr lang="zh-CN" altLang="en-US" dirty="0" smtClean="0"/>
              <a:t>璟 </a:t>
            </a:r>
            <a:r>
              <a:rPr lang="en-US" altLang="zh-CN" dirty="0" smtClean="0"/>
              <a:t>2016.7.9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09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搜索方面的</a:t>
            </a:r>
            <a:r>
              <a:rPr lang="zh-CN" altLang="en-US" b="0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一般来说，正常的时候都是顺着题意进行搜索或者记忆化。但是很多时候，正向搜索是并不能取得良好的效果的，尤其是搜索配上策略的时候。 </a:t>
            </a:r>
            <a:endParaRPr lang="en-US" altLang="zh-CN" sz="2800" dirty="0" smtClean="0"/>
          </a:p>
          <a:p>
            <a:r>
              <a:rPr lang="zh-CN" altLang="en-US" sz="2800" dirty="0" smtClean="0"/>
              <a:t>需要</a:t>
            </a:r>
            <a:r>
              <a:rPr lang="zh-CN" altLang="en-US" sz="2800" dirty="0"/>
              <a:t>仔细考虑是否正向搜索可以得到正确的策略。如果正向搜索实在不行，可以想一想是否有逆向搜索的解决办法。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242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2015-2016 ACM-ICPC, NEERC, Moscow Subregional Contest K. King’s </a:t>
            </a:r>
            <a:r>
              <a:rPr lang="en-US" altLang="zh-CN" b="0" dirty="0" smtClean="0"/>
              <a:t>Rout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90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题目大意：</a:t>
            </a:r>
          </a:p>
          <a:p>
            <a:pPr lvl="1"/>
            <a:r>
              <a:rPr lang="zh-CN" altLang="en-US" sz="2000" dirty="0"/>
              <a:t>给了你一个拓扑结构。希望你构造出一种符合以下条件的拓扑序。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1</a:t>
            </a:r>
            <a:r>
              <a:rPr lang="zh-CN" altLang="en-US" sz="2000" dirty="0"/>
              <a:t>、拓扑序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、在满足上述条件的情况下，让</a:t>
            </a:r>
            <a:r>
              <a:rPr lang="en-US" altLang="zh-CN" sz="2000" dirty="0"/>
              <a:t>1</a:t>
            </a:r>
            <a:r>
              <a:rPr lang="zh-CN" altLang="en-US" sz="2000" dirty="0"/>
              <a:t>尽可能地靠前。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、在满足上述条件的情况下，让</a:t>
            </a:r>
            <a:r>
              <a:rPr lang="en-US" altLang="zh-CN" sz="2000" dirty="0"/>
              <a:t>2</a:t>
            </a:r>
            <a:r>
              <a:rPr lang="zh-CN" altLang="en-US" sz="2000" dirty="0"/>
              <a:t>尽可能地靠前。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…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n</a:t>
            </a:r>
            <a:r>
              <a:rPr lang="zh-CN" altLang="en-US" sz="2000" dirty="0"/>
              <a:t>、在满足上述条件的情况下，让</a:t>
            </a:r>
            <a:r>
              <a:rPr lang="en-US" altLang="zh-CN" sz="2000" dirty="0"/>
              <a:t>n</a:t>
            </a:r>
            <a:r>
              <a:rPr lang="zh-CN" altLang="en-US" sz="2000" dirty="0"/>
              <a:t>尽可能地靠前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400" dirty="0"/>
              <a:t>思路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zh-CN" sz="1800" dirty="0"/>
              <a:t>用贪心地方法进行一般的拓扑排序。 </a:t>
            </a:r>
            <a:br>
              <a:rPr lang="zh-CN" altLang="zh-CN" sz="1800" dirty="0"/>
            </a:br>
            <a:r>
              <a:rPr lang="zh-CN" altLang="zh-CN" sz="1800" dirty="0"/>
              <a:t>比如，直接用小根堆维护拓扑排序过程。 </a:t>
            </a:r>
            <a:br>
              <a:rPr lang="zh-CN" altLang="zh-CN" sz="1800" dirty="0"/>
            </a:br>
            <a:r>
              <a:rPr lang="zh-CN" altLang="zh-CN" sz="1800" dirty="0"/>
              <a:t>比如，将1节点的所以前驱节点取出进行小根堆维护的拓扑排序。 </a:t>
            </a:r>
            <a:br>
              <a:rPr lang="zh-CN" altLang="zh-CN" sz="1800" dirty="0"/>
            </a:br>
            <a:r>
              <a:rPr lang="zh-CN" altLang="zh-CN" sz="1800" dirty="0"/>
              <a:t>有很多种贪心的策略，但是没一个是对的。 </a:t>
            </a:r>
          </a:p>
        </p:txBody>
      </p:sp>
    </p:spTree>
    <p:extLst>
      <p:ext uri="{BB962C8B-B14F-4D97-AF65-F5344CB8AC3E}">
        <p14:creationId xmlns:p14="http://schemas.microsoft.com/office/powerpoint/2010/main" val="34717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逆向思维：</a:t>
            </a:r>
          </a:p>
          <a:p>
            <a:pPr lvl="1"/>
            <a:r>
              <a:rPr lang="zh-CN" altLang="en-US" sz="2400" dirty="0"/>
              <a:t>逆拓扑序字典序最大。 </a:t>
            </a:r>
            <a:br>
              <a:rPr lang="zh-CN" altLang="en-US" sz="2400" dirty="0"/>
            </a:br>
            <a:r>
              <a:rPr lang="zh-CN" altLang="en-US" sz="2400" dirty="0"/>
              <a:t>用大根堆直接维护拓扑排序，倒着输出即可。 </a:t>
            </a:r>
            <a:br>
              <a:rPr lang="zh-CN" altLang="en-US" sz="2400" dirty="0"/>
            </a:br>
            <a:r>
              <a:rPr lang="zh-CN" altLang="en-US" sz="2400" dirty="0"/>
              <a:t>正向的贪心策略有问题，逆向的贪心策略则是合法的。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34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792" y="885599"/>
            <a:ext cx="10571998" cy="970450"/>
          </a:xfrm>
        </p:spPr>
        <p:txBody>
          <a:bodyPr/>
          <a:lstStyle/>
          <a:p>
            <a:r>
              <a:rPr lang="en-US" altLang="zh-CN" b="0" dirty="0"/>
              <a:t>2014-2015 ACM-ICPC, Asia Xian Regional Contest H. The Problem to Make You </a:t>
            </a:r>
            <a:r>
              <a:rPr lang="en-US" altLang="zh-CN" b="0" dirty="0" smtClean="0"/>
              <a:t>Happy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题目大意</a:t>
            </a:r>
          </a:p>
          <a:p>
            <a:r>
              <a:rPr lang="zh-CN" altLang="en-US" sz="2000" dirty="0" smtClean="0"/>
              <a:t>博弈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在</a:t>
            </a:r>
            <a:r>
              <a:rPr lang="zh-CN" altLang="en-US" sz="1800" dirty="0"/>
              <a:t>一张有向图，在图中的两个节点上面有两个棋。</a:t>
            </a:r>
            <a:r>
              <a:rPr lang="en-US" altLang="zh-CN" sz="1800" dirty="0"/>
              <a:t>Alice</a:t>
            </a:r>
            <a:r>
              <a:rPr lang="zh-CN" altLang="en-US" sz="1800" dirty="0"/>
              <a:t>和</a:t>
            </a:r>
            <a:r>
              <a:rPr lang="en-US" altLang="zh-CN" sz="1800" dirty="0"/>
              <a:t>Bob</a:t>
            </a:r>
            <a:r>
              <a:rPr lang="zh-CN" altLang="en-US" sz="1800" dirty="0"/>
              <a:t>在上面移动棋子，如果有人不能移动，那就输了。如果两个棋子在同一个节点上就是</a:t>
            </a:r>
            <a:r>
              <a:rPr lang="en-US" altLang="zh-CN" sz="1800" dirty="0"/>
              <a:t>Alice</a:t>
            </a:r>
            <a:r>
              <a:rPr lang="zh-CN" altLang="en-US" sz="1800" dirty="0"/>
              <a:t>赢了，如果游戏无法结束就是</a:t>
            </a:r>
            <a:r>
              <a:rPr lang="en-US" altLang="zh-CN" sz="1800" dirty="0"/>
              <a:t>Bob</a:t>
            </a:r>
            <a:r>
              <a:rPr lang="zh-CN" altLang="en-US" sz="1800" dirty="0"/>
              <a:t>赢了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2000" dirty="0" smtClean="0"/>
              <a:t>思路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可以用原来计算</a:t>
            </a:r>
            <a:r>
              <a:rPr lang="en-US" altLang="zh-CN" sz="1800" dirty="0"/>
              <a:t>SG</a:t>
            </a:r>
            <a:r>
              <a:rPr lang="zh-CN" altLang="en-US" sz="1800" dirty="0"/>
              <a:t>函数的方法进行记忆化搜索。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你从起点开始记忆化搜索，是做不出来的。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总是有反例。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044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逆向</a:t>
            </a:r>
            <a:r>
              <a:rPr lang="zh-CN" altLang="en-US" sz="2400" dirty="0" smtClean="0"/>
              <a:t>思维</a:t>
            </a:r>
            <a:endParaRPr lang="en-US" altLang="zh-CN" sz="2400" dirty="0" smtClean="0"/>
          </a:p>
          <a:p>
            <a:r>
              <a:rPr lang="zh-CN" altLang="en-US" sz="2400" dirty="0"/>
              <a:t>从</a:t>
            </a:r>
            <a:r>
              <a:rPr lang="zh-CN" altLang="en-US" sz="2400" b="1" dirty="0"/>
              <a:t>必败态</a:t>
            </a:r>
            <a:r>
              <a:rPr lang="zh-CN" altLang="en-US" sz="2400" dirty="0"/>
              <a:t>反向搜索。 </a:t>
            </a:r>
            <a:endParaRPr lang="en-US" altLang="zh-CN" sz="2400" dirty="0" smtClean="0"/>
          </a:p>
          <a:p>
            <a:pPr lvl="0"/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状态就是 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f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bob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alice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who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， 维护一个</a:t>
            </a:r>
            <a:r>
              <a:rPr lang="zh-CN" altLang="zh-CN" sz="2400" b="1" dirty="0">
                <a:latin typeface="Arial" panose="020B0604020202020204" pitchFamily="34" charset="0"/>
                <a:ea typeface="microsoft yahei" panose="020B0503020204020204" pitchFamily="34" charset="-122"/>
              </a:rPr>
              <a:t>必败态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(对于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Bob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来说)集合，初始里面只有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f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whatever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 ，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f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y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alice</a:t>
            </a:r>
            <a:r>
              <a:rPr lang="zh-CN" altLang="zh-CN" sz="2000" dirty="0">
                <a:latin typeface="Arial" panose="020B0604020202020204" pitchFamily="34" charset="0"/>
                <a:ea typeface="MathJax_Main"/>
              </a:rPr>
              <a:t>′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s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 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turn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 （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 出度为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0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）（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Bob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走不动了），然后不断扩展到扩展不动就行了。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endParaRPr lang="zh-CN" alt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记录变量</a:t>
            </a:r>
            <a:r>
              <a:rPr lang="zh-CN" altLang="en-US" b="0" dirty="0" smtClean="0"/>
              <a:t>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很多题目变量的性质你直接记录根本就没法算。 </a:t>
            </a:r>
            <a:endParaRPr lang="en-US" altLang="zh-CN" dirty="0" smtClean="0"/>
          </a:p>
          <a:p>
            <a:r>
              <a:rPr lang="zh-CN" altLang="en-US" dirty="0"/>
              <a:t>比如下面的概率题。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64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HDU 5245 </a:t>
            </a:r>
            <a:r>
              <a:rPr lang="en-US" altLang="zh-CN" b="0" dirty="0" smtClean="0"/>
              <a:t>Joyful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6195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题目大意：</a:t>
            </a:r>
            <a:endParaRPr lang="en-US" altLang="zh-CN" sz="2000" dirty="0"/>
          </a:p>
          <a:p>
            <a:pPr lvl="1"/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给你一个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M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×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N</a:t>
            </a:r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的矩阵，你可以选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K</a:t>
            </a:r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次，每次选择两个点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(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dirty="0">
                <a:latin typeface="Arial" panose="020B0604020202020204" pitchFamily="34" charset="0"/>
                <a:ea typeface="MathJax_Main"/>
              </a:rPr>
              <a:t>1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,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y</a:t>
            </a:r>
            <a:r>
              <a:rPr lang="zh-CN" altLang="zh-CN" dirty="0">
                <a:latin typeface="Arial" panose="020B0604020202020204" pitchFamily="34" charset="0"/>
                <a:ea typeface="MathJax_Main"/>
              </a:rPr>
              <a:t>1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)</a:t>
            </a:r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和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(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dirty="0">
                <a:latin typeface="Arial" panose="020B0604020202020204" pitchFamily="34" charset="0"/>
                <a:ea typeface="MathJax_Main"/>
              </a:rPr>
              <a:t>2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,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y</a:t>
            </a:r>
            <a:r>
              <a:rPr lang="zh-CN" altLang="zh-CN" dirty="0">
                <a:latin typeface="Arial" panose="020B0604020202020204" pitchFamily="34" charset="0"/>
                <a:ea typeface="MathJax_Main"/>
              </a:rPr>
              <a:t>2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)</a:t>
            </a:r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，将这两个点围成的子矩阵涂上颜色。 </a:t>
            </a:r>
            <a:endParaRPr lang="en-US" altLang="zh-CN" sz="1400" dirty="0" smtClean="0">
              <a:latin typeface="Arial" panose="020B0604020202020204" pitchFamily="34" charset="0"/>
            </a:endParaRPr>
          </a:p>
          <a:p>
            <a:pPr lvl="1"/>
            <a:r>
              <a:rPr lang="zh-CN" altLang="zh-CN" sz="18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求</a:t>
            </a:r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涂色的格子的个数。</a:t>
            </a:r>
            <a:r>
              <a:rPr lang="zh-CN" altLang="zh-CN" sz="1400" dirty="0">
                <a:latin typeface="Arial" panose="020B0604020202020204" pitchFamily="34" charset="0"/>
              </a:rPr>
              <a:t> </a:t>
            </a:r>
            <a:endParaRPr lang="en-US" altLang="zh-CN" sz="1800" dirty="0" smtClean="0"/>
          </a:p>
          <a:p>
            <a:r>
              <a:rPr lang="zh-CN" altLang="en-US" sz="2000" dirty="0"/>
              <a:t>思路：</a:t>
            </a:r>
          </a:p>
          <a:p>
            <a:pPr lvl="1"/>
            <a:r>
              <a:rPr lang="zh-CN" altLang="zh-CN" sz="1800" dirty="0"/>
              <a:t>这题就像最基本的概率题一样，有</a:t>
            </a:r>
            <a:r>
              <a:rPr lang="zh-CN" altLang="zh-CN" sz="3000" dirty="0">
                <a:latin typeface="Arial" panose="020B0604020202020204" pitchFamily="34" charset="0"/>
                <a:ea typeface="MathJax_Main"/>
              </a:rPr>
              <a:t>10</a:t>
            </a:r>
            <a:r>
              <a:rPr lang="zh-CN" altLang="zh-CN" sz="1800" dirty="0"/>
              <a:t>个电灯泡，每个电灯泡是坏的概率是</a:t>
            </a:r>
            <a:r>
              <a:rPr lang="zh-CN" altLang="zh-CN" sz="3000" dirty="0">
                <a:latin typeface="Arial" panose="020B0604020202020204" pitchFamily="34" charset="0"/>
                <a:ea typeface="MathJax_Math-italic"/>
              </a:rPr>
              <a:t>p</a:t>
            </a:r>
            <a:r>
              <a:rPr lang="zh-CN" altLang="zh-CN" sz="1800" dirty="0"/>
              <a:t>，问你这些的电灯泡至少有一个是好的的概率是多少。 </a:t>
            </a:r>
            <a:br>
              <a:rPr lang="zh-CN" altLang="zh-CN" sz="1800" dirty="0"/>
            </a:br>
            <a:r>
              <a:rPr lang="zh-CN" altLang="zh-CN" sz="1800" dirty="0"/>
              <a:t>直接算挺麻烦的。要用相对事件的概率算。  </a:t>
            </a:r>
          </a:p>
          <a:p>
            <a:pPr lvl="1"/>
            <a:r>
              <a:rPr lang="zh-CN" altLang="zh-CN" sz="1800" dirty="0"/>
              <a:t>每个电灯泡都是坏的概率</a:t>
            </a:r>
            <a:r>
              <a:rPr lang="zh-CN" altLang="zh-CN" sz="1800" dirty="0"/>
              <a:t>是</a:t>
            </a:r>
            <a:r>
              <a:rPr lang="zh-CN" altLang="en-US" sz="1800" dirty="0"/>
              <a:t> </a:t>
            </a:r>
            <a:r>
              <a:rPr lang="zh-CN" altLang="en-US" sz="1800" dirty="0"/>
              <a:t>       ，</a:t>
            </a:r>
            <a:r>
              <a:rPr lang="zh-CN" altLang="zh-CN" sz="1800" dirty="0"/>
              <a:t>则</a:t>
            </a:r>
            <a:r>
              <a:rPr lang="zh-CN" altLang="zh-CN" sz="1800" dirty="0"/>
              <a:t>至少有一个是好的概率</a:t>
            </a:r>
            <a:r>
              <a:rPr lang="zh-CN" altLang="zh-CN" sz="1800" dirty="0" smtClean="0"/>
              <a:t>是</a:t>
            </a:r>
            <a:endParaRPr lang="zh-CN" altLang="zh-CN" sz="1800" dirty="0"/>
          </a:p>
          <a:p>
            <a:pPr lvl="0"/>
            <a:r>
              <a:rPr lang="zh-CN" altLang="en-US" sz="2000" dirty="0"/>
              <a:t>所以你就计算每个格子不被选中的概率</a:t>
            </a:r>
            <a:r>
              <a:rPr lang="zh-CN" altLang="en-US" sz="2000" dirty="0" smtClean="0"/>
              <a:t>。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07" y="5475889"/>
            <a:ext cx="456118" cy="5197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053" y="5475889"/>
            <a:ext cx="928733" cy="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2015-2016 ACM-ICPC, NEERC, Moscow Subregional Contest H. </a:t>
            </a:r>
            <a:r>
              <a:rPr lang="en-US" altLang="zh-CN" b="0" dirty="0" smtClean="0"/>
              <a:t>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</a:t>
            </a:r>
          </a:p>
          <a:p>
            <a:pPr lvl="1"/>
            <a:r>
              <a:rPr lang="zh-CN" altLang="en-US" dirty="0"/>
              <a:t>给你一个</a:t>
            </a:r>
            <a:r>
              <a:rPr lang="en-US" altLang="zh-CN" dirty="0"/>
              <a:t>16</a:t>
            </a:r>
            <a:r>
              <a:rPr lang="zh-CN" altLang="en-US" dirty="0"/>
              <a:t>进制表示的数组。然后给你选出一些来进行</a:t>
            </a:r>
            <a:r>
              <a:rPr lang="en-US" altLang="zh-CN" dirty="0"/>
              <a:t>hashing</a:t>
            </a:r>
            <a:r>
              <a:rPr lang="zh-CN" altLang="en-US" dirty="0"/>
              <a:t>。哈希函数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其中</a:t>
            </a:r>
            <a:r>
              <a:rPr lang="zh-CN" altLang="zh-CN" dirty="0"/>
              <a:t>si为选出的数的下标，是一个单调上升的序列，i为si的下标。 </a:t>
            </a:r>
          </a:p>
          <a:p>
            <a:r>
              <a:rPr lang="zh-CN" altLang="en-US" dirty="0"/>
              <a:t>思路：</a:t>
            </a:r>
          </a:p>
          <a:p>
            <a:pPr lvl="1"/>
            <a:r>
              <a:rPr lang="zh-CN" altLang="zh-CN" dirty="0"/>
              <a:t>一开始有一个猜想，当n到达一定会程度的时候所有的数都选上最优。 </a:t>
            </a:r>
            <a:br>
              <a:rPr lang="zh-CN" altLang="zh-CN" dirty="0"/>
            </a:br>
            <a:r>
              <a:rPr lang="zh-CN" altLang="zh-CN" dirty="0"/>
              <a:t>剩下的就可以用O(</a:t>
            </a:r>
            <a:r>
              <a:rPr lang="zh-CN" altLang="zh-CN" dirty="0" smtClean="0"/>
              <a:t>n</a:t>
            </a:r>
            <a:r>
              <a:rPr lang="en-US" altLang="zh-CN" dirty="0" smtClean="0"/>
              <a:t>^</a:t>
            </a:r>
            <a:r>
              <a:rPr lang="zh-CN" altLang="zh-CN" dirty="0" smtClean="0"/>
              <a:t>3</a:t>
            </a:r>
            <a:r>
              <a:rPr lang="zh-CN" altLang="zh-CN" dirty="0"/>
              <a:t>)的dp或者O(</a:t>
            </a:r>
            <a:r>
              <a:rPr lang="zh-CN" altLang="zh-CN" dirty="0" smtClean="0"/>
              <a:t>n</a:t>
            </a:r>
            <a:r>
              <a:rPr lang="en-US" altLang="zh-CN" dirty="0" smtClean="0"/>
              <a:t>^</a:t>
            </a:r>
            <a:r>
              <a:rPr lang="zh-CN" altLang="zh-CN" dirty="0" smtClean="0"/>
              <a:t>2</a:t>
            </a:r>
            <a:r>
              <a:rPr lang="zh-CN" altLang="zh-CN" dirty="0"/>
              <a:t>)的斜率优化来做。 </a:t>
            </a:r>
            <a:br>
              <a:rPr lang="zh-CN" altLang="zh-CN" dirty="0"/>
            </a:br>
            <a:r>
              <a:rPr lang="zh-CN" altLang="zh-CN" dirty="0"/>
              <a:t>但是很遗憾的是，这样个猜想是错的。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17" y="2770204"/>
            <a:ext cx="3642676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逆向思维</a:t>
            </a:r>
            <a:r>
              <a:rPr lang="zh-CN" altLang="en-US" b="0" dirty="0" smtClean="0"/>
              <a:t>：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2" y="2404715"/>
            <a:ext cx="10279348" cy="327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zh-CN" sz="2800" dirty="0">
                <a:latin typeface="+mn-lt"/>
              </a:rPr>
              <a:t>我们发现，如果我们记录选中了多少个是O(</a:t>
            </a:r>
            <a:r>
              <a:rPr lang="zh-CN" altLang="zh-CN" sz="2800" dirty="0" smtClean="0">
                <a:latin typeface="+mn-lt"/>
              </a:rPr>
              <a:t>n</a:t>
            </a:r>
            <a:r>
              <a:rPr lang="en-US" altLang="zh-CN" sz="2800">
                <a:latin typeface="+mn-lt"/>
              </a:rPr>
              <a:t>^</a:t>
            </a:r>
            <a:r>
              <a:rPr lang="zh-CN" altLang="zh-CN" sz="2800" smtClean="0">
                <a:latin typeface="+mn-lt"/>
              </a:rPr>
              <a:t>2</a:t>
            </a:r>
            <a:r>
              <a:rPr lang="zh-CN" altLang="zh-CN" sz="2800" dirty="0">
                <a:latin typeface="+mn-lt"/>
              </a:rPr>
              <a:t>)的空间复杂度，是肯定不可行的，时间复杂度也不够。 </a:t>
            </a:r>
            <a:br>
              <a:rPr lang="zh-CN" altLang="zh-CN" sz="2800" dirty="0">
                <a:latin typeface="+mn-lt"/>
              </a:rPr>
            </a:br>
            <a:r>
              <a:rPr lang="zh-CN" altLang="zh-CN" sz="2800" dirty="0">
                <a:latin typeface="+mn-lt"/>
              </a:rPr>
              <a:t>根据上面那个错误的猜想，我们可以继续猜想：不被选中的数的个数特别少。少到多少呢</a:t>
            </a:r>
            <a:r>
              <a:rPr lang="zh-CN" altLang="zh-CN" sz="2800" dirty="0" smtClean="0">
                <a:latin typeface="+mn-lt"/>
              </a:rPr>
              <a:t>？</a:t>
            </a:r>
            <a:endParaRPr lang="en-US" altLang="zh-CN" sz="2800" dirty="0" smtClean="0">
              <a:latin typeface="+mn-lt"/>
            </a:endParaRP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zh-CN" sz="2800" dirty="0" smtClean="0">
                <a:latin typeface="+mn-lt"/>
              </a:rPr>
              <a:t>这个</a:t>
            </a:r>
            <a:r>
              <a:rPr lang="zh-CN" altLang="zh-CN" sz="2800" dirty="0">
                <a:latin typeface="+mn-lt"/>
              </a:rPr>
              <a:t>不太好猜，但是肯定不会大于256。 </a:t>
            </a:r>
            <a:br>
              <a:rPr lang="zh-CN" altLang="zh-CN" sz="2800" dirty="0">
                <a:latin typeface="+mn-lt"/>
              </a:rPr>
            </a:br>
            <a:r>
              <a:rPr lang="zh-CN" altLang="zh-CN" sz="2800" dirty="0">
                <a:latin typeface="+mn-lt"/>
              </a:rPr>
              <a:t>所以我们就可以记录不被选中的数。 </a:t>
            </a:r>
            <a:br>
              <a:rPr lang="zh-CN" altLang="zh-CN" sz="2800" dirty="0">
                <a:latin typeface="+mn-lt"/>
              </a:rPr>
            </a:br>
            <a:r>
              <a:rPr lang="zh-CN" altLang="zh-CN" sz="2800" dirty="0">
                <a:latin typeface="+mn-lt"/>
              </a:rPr>
              <a:t>因此就可以用dp直接做了。 </a:t>
            </a:r>
          </a:p>
        </p:txBody>
      </p:sp>
    </p:spTree>
    <p:extLst>
      <p:ext uri="{BB962C8B-B14F-4D97-AF65-F5344CB8AC3E}">
        <p14:creationId xmlns:p14="http://schemas.microsoft.com/office/powerpoint/2010/main" val="30798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2005</a:t>
            </a:r>
            <a:r>
              <a:rPr lang="zh-CN" altLang="en-US" sz="3200" dirty="0"/>
              <a:t>年国家集训队唐文斌的</a:t>
            </a:r>
            <a:r>
              <a:rPr lang="en-US" altLang="zh-CN" sz="3200" dirty="0"/>
              <a:t>《</a:t>
            </a:r>
            <a:r>
              <a:rPr lang="zh-CN" altLang="en-US" sz="3200" dirty="0"/>
              <a:t>正难则反</a:t>
            </a:r>
            <a:r>
              <a:rPr lang="en-US" altLang="zh-CN" sz="3200" dirty="0"/>
              <a:t>–</a:t>
            </a:r>
            <a:r>
              <a:rPr lang="zh-CN" altLang="en-US" sz="3200" dirty="0"/>
              <a:t>浅谈逆向思维在解题中的应用</a:t>
            </a:r>
            <a:r>
              <a:rPr lang="en-US" altLang="zh-CN" sz="3200" dirty="0"/>
              <a:t>》</a:t>
            </a:r>
            <a:r>
              <a:rPr lang="zh-CN" altLang="en-US" sz="3200" dirty="0"/>
              <a:t>论文</a:t>
            </a:r>
          </a:p>
        </p:txBody>
      </p:sp>
    </p:spTree>
    <p:extLst>
      <p:ext uri="{BB962C8B-B14F-4D97-AF65-F5344CB8AC3E}">
        <p14:creationId xmlns:p14="http://schemas.microsoft.com/office/powerpoint/2010/main" val="6621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/>
            </a:r>
            <a:br>
              <a:rPr lang="zh-CN" altLang="en-US" b="0" dirty="0"/>
            </a:br>
            <a:r>
              <a:rPr lang="zh-CN" altLang="en-US" b="0" dirty="0"/>
              <a:t>容斥方面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逆向思维在容斥方面的应用相当广泛，也可以说容斥就是逆向思维的一种体现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而容斥也应用于如数论、概率论等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623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</a:rPr>
              <a:t/>
            </a:r>
            <a:br>
              <a:rPr lang="zh-CN" altLang="en-US" b="0" dirty="0">
                <a:solidFill>
                  <a:schemeClr val="tx1"/>
                </a:solidFill>
              </a:rPr>
            </a:br>
            <a:r>
              <a:rPr lang="en-US" altLang="zh-CN" b="0" dirty="0">
                <a:solidFill>
                  <a:schemeClr val="tx1"/>
                </a:solidFill>
              </a:rPr>
              <a:t>HDU 5072 Coprime </a:t>
            </a:r>
            <a:r>
              <a:rPr lang="zh-CN" altLang="en-US" b="0" dirty="0">
                <a:solidFill>
                  <a:schemeClr val="tx1"/>
                </a:solidFill>
              </a:rPr>
              <a:t>同色三角形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+mn-ea"/>
              </a:rPr>
              <a:t>题目大意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zh-CN" sz="2000" dirty="0">
                <a:latin typeface="+mn-ea"/>
              </a:rPr>
              <a:t>给了</a:t>
            </a:r>
            <a:r>
              <a:rPr lang="zh-CN" altLang="zh-CN" sz="2800" dirty="0">
                <a:latin typeface="+mn-ea"/>
              </a:rPr>
              <a:t>n</a:t>
            </a:r>
            <a:r>
              <a:rPr lang="zh-CN" altLang="zh-CN" sz="2000" dirty="0">
                <a:latin typeface="+mn-ea"/>
              </a:rPr>
              <a:t>个不同的数，要求有多少个三元组，</a:t>
            </a:r>
            <a:r>
              <a:rPr lang="zh-CN" altLang="zh-CN" sz="2400" b="1" dirty="0">
                <a:latin typeface="+mn-ea"/>
              </a:rPr>
              <a:t>两两互质</a:t>
            </a:r>
            <a:r>
              <a:rPr lang="zh-CN" altLang="zh-CN" sz="2000" dirty="0">
                <a:latin typeface="+mn-ea"/>
              </a:rPr>
              <a:t> 或者 </a:t>
            </a:r>
            <a:r>
              <a:rPr lang="zh-CN" altLang="zh-CN" sz="2400" b="1" dirty="0">
                <a:latin typeface="+mn-ea"/>
              </a:rPr>
              <a:t>两两不互质</a:t>
            </a:r>
            <a:r>
              <a:rPr lang="zh-CN" altLang="zh-CN" sz="2000" dirty="0">
                <a:latin typeface="+mn-ea"/>
              </a:rPr>
              <a:t>。</a:t>
            </a:r>
            <a:r>
              <a:rPr lang="zh-CN" altLang="zh-CN" sz="1050" dirty="0">
                <a:latin typeface="+mn-ea"/>
              </a:rPr>
              <a:t> </a:t>
            </a:r>
            <a:endParaRPr lang="zh-CN" altLang="en-US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思路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原形是同色三角形问题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总的三角形的个数是</a:t>
            </a:r>
            <a:r>
              <a:rPr lang="en-US" altLang="zh-CN" sz="2000" dirty="0">
                <a:latin typeface="+mn-ea"/>
              </a:rPr>
              <a:t>C(n,3)</a:t>
            </a:r>
            <a:r>
              <a:rPr lang="zh-CN" altLang="en-US" sz="2000" dirty="0">
                <a:latin typeface="+mn-ea"/>
              </a:rPr>
              <a:t>，只需减去不同色的三角形即可。</a:t>
            </a:r>
            <a:r>
              <a:rPr lang="zh-CN" altLang="en-US" sz="2000" b="1" dirty="0">
                <a:latin typeface="+mn-ea"/>
              </a:rPr>
              <a:t>这就是逆向思维。</a:t>
            </a:r>
            <a:endParaRPr lang="en-US" altLang="zh-CN" sz="2000" b="1" dirty="0" smtClean="0">
              <a:latin typeface="+mn-ea"/>
            </a:endParaRPr>
          </a:p>
          <a:p>
            <a:pPr lvl="1"/>
            <a:endParaRPr lang="zh-CN" altLang="en-US" sz="20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是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对于每个点(数)，与它互质的连红边，不互质的连蓝边，那么对于该点不同色三角形个数为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（蓝边数 </a:t>
            </a: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× 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红边数 </a:t>
            </a: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÷ 2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）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。除以2的原因是，对于同一个三角形，我们枚举点的时候被计算了两次。 </a:t>
            </a:r>
            <a:endParaRPr lang="en-US" altLang="zh-CN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那么同色三角形个数为</a:t>
            </a:r>
            <a:b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</a:br>
            <a:endParaRPr lang="zh-CN" altLang="zh-CN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lvl="0"/>
            <a:endParaRPr lang="zh-CN" altLang="zh-CN" sz="4400" dirty="0">
              <a:latin typeface="Arial" panose="020B0604020202020204" pitchFamily="34" charset="0"/>
            </a:endParaRP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750" y="3768071"/>
            <a:ext cx="5514087" cy="15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问题就变成</a:t>
            </a:r>
            <a:r>
              <a:rPr lang="zh-CN" altLang="en-US" sz="2000" dirty="0" smtClean="0"/>
              <a:t>了</a:t>
            </a:r>
            <a:endParaRPr lang="en-US" altLang="zh-CN" sz="2000" dirty="0" smtClean="0"/>
          </a:p>
          <a:p>
            <a:pPr lvl="1"/>
            <a:r>
              <a:rPr lang="zh-CN" altLang="zh-CN" sz="1800" dirty="0"/>
              <a:t>如何</a:t>
            </a:r>
            <a:r>
              <a:rPr lang="zh-CN" altLang="zh-CN" sz="1800" dirty="0" smtClean="0"/>
              <a:t>求</a:t>
            </a:r>
            <a:r>
              <a:rPr lang="zh-CN" altLang="en-US" sz="1800" dirty="0" smtClean="0"/>
              <a:t>：</a:t>
            </a:r>
            <a:r>
              <a:rPr lang="zh-CN" altLang="zh-CN" sz="1800" dirty="0" smtClean="0"/>
              <a:t>原来</a:t>
            </a:r>
            <a:r>
              <a:rPr lang="zh-CN" altLang="zh-CN" sz="1800" dirty="0"/>
              <a:t>序列里面的n个数跟某个数k不互质的个数（互质的就是n−k了）？ </a:t>
            </a:r>
            <a:endParaRPr lang="en-US" altLang="zh-CN" sz="1800" dirty="0" smtClean="0"/>
          </a:p>
          <a:p>
            <a:pPr lvl="0"/>
            <a:r>
              <a:rPr lang="zh-CN" altLang="zh-CN" sz="2000" dirty="0" smtClean="0"/>
              <a:t>可以</a:t>
            </a:r>
            <a:r>
              <a:rPr lang="zh-CN" altLang="zh-CN" sz="2000" dirty="0"/>
              <a:t>将原来的n个数，每一个都把他们的不同的质因数都求出来，然后枚举它们能够组合的数（1&lt;&lt;cnt），用一个数组num记录，每枚举到一个数，那么数组对应的就+</a:t>
            </a:r>
            <a:r>
              <a:rPr lang="zh-CN" altLang="zh-CN" sz="2000" dirty="0" smtClean="0"/>
              <a:t>1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对于</a:t>
            </a:r>
            <a:r>
              <a:rPr lang="zh-CN" altLang="zh-CN" sz="2000" dirty="0"/>
              <a:t>数k，也把它的不同质因数求出来，同样枚举它能够组合的所有</a:t>
            </a:r>
            <a:r>
              <a:rPr lang="zh-CN" altLang="zh-CN" sz="2000" dirty="0" smtClean="0"/>
              <a:t>数</a:t>
            </a:r>
            <a:r>
              <a:rPr lang="en-US" altLang="zh-CN" sz="2000" dirty="0" smtClean="0"/>
              <a:t>t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然后奇加偶减num。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82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ZOJ 1442 Dinner is Ready </a:t>
            </a:r>
            <a:r>
              <a:rPr lang="zh-CN" altLang="en-US" b="0" dirty="0"/>
              <a:t>不等式解</a:t>
            </a:r>
            <a:r>
              <a:rPr lang="zh-CN" altLang="en-US" b="0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题目大意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妈妈烧了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M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根骨头分给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n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个孩子们，第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个孩子有两个参数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Min</a:t>
            </a:r>
            <a:r>
              <a:rPr lang="zh-CN" altLang="zh-CN" sz="18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和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Max</a:t>
            </a:r>
            <a:r>
              <a:rPr lang="zh-CN" altLang="zh-CN" sz="18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，分别表示这个孩子至少要得到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Min</a:t>
            </a:r>
            <a:r>
              <a:rPr lang="zh-CN" altLang="zh-CN" sz="18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根骨头，至多得到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Max</a:t>
            </a:r>
            <a:r>
              <a:rPr lang="zh-CN" altLang="zh-CN" sz="18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根骨头。 </a:t>
            </a:r>
            <a:r>
              <a:rPr lang="zh-CN" altLang="zh-CN" dirty="0">
                <a:latin typeface="Arial" panose="020B0604020202020204" pitchFamily="34" charset="0"/>
              </a:rPr>
              <a:t/>
            </a:r>
            <a:br>
              <a:rPr lang="zh-CN" altLang="zh-CN" dirty="0">
                <a:latin typeface="Arial" panose="020B0604020202020204" pitchFamily="34" charset="0"/>
              </a:rPr>
            </a:b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输出一个整数，表示妈妈有多少种分配方案（骨头不能浪费，必须都分给孩子们）。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endParaRPr lang="en-US" altLang="zh-CN" sz="2000" dirty="0" smtClean="0"/>
          </a:p>
          <a:p>
            <a:r>
              <a:rPr lang="zh-CN" altLang="en-US" sz="2400" dirty="0" smtClean="0"/>
              <a:t>思路：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这题的模型确实很简单，即</a:t>
            </a:r>
            <a:r>
              <a:rPr lang="zh-CN" altLang="en-US" sz="2000" dirty="0" smtClean="0"/>
              <a:t>求方程组</a:t>
            </a:r>
            <a:r>
              <a:rPr lang="zh-CN" altLang="en-US" sz="2000" dirty="0"/>
              <a:t>的整数解个数。 </a:t>
            </a:r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00" y="4498856"/>
            <a:ext cx="2738046" cy="21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769577"/>
            <a:ext cx="5265565" cy="3930161"/>
          </a:xfrm>
        </p:spPr>
        <p:txBody>
          <a:bodyPr>
            <a:normAutofit/>
          </a:bodyPr>
          <a:lstStyle/>
          <a:p>
            <a:r>
              <a:rPr lang="zh-CN" altLang="en-US" b="1" dirty="0"/>
              <a:t>方程组简单</a:t>
            </a:r>
            <a:r>
              <a:rPr lang="zh-CN" altLang="en-US" b="1" dirty="0" smtClean="0"/>
              <a:t>形式</a:t>
            </a:r>
            <a:endParaRPr lang="en-US" altLang="zh-CN" b="1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于是</a:t>
            </a:r>
            <a:r>
              <a:rPr lang="zh-CN" altLang="en-US" dirty="0"/>
              <a:t>我们做出变形</a:t>
            </a:r>
            <a:r>
              <a:rPr lang="zh-CN" altLang="en-US" dirty="0" smtClean="0"/>
              <a:t>。</a:t>
            </a:r>
            <a:r>
              <a:rPr lang="zh-CN" altLang="zh-CN" dirty="0"/>
              <a:t>令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Y</a:t>
            </a:r>
            <a:r>
              <a:rPr lang="zh-CN" altLang="zh-CN" sz="16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=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16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+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Min</a:t>
            </a:r>
            <a:r>
              <a:rPr lang="zh-CN" altLang="zh-CN" sz="16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dirty="0"/>
              <a:t>，则原方程转化为</a:t>
            </a:r>
            <a:r>
              <a:rPr lang="zh-CN" altLang="zh-CN" dirty="0">
                <a:latin typeface="Arial" panose="020B0604020202020204" pitchFamily="34" charset="0"/>
                <a:ea typeface="microsoft yahei" panose="020B0503020204020204" pitchFamily="34" charset="-122"/>
              </a:rPr>
              <a:t> </a:t>
            </a:r>
            <a:r>
              <a:rPr lang="zh-CN" altLang="zh-CN" sz="1400" dirty="0">
                <a:latin typeface="Arial" panose="020B0604020202020204" pitchFamily="34" charset="0"/>
              </a:rPr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 smtClean="0"/>
              <a:t>所以</a:t>
            </a:r>
            <a:r>
              <a:rPr lang="zh-CN" altLang="en-US" dirty="0"/>
              <a:t>我们可以通过换元法，让下界的限制变成得到简单形式。 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dirty="0"/>
              <a:t>但是很遗憾的是，对于上界的限制，我们无法直接计算出答案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31" y="1945824"/>
            <a:ext cx="2997384" cy="2407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449" y="2595889"/>
            <a:ext cx="1525548" cy="1107034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295200" y="2362662"/>
            <a:ext cx="3950392" cy="220414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dirty="0">
                <a:latin typeface="Arial" panose="020B0604020202020204" pitchFamily="34" charset="0"/>
                <a:ea typeface="microsoft yahei" panose="020B0503020204020204" pitchFamily="34" charset="-122"/>
              </a:rPr>
              <a:t>的整数解个数是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zh-CN" sz="28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/>
            </a:r>
            <a:br>
              <a:rPr lang="zh-CN" altLang="zh-CN" sz="2800" dirty="0" smtClean="0">
                <a:latin typeface="Arial" panose="020B0604020202020204" pitchFamily="34" charset="0"/>
                <a:ea typeface="microsoft yahei" panose="020B0503020204020204" pitchFamily="34" charset="-122"/>
              </a:rPr>
            </a:br>
            <a:endParaRPr lang="zh-CN" altLang="zh-CN" sz="4000" dirty="0" smtClean="0">
              <a:latin typeface="Arial" panose="020B0604020202020204" pitchFamily="34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08" y="3876610"/>
            <a:ext cx="2933954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逆向</a:t>
            </a:r>
            <a:r>
              <a:rPr lang="zh-CN" altLang="en-US" b="0" dirty="0" smtClean="0"/>
              <a:t>思维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1775098"/>
            <a:ext cx="10554574" cy="4882181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咱们知道有下界是可以通过换元法变形</a:t>
            </a:r>
            <a:r>
              <a:rPr lang="zh-CN" altLang="en-US" dirty="0" smtClean="0"/>
              <a:t>的，从而得到答案。</a:t>
            </a:r>
            <a:endParaRPr lang="en-US" altLang="zh-CN" dirty="0" smtClean="0"/>
          </a:p>
          <a:p>
            <a:pPr lvl="0"/>
            <a:r>
              <a:rPr lang="zh-CN" altLang="zh-CN" dirty="0"/>
              <a:t>设</a:t>
            </a:r>
            <a:r>
              <a:rPr lang="zh-CN" altLang="zh-CN" dirty="0"/>
              <a:t>S为全集，表示满足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16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≥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Min</a:t>
            </a:r>
            <a:r>
              <a:rPr lang="zh-CN" altLang="zh-CN" sz="16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dirty="0"/>
              <a:t>的整数解集</a:t>
            </a:r>
            <a:r>
              <a:rPr lang="zh-CN" altLang="zh-CN" dirty="0"/>
              <a:t>。</a:t>
            </a:r>
            <a:endParaRPr lang="en-US" altLang="zh-CN" dirty="0"/>
          </a:p>
          <a:p>
            <a:pPr lvl="0"/>
            <a:endParaRPr lang="en-US" altLang="zh-CN" sz="1400" dirty="0" smtClean="0">
              <a:latin typeface="Arial" panose="020B0604020202020204" pitchFamily="34" charset="0"/>
            </a:endParaRPr>
          </a:p>
          <a:p>
            <a:pPr lvl="0"/>
            <a:endParaRPr lang="en-US" altLang="zh-CN" sz="1400" dirty="0">
              <a:latin typeface="Arial" panose="020B0604020202020204" pitchFamily="34" charset="0"/>
            </a:endParaRPr>
          </a:p>
          <a:p>
            <a:pPr lvl="0"/>
            <a:endParaRPr lang="en-US" altLang="zh-CN" sz="1400" dirty="0" smtClean="0">
              <a:latin typeface="Arial" panose="020B0604020202020204" pitchFamily="34" charset="0"/>
            </a:endParaRPr>
          </a:p>
          <a:p>
            <a:pPr lvl="0"/>
            <a:endParaRPr lang="en-US" altLang="zh-CN" sz="1400" dirty="0">
              <a:latin typeface="Arial" panose="020B0604020202020204" pitchFamily="34" charset="0"/>
            </a:endParaRPr>
          </a:p>
          <a:p>
            <a:pPr lvl="0"/>
            <a:endParaRPr lang="en-US" altLang="zh-CN" sz="1400" dirty="0" smtClean="0">
              <a:latin typeface="Arial" panose="020B0604020202020204" pitchFamily="34" charset="0"/>
            </a:endParaRPr>
          </a:p>
          <a:p>
            <a:pPr lvl="0"/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zh-CN" sz="1400" dirty="0" smtClean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r>
              <a:rPr lang="zh-CN" altLang="zh-CN" dirty="0"/>
              <a:t>至此，问题已经解决。 </a:t>
            </a:r>
            <a:br>
              <a:rPr lang="zh-CN" altLang="zh-CN" dirty="0"/>
            </a:br>
            <a:r>
              <a:rPr lang="zh-CN" altLang="zh-CN" dirty="0"/>
              <a:t>我们通过逆向思维，在原集合的模|Si|不可解的情况下，</a:t>
            </a:r>
            <a:r>
              <a:rPr lang="zh-CN" altLang="en-US" dirty="0"/>
              <a:t>通过它的补集得到结果。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323384" y="926477"/>
            <a:ext cx="11868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63" y="2822913"/>
            <a:ext cx="10947609" cy="5015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563" y="3415786"/>
            <a:ext cx="8896170" cy="22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186</TotalTime>
  <Words>737</Words>
  <Application>Microsoft Office PowerPoint</Application>
  <PresentationFormat>宽屏</PresentationFormat>
  <Paragraphs>97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MathJax_Main</vt:lpstr>
      <vt:lpstr>MathJax_Math-italic</vt:lpstr>
      <vt:lpstr>microsoft yahei</vt:lpstr>
      <vt:lpstr>等线</vt:lpstr>
      <vt:lpstr>宋体</vt:lpstr>
      <vt:lpstr>Arial</vt:lpstr>
      <vt:lpstr>Century Gothic</vt:lpstr>
      <vt:lpstr>Wingdings 2</vt:lpstr>
      <vt:lpstr>引用</vt:lpstr>
      <vt:lpstr>ACM竞赛中的逆向思维 </vt:lpstr>
      <vt:lpstr>引用文章</vt:lpstr>
      <vt:lpstr> 容斥方面</vt:lpstr>
      <vt:lpstr> HDU 5072 Coprime 同色三角形</vt:lpstr>
      <vt:lpstr>思路</vt:lpstr>
      <vt:lpstr>转化</vt:lpstr>
      <vt:lpstr>ZOJ 1442 Dinner is Ready 不等式解集</vt:lpstr>
      <vt:lpstr>思路</vt:lpstr>
      <vt:lpstr>逆向思维</vt:lpstr>
      <vt:lpstr>搜索方面的应用</vt:lpstr>
      <vt:lpstr>2015-2016 ACM-ICPC, NEERC, Moscow Subregional Contest K. King’s Rout</vt:lpstr>
      <vt:lpstr>PowerPoint 演示文稿</vt:lpstr>
      <vt:lpstr>2014-2015 ACM-ICPC, Asia Xian Regional Contest H. The Problem to Make You Happy</vt:lpstr>
      <vt:lpstr>PowerPoint 演示文稿</vt:lpstr>
      <vt:lpstr>记录变量方面</vt:lpstr>
      <vt:lpstr>HDU 5245 Joyful</vt:lpstr>
      <vt:lpstr>2015-2016 ACM-ICPC, NEERC, Moscow Subregional Contest H. Hashing</vt:lpstr>
      <vt:lpstr>逆向思维：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ACM竞赛中的逆向思维 </dc:title>
  <dc:creator>Haonan Wu</dc:creator>
  <cp:lastModifiedBy>Haonan Wu</cp:lastModifiedBy>
  <cp:revision>25</cp:revision>
  <dcterms:created xsi:type="dcterms:W3CDTF">2016-07-09T10:32:25Z</dcterms:created>
  <dcterms:modified xsi:type="dcterms:W3CDTF">2016-07-11T03:53:20Z</dcterms:modified>
</cp:coreProperties>
</file>