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4EA38-2D38-45C2-B168-956BF6B9D4F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CB7E9-576E-4627-B5F5-F0D08C44B4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Lower Extremity at Sdsu and UW</a:t>
            </a:r>
          </a:p>
          <a:p>
            <a:r>
              <a:rPr lang="en-US" smtClean="0"/>
              <a:t>Auto-adaptive algorithms and learning. - -</a:t>
            </a:r>
          </a:p>
          <a:p>
            <a:r>
              <a:rPr lang="en-US" smtClean="0"/>
              <a:t>Signal Extraction to decode user intent</a:t>
            </a:r>
          </a:p>
          <a:p>
            <a:r>
              <a:rPr lang="en-US" smtClean="0"/>
              <a:t>Highlight first and last example on next 2 slides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439388-C5BF-4135-A64A-AC503EDC99F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Yusuf Ozturk and Kee Moon at SDSU are using mobility of the patient to drive a game. Their knee rehabilitation device uses a new sensor developed driving a game based rehabilitation solution. Their first application is to use of secondlife and rather than using the keyboard , use actual mobility of the patient to move in secondlife (jumping or similar move can initiate flying etc). </a:t>
            </a:r>
            <a:r>
              <a:rPr lang="tr-TR" smtClean="0"/>
              <a:t> </a:t>
            </a:r>
            <a:endParaRPr lang="en-US" smtClean="0"/>
          </a:p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CF9C03-B8B2-43E3-A390-78C5DC067CC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40A-C42F-4E06-9476-668312AA984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BB9-450F-42BE-8DEF-42E6B4832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40A-C42F-4E06-9476-668312AA984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BB9-450F-42BE-8DEF-42E6B4832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40A-C42F-4E06-9476-668312AA984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BB9-450F-42BE-8DEF-42E6B4832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40A-C42F-4E06-9476-668312AA984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BB9-450F-42BE-8DEF-42E6B4832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40A-C42F-4E06-9476-668312AA984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BB9-450F-42BE-8DEF-42E6B4832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40A-C42F-4E06-9476-668312AA984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BB9-450F-42BE-8DEF-42E6B4832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40A-C42F-4E06-9476-668312AA984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BB9-450F-42BE-8DEF-42E6B4832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40A-C42F-4E06-9476-668312AA984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BB9-450F-42BE-8DEF-42E6B4832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40A-C42F-4E06-9476-668312AA984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BB9-450F-42BE-8DEF-42E6B4832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40A-C42F-4E06-9476-668312AA984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BB9-450F-42BE-8DEF-42E6B4832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40A-C42F-4E06-9476-668312AA984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BB9-450F-42BE-8DEF-42E6B4832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A40A-C42F-4E06-9476-668312AA984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1BB9-450F-42BE-8DEF-42E6B4832E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7715250" y="5285259"/>
            <a:ext cx="1244576" cy="5938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Feature Extraction</a:t>
            </a: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715250" y="5879084"/>
            <a:ext cx="1244576" cy="59494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Prediction</a:t>
            </a: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999134" y="1842865"/>
            <a:ext cx="1093887" cy="59494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908721" y="1966764"/>
            <a:ext cx="1093887" cy="5938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35521" y="5728395"/>
            <a:ext cx="1804913" cy="29802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100" dirty="0">
                <a:solidFill>
                  <a:schemeClr val="tx1"/>
                </a:solidFill>
                <a:latin typeface="Arial Rounded MT Bold" pitchFamily="34" charset="0"/>
              </a:rPr>
              <a:t>Passive Motion Machine</a:t>
            </a:r>
            <a:endParaRPr lang="ko-KR" altLang="en-US" sz="11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35521" y="5343303"/>
            <a:ext cx="1795983" cy="29691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Functional Stimulator</a:t>
            </a: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00625" y="1471166"/>
            <a:ext cx="999009" cy="5938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Arial Rounded MT Bold" pitchFamily="34" charset="0"/>
              </a:rPr>
              <a:t>ZigBee</a:t>
            </a:r>
            <a:endParaRPr lang="en-US" altLang="ko-KR" sz="12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defTabSz="914306">
              <a:defRPr/>
            </a:pP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57750" y="1773660"/>
            <a:ext cx="1000125" cy="5938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VCSEL</a:t>
            </a:r>
          </a:p>
          <a:p>
            <a:pPr defTabSz="914306">
              <a:defRPr/>
            </a:pPr>
            <a:endParaRPr lang="en-US" altLang="ko-KR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4221" y="1483445"/>
            <a:ext cx="1086074" cy="5938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Arial Rounded MT Bold" pitchFamily="34" charset="0"/>
              </a:rPr>
              <a:t>ECoG</a:t>
            </a:r>
            <a:endParaRPr lang="en-US" altLang="ko-KR" sz="12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defTabSz="914306">
              <a:defRPr/>
            </a:pPr>
            <a:endParaRPr lang="en-US" altLang="ko-KR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67234" y="1771427"/>
            <a:ext cx="1084957" cy="5938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EMG</a:t>
            </a:r>
          </a:p>
          <a:p>
            <a:pPr defTabSz="914306">
              <a:defRPr/>
            </a:pPr>
            <a:endParaRPr lang="en-US" altLang="ko-KR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4527" y="2063875"/>
            <a:ext cx="1086074" cy="59494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EEG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21656" y="2063875"/>
            <a:ext cx="1093887" cy="59494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Analog Process Module</a:t>
            </a: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52639" y="2057177"/>
            <a:ext cx="218777" cy="5938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100" dirty="0">
                <a:solidFill>
                  <a:schemeClr val="tx1"/>
                </a:solidFill>
                <a:latin typeface="Arial Rounded MT Bold" pitchFamily="34" charset="0"/>
              </a:rPr>
              <a:t>A/D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46129" y="2049363"/>
            <a:ext cx="999009" cy="5938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Arial Rounded MT Bold" pitchFamily="34" charset="0"/>
              </a:rPr>
              <a:t>BlueTooth</a:t>
            </a: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1102" y="4961558"/>
            <a:ext cx="1799332" cy="28463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Haptic Feedback</a:t>
            </a: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cxnSp>
        <p:nvCxnSpPr>
          <p:cNvPr id="19" name="직선 연결선 18"/>
          <p:cNvCxnSpPr>
            <a:stCxn id="5" idx="3"/>
            <a:endCxn id="7" idx="1"/>
          </p:cNvCxnSpPr>
          <p:nvPr/>
        </p:nvCxnSpPr>
        <p:spPr>
          <a:xfrm>
            <a:off x="1590601" y="2361902"/>
            <a:ext cx="231055" cy="0"/>
          </a:xfrm>
          <a:prstGeom prst="line">
            <a:avLst/>
          </a:prstGeom>
          <a:ln w="254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3"/>
            <a:endCxn id="11" idx="1"/>
          </p:cNvCxnSpPr>
          <p:nvPr/>
        </p:nvCxnSpPr>
        <p:spPr>
          <a:xfrm flipV="1">
            <a:off x="2915543" y="2354089"/>
            <a:ext cx="337096" cy="7813"/>
          </a:xfrm>
          <a:prstGeom prst="line">
            <a:avLst/>
          </a:prstGeom>
          <a:ln w="254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3"/>
            <a:endCxn id="14" idx="1"/>
          </p:cNvCxnSpPr>
          <p:nvPr/>
        </p:nvCxnSpPr>
        <p:spPr>
          <a:xfrm flipV="1">
            <a:off x="3471416" y="2346276"/>
            <a:ext cx="1274713" cy="7814"/>
          </a:xfrm>
          <a:prstGeom prst="line">
            <a:avLst/>
          </a:prstGeom>
          <a:ln w="254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3"/>
            <a:endCxn id="32" idx="5"/>
          </p:cNvCxnSpPr>
          <p:nvPr/>
        </p:nvCxnSpPr>
        <p:spPr>
          <a:xfrm flipV="1">
            <a:off x="5745138" y="1725662"/>
            <a:ext cx="812602" cy="620613"/>
          </a:xfrm>
          <a:prstGeom prst="bentConnector3">
            <a:avLst>
              <a:gd name="adj1" fmla="val 99815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442895" y="4784080"/>
            <a:ext cx="1250156" cy="5938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DSP</a:t>
            </a:r>
          </a:p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Module</a:t>
            </a: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cxnSp>
        <p:nvCxnSpPr>
          <p:cNvPr id="31" name="꺾인 연결선 30"/>
          <p:cNvCxnSpPr/>
          <p:nvPr/>
        </p:nvCxnSpPr>
        <p:spPr>
          <a:xfrm rot="16200000" flipV="1">
            <a:off x="7125333" y="1771985"/>
            <a:ext cx="598289" cy="581546"/>
          </a:xfrm>
          <a:prstGeom prst="bentConnector3">
            <a:avLst>
              <a:gd name="adj1" fmla="val -1942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이등변 삼각형 31"/>
          <p:cNvSpPr/>
          <p:nvPr/>
        </p:nvSpPr>
        <p:spPr>
          <a:xfrm flipV="1">
            <a:off x="6523137" y="1695525"/>
            <a:ext cx="45765" cy="60275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endParaRPr lang="ko-KR" alt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7105799" y="1695525"/>
            <a:ext cx="45765" cy="60275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endParaRPr lang="ko-KR" alt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6" name="1/2 액자 35"/>
          <p:cNvSpPr/>
          <p:nvPr/>
        </p:nvSpPr>
        <p:spPr>
          <a:xfrm flipV="1">
            <a:off x="1711152" y="776883"/>
            <a:ext cx="45764" cy="2955727"/>
          </a:xfrm>
          <a:prstGeom prst="halfFram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1/2 액자 36"/>
          <p:cNvSpPr/>
          <p:nvPr/>
        </p:nvSpPr>
        <p:spPr>
          <a:xfrm flipV="1">
            <a:off x="3132088" y="2398738"/>
            <a:ext cx="44648" cy="1686594"/>
          </a:xfrm>
          <a:prstGeom prst="halfFram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endParaRPr lang="ko-KR" alt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8" name="1/2 액자 37"/>
          <p:cNvSpPr/>
          <p:nvPr/>
        </p:nvSpPr>
        <p:spPr>
          <a:xfrm flipV="1">
            <a:off x="6858000" y="1712268"/>
            <a:ext cx="45765" cy="1068214"/>
          </a:xfrm>
          <a:prstGeom prst="halfFram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endParaRPr lang="ko-KR" alt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9116" name="TextBox 39"/>
          <p:cNvSpPr txBox="1">
            <a:spLocks noChangeArrowheads="1"/>
          </p:cNvSpPr>
          <p:nvPr/>
        </p:nvSpPr>
        <p:spPr bwMode="auto">
          <a:xfrm>
            <a:off x="6286501" y="2791644"/>
            <a:ext cx="1234529" cy="3080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4145"/>
            <a:r>
              <a:rPr lang="en-US" altLang="ko-KR" sz="1400" dirty="0">
                <a:latin typeface="Arial Rounded MT Bold" pitchFamily="34" charset="0"/>
              </a:rPr>
              <a:t>Wireless I/F</a:t>
            </a:r>
          </a:p>
        </p:txBody>
      </p:sp>
      <p:sp>
        <p:nvSpPr>
          <p:cNvPr id="89117" name="TextBox 40"/>
          <p:cNvSpPr txBox="1">
            <a:spLocks noChangeArrowheads="1"/>
          </p:cNvSpPr>
          <p:nvPr/>
        </p:nvSpPr>
        <p:spPr bwMode="auto">
          <a:xfrm>
            <a:off x="3162226" y="3931295"/>
            <a:ext cx="1408658" cy="3080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4145"/>
            <a:r>
              <a:rPr lang="en-US" altLang="ko-KR" sz="1400" dirty="0" err="1">
                <a:latin typeface="Arial Rounded MT Bold" pitchFamily="34" charset="0"/>
              </a:rPr>
              <a:t>BioSignal</a:t>
            </a:r>
            <a:r>
              <a:rPr lang="en-US" altLang="ko-KR" sz="1400" dirty="0">
                <a:latin typeface="Arial Rounded MT Bold" pitchFamily="34" charset="0"/>
              </a:rPr>
              <a:t> I/F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252639" y="2909963"/>
            <a:ext cx="1265783" cy="74786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Control Module</a:t>
            </a: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47318" y="2041550"/>
            <a:ext cx="971104" cy="5938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DSP Module</a:t>
            </a: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003232" y="1547068"/>
            <a:ext cx="1000125" cy="59494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Comm.</a:t>
            </a:r>
          </a:p>
          <a:p>
            <a:pPr defTabSz="914306">
              <a:defRPr/>
            </a:pPr>
            <a:endParaRPr lang="en-US" altLang="ko-KR" sz="12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Module</a:t>
            </a: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861474" y="1763613"/>
            <a:ext cx="999008" cy="59494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Comm.</a:t>
            </a:r>
          </a:p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Module</a:t>
            </a: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57666" y="2057177"/>
            <a:ext cx="999009" cy="5938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Comm.</a:t>
            </a:r>
          </a:p>
          <a:p>
            <a:pPr defTabSz="914306"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 Rounded MT Bold" pitchFamily="34" charset="0"/>
              </a:rPr>
              <a:t>Module</a:t>
            </a:r>
            <a:endParaRPr lang="ko-KR" altLang="en-US" sz="1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9123" name="TextBox 100"/>
          <p:cNvSpPr txBox="1">
            <a:spLocks noChangeArrowheads="1"/>
          </p:cNvSpPr>
          <p:nvPr/>
        </p:nvSpPr>
        <p:spPr bwMode="auto">
          <a:xfrm>
            <a:off x="129481" y="1126257"/>
            <a:ext cx="1461120" cy="3739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4145"/>
            <a:r>
              <a:rPr lang="en-US" altLang="ko-KR" dirty="0">
                <a:latin typeface="Arial Rounded MT Bold" pitchFamily="34" charset="0"/>
              </a:rPr>
              <a:t> </a:t>
            </a:r>
            <a:r>
              <a:rPr lang="en-US" altLang="ko-KR" dirty="0" err="1">
                <a:latin typeface="Arial Rounded MT Bold" pitchFamily="34" charset="0"/>
              </a:rPr>
              <a:t>Sens</a:t>
            </a:r>
            <a:r>
              <a:rPr lang="en-US" altLang="ko-KR" dirty="0">
                <a:latin typeface="Arial Rounded MT Bold" pitchFamily="34" charset="0"/>
              </a:rPr>
              <a:t>/Act</a:t>
            </a:r>
            <a:endParaRPr lang="ko-KR" altLang="en-US" dirty="0">
              <a:latin typeface="Arial Rounded MT Bold" pitchFamily="34" charset="0"/>
            </a:endParaRPr>
          </a:p>
        </p:txBody>
      </p:sp>
      <p:sp>
        <p:nvSpPr>
          <p:cNvPr id="89124" name="TextBox 101"/>
          <p:cNvSpPr txBox="1">
            <a:spLocks noChangeArrowheads="1"/>
          </p:cNvSpPr>
          <p:nvPr/>
        </p:nvSpPr>
        <p:spPr bwMode="auto">
          <a:xfrm>
            <a:off x="2917775" y="1043658"/>
            <a:ext cx="1812727" cy="3739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4145"/>
            <a:r>
              <a:rPr lang="en-US" altLang="ko-KR" dirty="0">
                <a:latin typeface="Arial Rounded MT Bold" pitchFamily="34" charset="0"/>
              </a:rPr>
              <a:t>Wearable BCI</a:t>
            </a:r>
            <a:endParaRPr lang="ko-KR" altLang="en-US" dirty="0">
              <a:latin typeface="Arial Rounded MT Bold" pitchFamily="34" charset="0"/>
            </a:endParaRPr>
          </a:p>
        </p:txBody>
      </p:sp>
      <p:sp>
        <p:nvSpPr>
          <p:cNvPr id="103" name="1/2 액자 102"/>
          <p:cNvSpPr/>
          <p:nvPr/>
        </p:nvSpPr>
        <p:spPr>
          <a:xfrm flipV="1">
            <a:off x="6096744" y="776883"/>
            <a:ext cx="49113" cy="2955727"/>
          </a:xfrm>
          <a:prstGeom prst="halfFrame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1/2 액자 103"/>
          <p:cNvSpPr/>
          <p:nvPr/>
        </p:nvSpPr>
        <p:spPr>
          <a:xfrm flipV="1">
            <a:off x="4637857" y="2398738"/>
            <a:ext cx="45764" cy="1686594"/>
          </a:xfrm>
          <a:prstGeom prst="halfFram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endParaRPr lang="ko-KR" alt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9127" name="TextBox 104"/>
          <p:cNvSpPr txBox="1">
            <a:spLocks noChangeArrowheads="1"/>
          </p:cNvSpPr>
          <p:nvPr/>
        </p:nvSpPr>
        <p:spPr bwMode="auto">
          <a:xfrm>
            <a:off x="4694784" y="3931295"/>
            <a:ext cx="1408658" cy="3080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4145"/>
            <a:r>
              <a:rPr lang="en-US" altLang="ko-KR" sz="1400" dirty="0" err="1">
                <a:latin typeface="Arial Rounded MT Bold" pitchFamily="34" charset="0"/>
              </a:rPr>
              <a:t>BioData</a:t>
            </a:r>
            <a:r>
              <a:rPr lang="en-US" altLang="ko-KR" sz="1400" dirty="0">
                <a:latin typeface="Arial Rounded MT Bold" pitchFamily="34" charset="0"/>
              </a:rPr>
              <a:t> I/F</a:t>
            </a:r>
          </a:p>
        </p:txBody>
      </p:sp>
      <p:sp>
        <p:nvSpPr>
          <p:cNvPr id="89128" name="TextBox 105"/>
          <p:cNvSpPr txBox="1">
            <a:spLocks noChangeArrowheads="1"/>
          </p:cNvSpPr>
          <p:nvPr/>
        </p:nvSpPr>
        <p:spPr bwMode="auto">
          <a:xfrm>
            <a:off x="6715125" y="1126257"/>
            <a:ext cx="1954486" cy="3739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4145"/>
            <a:r>
              <a:rPr lang="en-US" altLang="ko-KR" dirty="0">
                <a:latin typeface="Arial Rounded MT Bold" pitchFamily="34" charset="0"/>
              </a:rPr>
              <a:t>External Device</a:t>
            </a:r>
            <a:endParaRPr lang="ko-KR" altLang="en-US" dirty="0">
              <a:latin typeface="Arial Rounded MT Bold" pitchFamily="34" charset="0"/>
            </a:endParaRPr>
          </a:p>
        </p:txBody>
      </p:sp>
      <p:cxnSp>
        <p:nvCxnSpPr>
          <p:cNvPr id="108" name="꺾인 연결선 107"/>
          <p:cNvCxnSpPr>
            <a:stCxn id="7" idx="2"/>
            <a:endCxn id="46" idx="1"/>
          </p:cNvCxnSpPr>
          <p:nvPr/>
        </p:nvCxnSpPr>
        <p:spPr>
          <a:xfrm rot="16200000" flipH="1">
            <a:off x="2498080" y="2529334"/>
            <a:ext cx="625078" cy="884039"/>
          </a:xfrm>
          <a:prstGeom prst="bentConnector2">
            <a:avLst/>
          </a:prstGeom>
          <a:ln w="25400">
            <a:solidFill>
              <a:schemeClr val="tx2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46" idx="0"/>
          </p:cNvCxnSpPr>
          <p:nvPr/>
        </p:nvCxnSpPr>
        <p:spPr>
          <a:xfrm flipV="1">
            <a:off x="3885531" y="2651001"/>
            <a:ext cx="0" cy="258961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31" name="TextBox 115"/>
          <p:cNvSpPr txBox="1">
            <a:spLocks noChangeArrowheads="1"/>
          </p:cNvSpPr>
          <p:nvPr/>
        </p:nvSpPr>
        <p:spPr bwMode="auto">
          <a:xfrm>
            <a:off x="2079501" y="1603996"/>
            <a:ext cx="897434" cy="27793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4145"/>
            <a:r>
              <a:rPr lang="en-US" altLang="ko-KR" sz="1200" dirty="0">
                <a:latin typeface="Arial Rounded MT Bold" pitchFamily="34" charset="0"/>
              </a:rPr>
              <a:t>Multi-Ch.</a:t>
            </a:r>
            <a:endParaRPr lang="ko-KR" altLang="en-US" sz="1200" dirty="0">
              <a:latin typeface="Arial Rounded MT Bold" pitchFamily="34" charset="0"/>
            </a:endParaRPr>
          </a:p>
        </p:txBody>
      </p:sp>
      <p:cxnSp>
        <p:nvCxnSpPr>
          <p:cNvPr id="118" name="꺾인 연결선 117"/>
          <p:cNvCxnSpPr>
            <a:stCxn id="14" idx="2"/>
          </p:cNvCxnSpPr>
          <p:nvPr/>
        </p:nvCxnSpPr>
        <p:spPr>
          <a:xfrm rot="5400000">
            <a:off x="4683063" y="2503103"/>
            <a:ext cx="421928" cy="702097"/>
          </a:xfrm>
          <a:prstGeom prst="bentConnector2">
            <a:avLst/>
          </a:prstGeom>
          <a:ln w="25400">
            <a:solidFill>
              <a:schemeClr val="tx2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8267775" y="2676674"/>
            <a:ext cx="26789" cy="2107406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226592" y="6117953"/>
            <a:ext cx="1813842" cy="29691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Arial Rounded MT Bold" pitchFamily="34" charset="0"/>
              </a:rPr>
              <a:t>Orthosis</a:t>
            </a:r>
            <a:endParaRPr lang="ko-KR" altLang="en-US" sz="11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cxnSp>
        <p:nvCxnSpPr>
          <p:cNvPr id="152" name="꺾인 연결선 151"/>
          <p:cNvCxnSpPr/>
          <p:nvPr/>
        </p:nvCxnSpPr>
        <p:spPr>
          <a:xfrm rot="10800000">
            <a:off x="4518422" y="3450208"/>
            <a:ext cx="3278312" cy="1333872"/>
          </a:xfrm>
          <a:prstGeom prst="bentConnector3">
            <a:avLst>
              <a:gd name="adj1" fmla="val 0"/>
            </a:avLst>
          </a:prstGeom>
          <a:ln w="25400">
            <a:solidFill>
              <a:schemeClr val="tx2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28" idx="1"/>
            <a:endCxn id="18" idx="3"/>
          </p:cNvCxnSpPr>
          <p:nvPr/>
        </p:nvCxnSpPr>
        <p:spPr>
          <a:xfrm flipH="1">
            <a:off x="2040434" y="5080992"/>
            <a:ext cx="5402461" cy="223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28" idx="1"/>
            <a:endCxn id="93" idx="3"/>
          </p:cNvCxnSpPr>
          <p:nvPr/>
        </p:nvCxnSpPr>
        <p:spPr>
          <a:xfrm rot="10800000" flipV="1">
            <a:off x="2031504" y="5080992"/>
            <a:ext cx="5411391" cy="410766"/>
          </a:xfrm>
          <a:prstGeom prst="bentConnector3">
            <a:avLst>
              <a:gd name="adj1" fmla="val 50957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28" idx="1"/>
            <a:endCxn id="94" idx="3"/>
          </p:cNvCxnSpPr>
          <p:nvPr/>
        </p:nvCxnSpPr>
        <p:spPr>
          <a:xfrm rot="10800000" flipV="1">
            <a:off x="2040434" y="5080992"/>
            <a:ext cx="5402461" cy="795859"/>
          </a:xfrm>
          <a:prstGeom prst="bentConnector3">
            <a:avLst>
              <a:gd name="adj1" fmla="val 50958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>
            <a:stCxn id="28" idx="1"/>
            <a:endCxn id="149" idx="3"/>
          </p:cNvCxnSpPr>
          <p:nvPr/>
        </p:nvCxnSpPr>
        <p:spPr>
          <a:xfrm rot="10800000" flipV="1">
            <a:off x="2040434" y="5080993"/>
            <a:ext cx="5402461" cy="1185416"/>
          </a:xfrm>
          <a:prstGeom prst="bentConnector3">
            <a:avLst>
              <a:gd name="adj1" fmla="val 50958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140" name="Picture 1" descr="Slide04.jpg"/>
          <p:cNvPicPr>
            <a:picLocks noChangeAspect="1"/>
          </p:cNvPicPr>
          <p:nvPr/>
        </p:nvPicPr>
        <p:blipFill>
          <a:blip r:embed="rId2" cstate="print"/>
          <a:srcRect l="74167" t="44778" r="6999" b="12334"/>
          <a:stretch>
            <a:fillRect/>
          </a:stretch>
        </p:blipFill>
        <p:spPr bwMode="auto">
          <a:xfrm>
            <a:off x="476623" y="2930054"/>
            <a:ext cx="1113979" cy="178817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8" name="아래쪽 화살표 187"/>
          <p:cNvSpPr/>
          <p:nvPr/>
        </p:nvSpPr>
        <p:spPr>
          <a:xfrm flipV="1">
            <a:off x="972220" y="2676674"/>
            <a:ext cx="168548" cy="188640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endParaRPr lang="ko-KR" alt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89" name="아래쪽 화살표 188"/>
          <p:cNvSpPr/>
          <p:nvPr/>
        </p:nvSpPr>
        <p:spPr>
          <a:xfrm flipV="1">
            <a:off x="972220" y="4724922"/>
            <a:ext cx="160734" cy="188639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defTabSz="914306">
              <a:defRPr/>
            </a:pPr>
            <a:endParaRPr lang="ko-KR" alt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9143" name="TextBox 191"/>
          <p:cNvSpPr txBox="1">
            <a:spLocks noChangeArrowheads="1"/>
          </p:cNvSpPr>
          <p:nvPr/>
        </p:nvSpPr>
        <p:spPr bwMode="auto">
          <a:xfrm>
            <a:off x="367234" y="6471792"/>
            <a:ext cx="2323951" cy="37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4145"/>
            <a:r>
              <a:rPr lang="en-US" altLang="ko-KR" dirty="0">
                <a:latin typeface="Arial Rounded MT Bold" pitchFamily="34" charset="0"/>
              </a:rPr>
              <a:t>Prosthetic Devices</a:t>
            </a:r>
            <a:endParaRPr lang="ko-KR" altLang="en-US" dirty="0">
              <a:latin typeface="Arial Rounded MT Bold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0460" y="107156"/>
            <a:ext cx="8918525" cy="1099468"/>
            <a:chOff x="25400" y="36512"/>
            <a:chExt cx="12684125" cy="1563688"/>
          </a:xfrm>
        </p:grpSpPr>
        <p:pic>
          <p:nvPicPr>
            <p:cNvPr id="89149" name="Picture 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299825" y="165100"/>
              <a:ext cx="1409700" cy="140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150" name="Rectangle 3"/>
            <p:cNvSpPr>
              <a:spLocks/>
            </p:cNvSpPr>
            <p:nvPr/>
          </p:nvSpPr>
          <p:spPr bwMode="auto">
            <a:xfrm>
              <a:off x="2082800" y="165099"/>
              <a:ext cx="5721634" cy="481499"/>
            </a:xfrm>
            <a:prstGeom prst="rect">
              <a:avLst/>
            </a:prstGeom>
            <a:noFill/>
            <a:ln w="12700" cap="rnd">
              <a:noFill/>
              <a:round/>
              <a:headEnd/>
              <a:tailEnd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700" dirty="0">
                  <a:latin typeface="Calibri Bold" charset="0"/>
                  <a:ea typeface="MS PGothic" pitchFamily="34" charset="-128"/>
                  <a:sym typeface="Calibri Bold" charset="0"/>
                </a:rPr>
                <a:t>Center for </a:t>
              </a:r>
              <a:r>
                <a:rPr lang="en-US" sz="1700" dirty="0" err="1">
                  <a:latin typeface="Calibri Bold" charset="0"/>
                  <a:ea typeface="MS PGothic" pitchFamily="34" charset="-128"/>
                  <a:sym typeface="Calibri Bold" charset="0"/>
                </a:rPr>
                <a:t>Sensorimotor</a:t>
              </a:r>
              <a:r>
                <a:rPr lang="en-US" sz="1700" dirty="0">
                  <a:latin typeface="Calibri Bold" charset="0"/>
                  <a:ea typeface="MS PGothic" pitchFamily="34" charset="-128"/>
                  <a:sym typeface="Calibri Bold" charset="0"/>
                </a:rPr>
                <a:t> Neural Engineering</a:t>
              </a:r>
            </a:p>
          </p:txBody>
        </p:sp>
        <p:pic>
          <p:nvPicPr>
            <p:cNvPr id="89151" name="Picture 7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400" y="36512"/>
              <a:ext cx="1930400" cy="156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9145" name="Rectangle 1"/>
          <p:cNvSpPr>
            <a:spLocks noChangeArrowheads="1"/>
          </p:cNvSpPr>
          <p:nvPr/>
        </p:nvSpPr>
        <p:spPr bwMode="auto">
          <a:xfrm>
            <a:off x="1211089" y="474390"/>
            <a:ext cx="6468442" cy="34191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Component Based Testbed Design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89146" name="Picture 1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7781" y="5250656"/>
            <a:ext cx="627311" cy="101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147" name="Picture 14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11453" y="5220519"/>
            <a:ext cx="822648" cy="10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148" name="Rectangle 1"/>
          <p:cNvSpPr>
            <a:spLocks noChangeArrowheads="1"/>
          </p:cNvSpPr>
          <p:nvPr/>
        </p:nvSpPr>
        <p:spPr bwMode="auto">
          <a:xfrm>
            <a:off x="3372074" y="6375797"/>
            <a:ext cx="5325442" cy="32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en-US" sz="1700" dirty="0"/>
              <a:t>Physiological Sensor Components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881" y="25674"/>
            <a:ext cx="8918525" cy="1099467"/>
            <a:chOff x="25400" y="36512"/>
            <a:chExt cx="12684125" cy="1563688"/>
          </a:xfrm>
        </p:grpSpPr>
        <p:pic>
          <p:nvPicPr>
            <p:cNvPr id="90132" name="Picture 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299825" y="165100"/>
              <a:ext cx="1409700" cy="140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33" name="Rectangle 3"/>
            <p:cNvSpPr>
              <a:spLocks/>
            </p:cNvSpPr>
            <p:nvPr/>
          </p:nvSpPr>
          <p:spPr bwMode="auto">
            <a:xfrm>
              <a:off x="2082800" y="165100"/>
              <a:ext cx="5721634" cy="481500"/>
            </a:xfrm>
            <a:prstGeom prst="rect">
              <a:avLst/>
            </a:prstGeom>
            <a:noFill/>
            <a:ln w="12700" cap="rnd">
              <a:noFill/>
              <a:round/>
              <a:headEnd/>
              <a:tailEnd/>
            </a:ln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sz="1700" dirty="0">
                  <a:solidFill>
                    <a:srgbClr val="7F7F7F"/>
                  </a:solidFill>
                  <a:latin typeface="Calibri Bold" charset="0"/>
                  <a:ea typeface="MS PGothic" pitchFamily="34" charset="-128"/>
                  <a:sym typeface="Calibri Bold" charset="0"/>
                </a:rPr>
                <a:t>Center for </a:t>
              </a:r>
              <a:r>
                <a:rPr lang="en-US" sz="1700" dirty="0" err="1">
                  <a:solidFill>
                    <a:srgbClr val="7F7F7F"/>
                  </a:solidFill>
                  <a:latin typeface="Calibri Bold" charset="0"/>
                  <a:ea typeface="MS PGothic" pitchFamily="34" charset="-128"/>
                  <a:sym typeface="Calibri Bold" charset="0"/>
                </a:rPr>
                <a:t>Sensorimotor</a:t>
              </a:r>
              <a:r>
                <a:rPr lang="en-US" sz="1700" dirty="0">
                  <a:solidFill>
                    <a:srgbClr val="7F7F7F"/>
                  </a:solidFill>
                  <a:latin typeface="Calibri Bold" charset="0"/>
                  <a:ea typeface="MS PGothic" pitchFamily="34" charset="-128"/>
                  <a:sym typeface="Calibri Bold" charset="0"/>
                </a:rPr>
                <a:t> Neural Engineering</a:t>
              </a:r>
            </a:p>
          </p:txBody>
        </p:sp>
        <p:pic>
          <p:nvPicPr>
            <p:cNvPr id="90134" name="Picture 7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400" y="36512"/>
              <a:ext cx="1930400" cy="156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0115" name="Title 1"/>
          <p:cNvSpPr>
            <a:spLocks noGrp="1"/>
          </p:cNvSpPr>
          <p:nvPr>
            <p:ph type="title"/>
          </p:nvPr>
        </p:nvSpPr>
        <p:spPr>
          <a:xfrm>
            <a:off x="1464469" y="482203"/>
            <a:ext cx="6161484" cy="803672"/>
          </a:xfrm>
        </p:spPr>
        <p:txBody>
          <a:bodyPr>
            <a:normAutofit fontScale="90000"/>
          </a:bodyPr>
          <a:lstStyle/>
          <a:p>
            <a:pPr defTabSz="911912"/>
            <a:r>
              <a:rPr lang="en-US" sz="2500" b="1" dirty="0">
                <a:latin typeface="Arial" pitchFamily="34" charset="0"/>
                <a:cs typeface="Arial" pitchFamily="34" charset="0"/>
              </a:rPr>
              <a:t>Opportunities for </a:t>
            </a:r>
            <a:r>
              <a:rPr lang="en-US" sz="2500" b="1" dirty="0" err="1">
                <a:latin typeface="Arial" pitchFamily="34" charset="0"/>
                <a:cs typeface="Arial" pitchFamily="34" charset="0"/>
              </a:rPr>
              <a:t>testbed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integration</a:t>
            </a:r>
            <a:r>
              <a:rPr lang="tr-TR" sz="2500" b="1" dirty="0">
                <a:latin typeface="Arial" pitchFamily="34" charset="0"/>
                <a:cs typeface="Arial" pitchFamily="34" charset="0"/>
              </a:rPr>
              <a:t/>
            </a:r>
            <a:br>
              <a:rPr lang="tr-TR" sz="2500" b="1" dirty="0">
                <a:latin typeface="Arial" pitchFamily="34" charset="0"/>
                <a:cs typeface="Arial" pitchFamily="34" charset="0"/>
              </a:rPr>
            </a:br>
            <a:r>
              <a:rPr lang="en-US" sz="2500" dirty="0">
                <a:latin typeface="Arial" pitchFamily="34" charset="0"/>
                <a:cs typeface="Arial" pitchFamily="34" charset="0"/>
              </a:rPr>
              <a:t> A closed loop walking gait rehabilitation</a:t>
            </a:r>
            <a:endParaRPr lang="en-US" sz="25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0116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75" y="1285875"/>
            <a:ext cx="2086199" cy="279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232546" y="3589734"/>
            <a:ext cx="1830950" cy="2893219"/>
            <a:chOff x="6692900" y="7952601"/>
            <a:chExt cx="2380680" cy="38046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lum bright="12000" contrast="40000"/>
            </a:blip>
            <a:srcRect t="818" r="1419" b="5450"/>
            <a:stretch>
              <a:fillRect/>
            </a:stretch>
          </p:blipFill>
          <p:spPr>
            <a:xfrm>
              <a:off x="6984621" y="8338647"/>
              <a:ext cx="2058008" cy="3396611"/>
            </a:xfrm>
            <a:prstGeom prst="rect">
              <a:avLst/>
            </a:prstGeom>
            <a:ln w="127000">
              <a:solidFill>
                <a:schemeClr val="tx1">
                  <a:lumMod val="65000"/>
                </a:schemeClr>
              </a:solidFill>
            </a:ln>
            <a:effectLst/>
          </p:spPr>
        </p:pic>
        <p:sp>
          <p:nvSpPr>
            <p:cNvPr id="90130" name="TextBox 14"/>
            <p:cNvSpPr txBox="1">
              <a:spLocks noChangeArrowheads="1"/>
            </p:cNvSpPr>
            <p:nvPr/>
          </p:nvSpPr>
          <p:spPr bwMode="auto">
            <a:xfrm>
              <a:off x="6692900" y="7952601"/>
              <a:ext cx="2380680" cy="283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 pitchFamily="34" charset="0"/>
                  <a:cs typeface="Arial" pitchFamily="34" charset="0"/>
                </a:rPr>
                <a:t>Prototype 2 with Control Systems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12000" contrast="40000"/>
            </a:blip>
            <a:srcRect t="818" r="1419" b="5450"/>
            <a:stretch>
              <a:fillRect/>
            </a:stretch>
          </p:blipFill>
          <p:spPr>
            <a:xfrm>
              <a:off x="6994780" y="8362132"/>
              <a:ext cx="2056557" cy="3395143"/>
            </a:xfrm>
            <a:prstGeom prst="rect">
              <a:avLst/>
            </a:prstGeom>
            <a:ln w="127000">
              <a:solidFill>
                <a:schemeClr val="tx1">
                  <a:lumMod val="65000"/>
                </a:schemeClr>
              </a:solidFill>
            </a:ln>
            <a:effectLst/>
          </p:spPr>
        </p:pic>
      </p:grpSp>
      <p:pic>
        <p:nvPicPr>
          <p:cNvPr id="90118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922" y="1752452"/>
            <a:ext cx="389557" cy="45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549" y="1752452"/>
            <a:ext cx="389558" cy="45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0" name="Picture 15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08230" y="1295921"/>
            <a:ext cx="2110755" cy="137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1" name="Picture 162" descr="C:\ERC\Documentation\pictures\IMG_20120327_162037.jpg"/>
          <p:cNvPicPr>
            <a:picLocks noChangeAspect="1" noChangeArrowheads="1"/>
          </p:cNvPicPr>
          <p:nvPr/>
        </p:nvPicPr>
        <p:blipFill>
          <a:blip r:embed="rId9" cstate="print"/>
          <a:srcRect l="17134" t="39633" r="12276" b="20734"/>
          <a:stretch>
            <a:fillRect/>
          </a:stretch>
        </p:blipFill>
        <p:spPr bwMode="auto">
          <a:xfrm>
            <a:off x="4572000" y="1752452"/>
            <a:ext cx="1180951" cy="53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4572000" y="2361903"/>
            <a:ext cx="1151930" cy="36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649">
              <a:defRPr/>
            </a:pPr>
            <a:r>
              <a:rPr lang="en-US" sz="2000" dirty="0">
                <a:solidFill>
                  <a:prstClr val="white"/>
                </a:solidFill>
              </a:rPr>
              <a:t>Radio</a:t>
            </a:r>
          </a:p>
        </p:txBody>
      </p:sp>
      <p:pic>
        <p:nvPicPr>
          <p:cNvPr id="90123" name="Picture 16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7235" y="2438921"/>
            <a:ext cx="2101826" cy="15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>
            <a:off x="2828479" y="1981275"/>
            <a:ext cx="12858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52951" y="2020342"/>
            <a:ext cx="724421" cy="1561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126" name="Content Placeholder 4" descr="Untitled1.png"/>
          <p:cNvPicPr>
            <a:picLocks noGrp="1" noChangeAspect="1"/>
          </p:cNvPicPr>
          <p:nvPr>
            <p:ph sz="half" idx="4294967295"/>
          </p:nvPr>
        </p:nvPicPr>
        <p:blipFill>
          <a:blip r:embed="rId11" cstate="print"/>
          <a:srcRect/>
          <a:stretch>
            <a:fillRect/>
          </a:stretch>
        </p:blipFill>
        <p:spPr>
          <a:xfrm>
            <a:off x="5375672" y="4018360"/>
            <a:ext cx="3554016" cy="2499197"/>
          </a:xfrm>
        </p:spPr>
      </p:pic>
      <p:pic>
        <p:nvPicPr>
          <p:cNvPr id="90127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531" y="1393031"/>
            <a:ext cx="2086199" cy="279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232172" y="3589735"/>
            <a:ext cx="2375297" cy="14772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364" tIns="45683" rIns="91364" bIns="45683">
            <a:sp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036" indent="-571036" defTabSz="913649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Wearable device</a:t>
            </a:r>
          </a:p>
          <a:p>
            <a:pPr marL="571036" indent="-571036" defTabSz="913649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Muscle  activity</a:t>
            </a:r>
          </a:p>
          <a:p>
            <a:pPr marL="571036" indent="-571036" defTabSz="913649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Limb position </a:t>
            </a:r>
          </a:p>
          <a:p>
            <a:pPr marL="571036" indent="-571036" defTabSz="913649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Real time </a:t>
            </a:r>
          </a:p>
          <a:p>
            <a:pPr marL="571036" indent="-571036" defTabSz="913649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Wireless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6881" y="25674"/>
            <a:ext cx="8918525" cy="1099467"/>
            <a:chOff x="25400" y="36512"/>
            <a:chExt cx="12684125" cy="1563688"/>
          </a:xfrm>
        </p:grpSpPr>
        <p:pic>
          <p:nvPicPr>
            <p:cNvPr id="91150" name="Picture 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299825" y="165100"/>
              <a:ext cx="1409700" cy="140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151" name="Rectangle 3"/>
            <p:cNvSpPr>
              <a:spLocks/>
            </p:cNvSpPr>
            <p:nvPr/>
          </p:nvSpPr>
          <p:spPr bwMode="auto">
            <a:xfrm>
              <a:off x="2082800" y="165100"/>
              <a:ext cx="5721634" cy="481500"/>
            </a:xfrm>
            <a:prstGeom prst="rect">
              <a:avLst/>
            </a:prstGeom>
            <a:noFill/>
            <a:ln w="12700" cap="rnd">
              <a:noFill/>
              <a:round/>
              <a:headEnd/>
              <a:tailEnd/>
            </a:ln>
          </p:spPr>
          <p:txBody>
            <a:bodyPr wrap="none" lIns="38100" tIns="38100" rIns="38100" bIns="38100">
              <a:spAutoFit/>
            </a:bodyPr>
            <a:lstStyle/>
            <a:p>
              <a:pPr defTabSz="910796"/>
              <a:r>
                <a:rPr lang="en-US" sz="1700" dirty="0">
                  <a:solidFill>
                    <a:srgbClr val="7F7F7F"/>
                  </a:solidFill>
                  <a:latin typeface="Calibri Bold" charset="0"/>
                  <a:ea typeface="MS PGothic" pitchFamily="34" charset="-128"/>
                  <a:sym typeface="Calibri Bold" charset="0"/>
                </a:rPr>
                <a:t>Center for </a:t>
              </a:r>
              <a:r>
                <a:rPr lang="en-US" sz="1700" dirty="0" err="1">
                  <a:solidFill>
                    <a:srgbClr val="7F7F7F"/>
                  </a:solidFill>
                  <a:latin typeface="Calibri Bold" charset="0"/>
                  <a:ea typeface="MS PGothic" pitchFamily="34" charset="-128"/>
                  <a:sym typeface="Calibri Bold" charset="0"/>
                </a:rPr>
                <a:t>Sensorimotor</a:t>
              </a:r>
              <a:r>
                <a:rPr lang="en-US" sz="1700" dirty="0">
                  <a:solidFill>
                    <a:srgbClr val="7F7F7F"/>
                  </a:solidFill>
                  <a:latin typeface="Calibri Bold" charset="0"/>
                  <a:ea typeface="MS PGothic" pitchFamily="34" charset="-128"/>
                  <a:sym typeface="Calibri Bold" charset="0"/>
                </a:rPr>
                <a:t> Neural Engineering</a:t>
              </a:r>
            </a:p>
          </p:txBody>
        </p:sp>
        <p:pic>
          <p:nvPicPr>
            <p:cNvPr id="91152" name="Picture 7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400" y="36512"/>
              <a:ext cx="1930400" cy="156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1139" name="Title 1"/>
          <p:cNvSpPr>
            <a:spLocks noGrp="1"/>
          </p:cNvSpPr>
          <p:nvPr>
            <p:ph type="title"/>
          </p:nvPr>
        </p:nvSpPr>
        <p:spPr>
          <a:xfrm>
            <a:off x="1625203" y="428625"/>
            <a:ext cx="5786438" cy="803672"/>
          </a:xfrm>
        </p:spPr>
        <p:txBody>
          <a:bodyPr/>
          <a:lstStyle/>
          <a:p>
            <a:pPr defTabSz="911912"/>
            <a:r>
              <a:rPr lang="tr-TR" sz="2500" b="1" dirty="0">
                <a:latin typeface="Arial" pitchFamily="34" charset="0"/>
                <a:cs typeface="Arial" pitchFamily="34" charset="0"/>
              </a:rPr>
              <a:t>Home/Game Based 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Rehabilitation  </a:t>
            </a:r>
            <a:endParaRPr lang="en-US" sz="25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1140" name="Picture 8" descr="C:\Users\moon\Documents\Spring12_01\ERC\UW\on treadmill 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0628" y="1446610"/>
            <a:ext cx="4246066" cy="48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179344" y="6429375"/>
            <a:ext cx="2819893" cy="372640"/>
          </a:xfrm>
          <a:prstGeom prst="rect">
            <a:avLst/>
          </a:prstGeom>
          <a:noFill/>
        </p:spPr>
        <p:txBody>
          <a:bodyPr wrap="none" lIns="64239" tIns="32118" rIns="64239" bIns="32118">
            <a:spAutoFit/>
          </a:bodyPr>
          <a:lstStyle/>
          <a:p>
            <a:pPr defTabSz="913649">
              <a:defRPr/>
            </a:pP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Ozturk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(PI), Moon (SDSU)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1142" name="Picture 11" descr="Screen Shot 2012-04-27 at 1.17.12 AM.png"/>
          <p:cNvPicPr>
            <a:picLocks noChangeAspect="1"/>
          </p:cNvPicPr>
          <p:nvPr/>
        </p:nvPicPr>
        <p:blipFill>
          <a:blip r:embed="rId6" cstate="print"/>
          <a:srcRect l="39304" r="15788"/>
          <a:stretch>
            <a:fillRect/>
          </a:stretch>
        </p:blipFill>
        <p:spPr bwMode="auto">
          <a:xfrm>
            <a:off x="426393" y="4572000"/>
            <a:ext cx="1401961" cy="17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3" name="Picture 5" descr="Screen Shot 2012-04-27 at 12.36.06 AM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4742" y="1821656"/>
            <a:ext cx="115193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661172" y="1446610"/>
            <a:ext cx="3000375" cy="1754252"/>
          </a:xfrm>
          <a:prstGeom prst="rect">
            <a:avLst/>
          </a:prstGeom>
          <a:noFill/>
        </p:spPr>
        <p:txBody>
          <a:bodyPr lIns="91364" tIns="45683" rIns="91364" bIns="45683">
            <a:spAutoFit/>
          </a:bodyPr>
          <a:lstStyle/>
          <a:p>
            <a:pPr defTabSz="913649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Moving gets you around</a:t>
            </a:r>
          </a:p>
          <a:p>
            <a:pPr defTabSz="913649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Traditional  keyboard input replaced with  physical activity </a:t>
            </a:r>
          </a:p>
          <a:p>
            <a:pPr marL="285518" indent="-285518" defTabSz="913649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Walking</a:t>
            </a:r>
          </a:p>
          <a:p>
            <a:pPr marL="285518" indent="-285518" defTabSz="913649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Arm/hand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motion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1145" name="Picture 2" descr="C:\Users\YusufOzturk\Desktop\BCIProject\Power Points\NeuroRehabiltation\SlidesforChet\WP_20130429_00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9063" y="3857626"/>
            <a:ext cx="1365126" cy="242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6" name="Picture 3" descr="C:\Users\YusufOzturk\Desktop\BCIProject\Power Points\NeuroRehabiltation\SlidesforChet\capture_003_29042013_11411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86313" y="4768453"/>
            <a:ext cx="443136" cy="26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7" name="TextBox 13"/>
          <p:cNvSpPr txBox="1">
            <a:spLocks noChangeArrowheads="1"/>
          </p:cNvSpPr>
          <p:nvPr/>
        </p:nvSpPr>
        <p:spPr bwMode="auto">
          <a:xfrm>
            <a:off x="4679156" y="5143500"/>
            <a:ext cx="3429000" cy="92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321457" indent="-321457">
              <a:buFont typeface="Arial" pitchFamily="34" charset="0"/>
              <a:buChar char="•"/>
            </a:pPr>
            <a:r>
              <a:rPr lang="en-US" sz="1400" dirty="0"/>
              <a:t>A Simple Marble Maze game for balance assessment and rehabilitation</a:t>
            </a:r>
          </a:p>
          <a:p>
            <a:pPr marL="321457" indent="-321457">
              <a:buFont typeface="Arial" pitchFamily="34" charset="0"/>
              <a:buChar char="•"/>
            </a:pPr>
            <a:r>
              <a:rPr lang="en-US" sz="1400" dirty="0"/>
              <a:t>Off the shelf (cheap) hardware for home rehabilitation</a:t>
            </a:r>
          </a:p>
        </p:txBody>
      </p:sp>
      <p:pic>
        <p:nvPicPr>
          <p:cNvPr id="91148" name="Picture 2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00813" y="1500188"/>
            <a:ext cx="1735708" cy="129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9" name="Picture 18"/>
          <p:cNvPicPr>
            <a:picLocks noChangeAspect="1" noChangeArrowheads="1"/>
          </p:cNvPicPr>
          <p:nvPr/>
        </p:nvPicPr>
        <p:blipFill>
          <a:blip r:embed="rId11" cstate="print"/>
          <a:srcRect t="14546" r="33784" b="19481"/>
          <a:stretch>
            <a:fillRect/>
          </a:stretch>
        </p:blipFill>
        <p:spPr bwMode="auto">
          <a:xfrm>
            <a:off x="5750719" y="3268266"/>
            <a:ext cx="2379762" cy="142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On-screen Show (4:3)</PresentationFormat>
  <Paragraphs>61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Opportunities for testbed integration  A closed loop walking gait rehabilitation</vt:lpstr>
      <vt:lpstr>Home/Game Based Rehabilitation  </vt:lpstr>
    </vt:vector>
  </TitlesOfParts>
  <Company>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yozturk</dc:creator>
  <cp:lastModifiedBy>yozturk</cp:lastModifiedBy>
  <cp:revision>1</cp:revision>
  <dcterms:created xsi:type="dcterms:W3CDTF">2013-04-30T09:15:52Z</dcterms:created>
  <dcterms:modified xsi:type="dcterms:W3CDTF">2013-04-30T09:16:45Z</dcterms:modified>
</cp:coreProperties>
</file>