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73" r:id="rId2"/>
    <p:sldId id="264" r:id="rId3"/>
    <p:sldId id="256" r:id="rId4"/>
    <p:sldId id="258" r:id="rId5"/>
    <p:sldId id="257" r:id="rId6"/>
    <p:sldId id="260" r:id="rId7"/>
    <p:sldId id="261" r:id="rId8"/>
    <p:sldId id="262" r:id="rId9"/>
    <p:sldId id="270" r:id="rId10"/>
    <p:sldId id="290" r:id="rId11"/>
    <p:sldId id="288" r:id="rId12"/>
    <p:sldId id="289" r:id="rId13"/>
    <p:sldId id="291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2" r:id="rId28"/>
    <p:sldId id="265" r:id="rId29"/>
    <p:sldId id="266" r:id="rId30"/>
    <p:sldId id="267" r:id="rId31"/>
    <p:sldId id="268" r:id="rId32"/>
    <p:sldId id="271" r:id="rId33"/>
    <p:sldId id="269" r:id="rId3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64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26628-FD0E-4D38-8D2F-5F65C734D63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408E525-B00F-4418-8BE2-B359B6D7E472}">
      <dgm:prSet phldrT="[텍스트]"/>
      <dgm:spPr/>
      <dgm:t>
        <a:bodyPr/>
        <a:lstStyle/>
        <a:p>
          <a:pPr latinLnBrk="1"/>
          <a:r>
            <a:rPr lang="en-US" altLang="ko-KR" dirty="0" smtClean="0"/>
            <a:t>Sensory Signal Det.</a:t>
          </a:r>
          <a:endParaRPr lang="ko-KR" altLang="en-US" dirty="0"/>
        </a:p>
      </dgm:t>
    </dgm:pt>
    <dgm:pt modelId="{6D31A790-B885-4B9B-B9EC-FE58807E2FBC}" type="parTrans" cxnId="{0AE75B4A-F880-436D-ADA7-3CAB08E35D57}">
      <dgm:prSet/>
      <dgm:spPr/>
      <dgm:t>
        <a:bodyPr/>
        <a:lstStyle/>
        <a:p>
          <a:pPr latinLnBrk="1"/>
          <a:endParaRPr lang="ko-KR" altLang="en-US"/>
        </a:p>
      </dgm:t>
    </dgm:pt>
    <dgm:pt modelId="{1A14A652-EF21-4EF5-BE36-0A36E17F41AA}" type="sibTrans" cxnId="{0AE75B4A-F880-436D-ADA7-3CAB08E35D57}">
      <dgm:prSet/>
      <dgm:spPr/>
      <dgm:t>
        <a:bodyPr/>
        <a:lstStyle/>
        <a:p>
          <a:pPr latinLnBrk="1"/>
          <a:endParaRPr lang="ko-KR" altLang="en-US"/>
        </a:p>
      </dgm:t>
    </dgm:pt>
    <dgm:pt modelId="{9C10BB8E-91AD-41C3-B4D6-330F39C528E0}">
      <dgm:prSet phldrT="[텍스트]"/>
      <dgm:spPr/>
      <dgm:t>
        <a:bodyPr/>
        <a:lstStyle/>
        <a:p>
          <a:pPr latinLnBrk="1"/>
          <a:r>
            <a:rPr lang="en-US" altLang="ko-KR" dirty="0" smtClean="0"/>
            <a:t>Encoding</a:t>
          </a:r>
          <a:endParaRPr lang="ko-KR" altLang="en-US" dirty="0"/>
        </a:p>
      </dgm:t>
    </dgm:pt>
    <dgm:pt modelId="{6CC50874-B5C6-492B-A3EB-E8BE3C489908}" type="parTrans" cxnId="{2E7562F7-6FFD-4E94-A2CA-1CF08DDBC456}">
      <dgm:prSet/>
      <dgm:spPr/>
      <dgm:t>
        <a:bodyPr/>
        <a:lstStyle/>
        <a:p>
          <a:pPr latinLnBrk="1"/>
          <a:endParaRPr lang="ko-KR" altLang="en-US"/>
        </a:p>
      </dgm:t>
    </dgm:pt>
    <dgm:pt modelId="{D0238041-8AC9-4A8A-A13B-F661EFD853BD}" type="sibTrans" cxnId="{2E7562F7-6FFD-4E94-A2CA-1CF08DDBC456}">
      <dgm:prSet/>
      <dgm:spPr/>
      <dgm:t>
        <a:bodyPr/>
        <a:lstStyle/>
        <a:p>
          <a:pPr latinLnBrk="1"/>
          <a:endParaRPr lang="ko-KR" altLang="en-US"/>
        </a:p>
      </dgm:t>
    </dgm:pt>
    <dgm:pt modelId="{7DEC22A3-5069-4F9A-9968-7FCD3BA9F80E}">
      <dgm:prSet phldrT="[텍스트]"/>
      <dgm:spPr/>
      <dgm:t>
        <a:bodyPr/>
        <a:lstStyle/>
        <a:p>
          <a:pPr latinLnBrk="1"/>
          <a:r>
            <a:rPr lang="en-US" altLang="ko-KR" dirty="0" smtClean="0"/>
            <a:t>Decoding &amp;</a:t>
          </a:r>
        </a:p>
        <a:p>
          <a:pPr latinLnBrk="1"/>
          <a:r>
            <a:rPr lang="en-US" altLang="ko-KR" dirty="0" smtClean="0"/>
            <a:t>Signal Processing</a:t>
          </a:r>
          <a:endParaRPr lang="ko-KR" altLang="en-US" dirty="0"/>
        </a:p>
      </dgm:t>
    </dgm:pt>
    <dgm:pt modelId="{ABAEDA21-CBA4-483E-9604-0A5DCE3538D9}" type="parTrans" cxnId="{BFF6D545-224B-426D-B679-B50DB6DCA1FD}">
      <dgm:prSet/>
      <dgm:spPr/>
      <dgm:t>
        <a:bodyPr/>
        <a:lstStyle/>
        <a:p>
          <a:pPr latinLnBrk="1"/>
          <a:endParaRPr lang="ko-KR" altLang="en-US"/>
        </a:p>
      </dgm:t>
    </dgm:pt>
    <dgm:pt modelId="{6F806E2A-061F-48D6-B4AA-D96FBF6A9FCD}" type="sibTrans" cxnId="{BFF6D545-224B-426D-B679-B50DB6DCA1FD}">
      <dgm:prSet/>
      <dgm:spPr/>
      <dgm:t>
        <a:bodyPr/>
        <a:lstStyle/>
        <a:p>
          <a:pPr latinLnBrk="1"/>
          <a:endParaRPr lang="ko-KR" altLang="en-US"/>
        </a:p>
      </dgm:t>
    </dgm:pt>
    <dgm:pt modelId="{74139312-7693-4E34-89B5-68483DFD4666}">
      <dgm:prSet phldrT="[텍스트]"/>
      <dgm:spPr/>
      <dgm:t>
        <a:bodyPr/>
        <a:lstStyle/>
        <a:p>
          <a:pPr latinLnBrk="1"/>
          <a:r>
            <a:rPr lang="en-US" altLang="ko-KR" dirty="0" smtClean="0"/>
            <a:t>Controlling Ext. Devices</a:t>
          </a:r>
          <a:endParaRPr lang="ko-KR" altLang="en-US" dirty="0"/>
        </a:p>
      </dgm:t>
    </dgm:pt>
    <dgm:pt modelId="{DE91DACA-B9F2-4A1A-9DF7-43E17D0152C4}" type="parTrans" cxnId="{1A8BC3D0-46D3-421E-8FD8-8C452382460D}">
      <dgm:prSet/>
      <dgm:spPr/>
      <dgm:t>
        <a:bodyPr/>
        <a:lstStyle/>
        <a:p>
          <a:pPr latinLnBrk="1"/>
          <a:endParaRPr lang="ko-KR" altLang="en-US"/>
        </a:p>
      </dgm:t>
    </dgm:pt>
    <dgm:pt modelId="{E43710C7-E3E9-4446-A5CD-E94B43C47997}" type="sibTrans" cxnId="{1A8BC3D0-46D3-421E-8FD8-8C452382460D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A0450912-C63D-4A7F-9B90-57B6D95E3688}">
      <dgm:prSet phldrT="[텍스트]"/>
      <dgm:spPr/>
      <dgm:t>
        <a:bodyPr/>
        <a:lstStyle/>
        <a:p>
          <a:pPr latinLnBrk="1"/>
          <a:r>
            <a:rPr lang="en-US" altLang="ko-KR" dirty="0" smtClean="0"/>
            <a:t>Instrument Amp.</a:t>
          </a:r>
          <a:endParaRPr lang="ko-KR" altLang="en-US" dirty="0"/>
        </a:p>
      </dgm:t>
    </dgm:pt>
    <dgm:pt modelId="{9D137BD1-C3E4-4820-AF6E-ECB734BC8919}" type="parTrans" cxnId="{4041983F-9679-4B9B-93B5-D871702E671A}">
      <dgm:prSet/>
      <dgm:spPr/>
      <dgm:t>
        <a:bodyPr/>
        <a:lstStyle/>
        <a:p>
          <a:pPr latinLnBrk="1"/>
          <a:endParaRPr lang="ko-KR" altLang="en-US"/>
        </a:p>
      </dgm:t>
    </dgm:pt>
    <dgm:pt modelId="{2108BA32-91D0-4E63-96D7-2D32DFFB9009}" type="sibTrans" cxnId="{4041983F-9679-4B9B-93B5-D871702E671A}">
      <dgm:prSet/>
      <dgm:spPr/>
      <dgm:t>
        <a:bodyPr/>
        <a:lstStyle/>
        <a:p>
          <a:pPr latinLnBrk="1"/>
          <a:endParaRPr lang="ko-KR" altLang="en-US"/>
        </a:p>
      </dgm:t>
    </dgm:pt>
    <dgm:pt modelId="{8FDD50F4-2FEE-4D1B-975C-A6605D1C355C}">
      <dgm:prSet phldrT="[텍스트]"/>
      <dgm:spPr/>
      <dgm:t>
        <a:bodyPr/>
        <a:lstStyle/>
        <a:p>
          <a:pPr latinLnBrk="1"/>
          <a:r>
            <a:rPr lang="en-US" altLang="ko-KR" dirty="0" smtClean="0"/>
            <a:t>A/D</a:t>
          </a:r>
          <a:endParaRPr lang="ko-KR" altLang="en-US" dirty="0"/>
        </a:p>
      </dgm:t>
    </dgm:pt>
    <dgm:pt modelId="{57FD30F1-F569-4156-91C3-ACDEC1F3B797}" type="parTrans" cxnId="{E6D89672-D0D1-4C3B-B559-D7511B415281}">
      <dgm:prSet/>
      <dgm:spPr/>
      <dgm:t>
        <a:bodyPr/>
        <a:lstStyle/>
        <a:p>
          <a:pPr latinLnBrk="1"/>
          <a:endParaRPr lang="ko-KR" altLang="en-US"/>
        </a:p>
      </dgm:t>
    </dgm:pt>
    <dgm:pt modelId="{9BDF7C94-1FFB-421C-A1E3-9EC9A82B8402}" type="sibTrans" cxnId="{E6D89672-D0D1-4C3B-B559-D7511B415281}">
      <dgm:prSet/>
      <dgm:spPr/>
      <dgm:t>
        <a:bodyPr/>
        <a:lstStyle/>
        <a:p>
          <a:pPr latinLnBrk="1"/>
          <a:endParaRPr lang="ko-KR" altLang="en-US"/>
        </a:p>
      </dgm:t>
    </dgm:pt>
    <dgm:pt modelId="{F05EDB9A-FBA9-41BE-A384-3A8B4B4F961E}">
      <dgm:prSet phldrT="[텍스트]"/>
      <dgm:spPr/>
      <dgm:t>
        <a:bodyPr/>
        <a:lstStyle/>
        <a:p>
          <a:pPr latinLnBrk="1"/>
          <a:r>
            <a:rPr lang="en-US" altLang="ko-KR" dirty="0" smtClean="0"/>
            <a:t>Wireless Mod.</a:t>
          </a:r>
          <a:endParaRPr lang="ko-KR" altLang="en-US" dirty="0"/>
        </a:p>
      </dgm:t>
    </dgm:pt>
    <dgm:pt modelId="{67755C8A-A6A1-4483-A2EF-1C8FF5089911}" type="parTrans" cxnId="{3FBBBB6E-CCCA-42CB-8B81-DAE29DF27F81}">
      <dgm:prSet/>
      <dgm:spPr/>
      <dgm:t>
        <a:bodyPr/>
        <a:lstStyle/>
        <a:p>
          <a:pPr latinLnBrk="1"/>
          <a:endParaRPr lang="ko-KR" altLang="en-US"/>
        </a:p>
      </dgm:t>
    </dgm:pt>
    <dgm:pt modelId="{EAF44065-D3B7-41E0-8F7F-82FDAE0ED2F6}" type="sibTrans" cxnId="{3FBBBB6E-CCCA-42CB-8B81-DAE29DF27F81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96E9F2ED-3FF4-4707-8FDD-B03F2C27625D}">
      <dgm:prSet phldrT="[텍스트]"/>
      <dgm:spPr/>
      <dgm:t>
        <a:bodyPr/>
        <a:lstStyle/>
        <a:p>
          <a:pPr latinLnBrk="1"/>
          <a:r>
            <a:rPr lang="en-US" altLang="ko-KR" dirty="0" smtClean="0"/>
            <a:t>Wireless </a:t>
          </a:r>
          <a:r>
            <a:rPr lang="en-US" altLang="ko-KR" dirty="0" err="1" smtClean="0"/>
            <a:t>Demod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FA15E2A-8672-451B-A5BD-80B78BDC1E85}" type="parTrans" cxnId="{E524C061-763C-44AE-A0FA-B8CAA4EF3C8F}">
      <dgm:prSet/>
      <dgm:spPr/>
      <dgm:t>
        <a:bodyPr/>
        <a:lstStyle/>
        <a:p>
          <a:pPr latinLnBrk="1"/>
          <a:endParaRPr lang="ko-KR" altLang="en-US"/>
        </a:p>
      </dgm:t>
    </dgm:pt>
    <dgm:pt modelId="{42609298-DD86-4D26-83F7-1B78BFBBF18A}" type="sibTrans" cxnId="{E524C061-763C-44AE-A0FA-B8CAA4EF3C8F}">
      <dgm:prSet/>
      <dgm:spPr/>
      <dgm:t>
        <a:bodyPr/>
        <a:lstStyle/>
        <a:p>
          <a:pPr latinLnBrk="1"/>
          <a:endParaRPr lang="ko-KR" altLang="en-US"/>
        </a:p>
      </dgm:t>
    </dgm:pt>
    <dgm:pt modelId="{E63D9A8F-7C68-4A7F-89DB-21287AF274EA}">
      <dgm:prSet phldrT="[텍스트]"/>
      <dgm:spPr>
        <a:noFill/>
      </dgm:spPr>
      <dgm:t>
        <a:bodyPr/>
        <a:lstStyle/>
        <a:p>
          <a:pPr latinLnBrk="1"/>
          <a:endParaRPr lang="ko-KR" altLang="en-US" dirty="0"/>
        </a:p>
      </dgm:t>
    </dgm:pt>
    <dgm:pt modelId="{C622FA66-1BEC-45D4-8367-5C97EDADBD0E}" type="parTrans" cxnId="{CCBE2C09-9789-4E02-BBE4-1809D31B2C2D}">
      <dgm:prSet/>
      <dgm:spPr/>
      <dgm:t>
        <a:bodyPr/>
        <a:lstStyle/>
        <a:p>
          <a:pPr latinLnBrk="1"/>
          <a:endParaRPr lang="ko-KR" altLang="en-US"/>
        </a:p>
      </dgm:t>
    </dgm:pt>
    <dgm:pt modelId="{2D4614A9-7E41-40ED-9834-984D83915609}" type="sibTrans" cxnId="{CCBE2C09-9789-4E02-BBE4-1809D31B2C2D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FED523B1-B3C2-4FC2-9AA1-F8256EBCB42C}" type="pres">
      <dgm:prSet presAssocID="{0A226628-FD0E-4D38-8D2F-5F65C734D6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EE7921-32B1-4A1F-ABEB-844D85FBA684}" type="pres">
      <dgm:prSet presAssocID="{3408E525-B00F-4418-8BE2-B359B6D7E47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143EC8-2AA7-48BE-9BD6-CF71714B9A3C}" type="pres">
      <dgm:prSet presAssocID="{1A14A652-EF21-4EF5-BE36-0A36E17F41AA}" presName="sibTrans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730254D-D034-43CD-B154-A7A2BF7113C7}" type="pres">
      <dgm:prSet presAssocID="{1A14A652-EF21-4EF5-BE36-0A36E17F41AA}" presName="connectorText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320B2E4B-ABFD-420E-892B-49EF4E5489F0}" type="pres">
      <dgm:prSet presAssocID="{A0450912-C63D-4A7F-9B90-57B6D95E368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A155A-D126-4330-BA84-F8D0B5AEC3E9}" type="pres">
      <dgm:prSet presAssocID="{2108BA32-91D0-4E63-96D7-2D32DFFB9009}" presName="sibTrans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315253A-CDC2-4888-B21A-BF18912812BE}" type="pres">
      <dgm:prSet presAssocID="{2108BA32-91D0-4E63-96D7-2D32DFFB9009}" presName="connectorText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1EE6A6B-F6D6-49FE-916A-0063CF9B2D6D}" type="pres">
      <dgm:prSet presAssocID="{8FDD50F4-2FEE-4D1B-975C-A6605D1C355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6FB63A-BFAB-4730-9B7D-773053ECC93B}" type="pres">
      <dgm:prSet presAssocID="{9BDF7C94-1FFB-421C-A1E3-9EC9A82B8402}" presName="sibTrans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53511A7-C7FE-4D29-BBDE-2EFB2CD901AA}" type="pres">
      <dgm:prSet presAssocID="{9BDF7C94-1FFB-421C-A1E3-9EC9A82B8402}" presName="connectorText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CFC76C0A-C052-4592-B428-C485F369BE9B}" type="pres">
      <dgm:prSet presAssocID="{9C10BB8E-91AD-41C3-B4D6-330F39C528E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BCB91-0403-4A1C-A28A-290B2B8CA0A1}" type="pres">
      <dgm:prSet presAssocID="{D0238041-8AC9-4A8A-A13B-F661EFD853BD}" presName="sibTrans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4FA048FE-C5DD-40ED-80E7-E2EB8E1E46B0}" type="pres">
      <dgm:prSet presAssocID="{D0238041-8AC9-4A8A-A13B-F661EFD853BD}" presName="connectorText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B453FD4E-29BD-47DB-AC22-F3599440EB04}" type="pres">
      <dgm:prSet presAssocID="{F05EDB9A-FBA9-41BE-A384-3A8B4B4F961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003E9A-B604-4E1F-ABC1-A59ED767EB2D}" type="pres">
      <dgm:prSet presAssocID="{EAF44065-D3B7-41E0-8F7F-82FDAE0ED2F6}" presName="sibTrans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3B39703-272F-4D4C-AC5C-A40F6ADAC9CE}" type="pres">
      <dgm:prSet presAssocID="{EAF44065-D3B7-41E0-8F7F-82FDAE0ED2F6}" presName="connectorText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2DDF798C-EA5D-403A-BF2F-144C7DB883BA}" type="pres">
      <dgm:prSet presAssocID="{96E9F2ED-3FF4-4707-8FDD-B03F2C27625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00DC68-B150-40DD-B564-CF288EA92995}" type="pres">
      <dgm:prSet presAssocID="{42609298-DD86-4D26-83F7-1B78BFBBF18A}" presName="sibTrans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C632B7E-C4D3-416F-87FA-7E814F5CCA51}" type="pres">
      <dgm:prSet presAssocID="{42609298-DD86-4D26-83F7-1B78BFBBF18A}" presName="connectorText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0F5A8621-F9F4-418B-82D4-2B341C7CCB87}" type="pres">
      <dgm:prSet presAssocID="{7DEC22A3-5069-4F9A-9968-7FCD3BA9F80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ED442-EADC-48B6-A1F1-A64663899AA8}" type="pres">
      <dgm:prSet presAssocID="{6F806E2A-061F-48D6-B4AA-D96FBF6A9FCD}" presName="sibTrans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06204EB-EF58-4819-8210-231B2C238D4B}" type="pres">
      <dgm:prSet presAssocID="{6F806E2A-061F-48D6-B4AA-D96FBF6A9FCD}" presName="connectorText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472965E4-B3BE-4981-8DE4-EB97B88CBBC1}" type="pres">
      <dgm:prSet presAssocID="{74139312-7693-4E34-89B5-68483DFD466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41DDF8-6146-46DB-A899-7D6CE384FE3C}" type="pres">
      <dgm:prSet presAssocID="{E43710C7-E3E9-4446-A5CD-E94B43C47997}" presName="sibTrans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76985D1E-A530-4200-8309-E3035910FC93}" type="pres">
      <dgm:prSet presAssocID="{E43710C7-E3E9-4446-A5CD-E94B43C47997}" presName="connectorText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0F5903E9-4B3A-44EF-81AE-2507D5415E40}" type="pres">
      <dgm:prSet presAssocID="{E63D9A8F-7C68-4A7F-89DB-21287AF274E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88ABB3-01BC-430F-91E5-17DF8B3F22BE}" type="pres">
      <dgm:prSet presAssocID="{2D4614A9-7E41-40ED-9834-984D83915609}" presName="sibTrans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F372329-98B5-4350-9E7B-1ED7AB91BB6E}" type="pres">
      <dgm:prSet presAssocID="{2D4614A9-7E41-40ED-9834-984D83915609}" presName="connectorText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</dgm:ptLst>
  <dgm:cxnLst>
    <dgm:cxn modelId="{E21DED2C-715C-4E9F-826F-67DF0CD9DFE0}" type="presOf" srcId="{96E9F2ED-3FF4-4707-8FDD-B03F2C27625D}" destId="{2DDF798C-EA5D-403A-BF2F-144C7DB883BA}" srcOrd="0" destOrd="0" presId="urn:microsoft.com/office/officeart/2005/8/layout/cycle2"/>
    <dgm:cxn modelId="{B731FD9E-C326-4FDD-9F1F-5FF2CC8434A1}" type="presOf" srcId="{7DEC22A3-5069-4F9A-9968-7FCD3BA9F80E}" destId="{0F5A8621-F9F4-418B-82D4-2B341C7CCB87}" srcOrd="0" destOrd="0" presId="urn:microsoft.com/office/officeart/2005/8/layout/cycle2"/>
    <dgm:cxn modelId="{C8D1E933-6C68-4D9E-90CD-F1E6B2B9B46E}" type="presOf" srcId="{EAF44065-D3B7-41E0-8F7F-82FDAE0ED2F6}" destId="{63B39703-272F-4D4C-AC5C-A40F6ADAC9CE}" srcOrd="1" destOrd="0" presId="urn:microsoft.com/office/officeart/2005/8/layout/cycle2"/>
    <dgm:cxn modelId="{EDEF227D-5DA0-44CE-9D1A-D504F0D28DEA}" type="presOf" srcId="{1A14A652-EF21-4EF5-BE36-0A36E17F41AA}" destId="{A730254D-D034-43CD-B154-A7A2BF7113C7}" srcOrd="1" destOrd="0" presId="urn:microsoft.com/office/officeart/2005/8/layout/cycle2"/>
    <dgm:cxn modelId="{0AE75B4A-F880-436D-ADA7-3CAB08E35D57}" srcId="{0A226628-FD0E-4D38-8D2F-5F65C734D63C}" destId="{3408E525-B00F-4418-8BE2-B359B6D7E472}" srcOrd="0" destOrd="0" parTransId="{6D31A790-B885-4B9B-B9EC-FE58807E2FBC}" sibTransId="{1A14A652-EF21-4EF5-BE36-0A36E17F41AA}"/>
    <dgm:cxn modelId="{6D05022F-A01F-4C88-AF6A-4A5FBC48A18E}" type="presOf" srcId="{8FDD50F4-2FEE-4D1B-975C-A6605D1C355C}" destId="{E1EE6A6B-F6D6-49FE-916A-0063CF9B2D6D}" srcOrd="0" destOrd="0" presId="urn:microsoft.com/office/officeart/2005/8/layout/cycle2"/>
    <dgm:cxn modelId="{A3E74491-BAD4-445C-A924-A8377B89B893}" type="presOf" srcId="{6F806E2A-061F-48D6-B4AA-D96FBF6A9FCD}" destId="{E8EED442-EADC-48B6-A1F1-A64663899AA8}" srcOrd="0" destOrd="0" presId="urn:microsoft.com/office/officeart/2005/8/layout/cycle2"/>
    <dgm:cxn modelId="{1A8BC3D0-46D3-421E-8FD8-8C452382460D}" srcId="{0A226628-FD0E-4D38-8D2F-5F65C734D63C}" destId="{74139312-7693-4E34-89B5-68483DFD4666}" srcOrd="7" destOrd="0" parTransId="{DE91DACA-B9F2-4A1A-9DF7-43E17D0152C4}" sibTransId="{E43710C7-E3E9-4446-A5CD-E94B43C47997}"/>
    <dgm:cxn modelId="{3FBBBB6E-CCCA-42CB-8B81-DAE29DF27F81}" srcId="{0A226628-FD0E-4D38-8D2F-5F65C734D63C}" destId="{F05EDB9A-FBA9-41BE-A384-3A8B4B4F961E}" srcOrd="4" destOrd="0" parTransId="{67755C8A-A6A1-4483-A2EF-1C8FF5089911}" sibTransId="{EAF44065-D3B7-41E0-8F7F-82FDAE0ED2F6}"/>
    <dgm:cxn modelId="{E3D68361-0D3E-4254-BFF9-77722D9340D9}" type="presOf" srcId="{9BDF7C94-1FFB-421C-A1E3-9EC9A82B8402}" destId="{A53511A7-C7FE-4D29-BBDE-2EFB2CD901AA}" srcOrd="1" destOrd="0" presId="urn:microsoft.com/office/officeart/2005/8/layout/cycle2"/>
    <dgm:cxn modelId="{E524C061-763C-44AE-A0FA-B8CAA4EF3C8F}" srcId="{0A226628-FD0E-4D38-8D2F-5F65C734D63C}" destId="{96E9F2ED-3FF4-4707-8FDD-B03F2C27625D}" srcOrd="5" destOrd="0" parTransId="{3FA15E2A-8672-451B-A5BD-80B78BDC1E85}" sibTransId="{42609298-DD86-4D26-83F7-1B78BFBBF18A}"/>
    <dgm:cxn modelId="{D167E8BC-DF00-40F2-AB59-62C707F3E08D}" type="presOf" srcId="{9C10BB8E-91AD-41C3-B4D6-330F39C528E0}" destId="{CFC76C0A-C052-4592-B428-C485F369BE9B}" srcOrd="0" destOrd="0" presId="urn:microsoft.com/office/officeart/2005/8/layout/cycle2"/>
    <dgm:cxn modelId="{AE86655B-F5C2-4085-92DB-F38FB4FAF727}" type="presOf" srcId="{6F806E2A-061F-48D6-B4AA-D96FBF6A9FCD}" destId="{506204EB-EF58-4819-8210-231B2C238D4B}" srcOrd="1" destOrd="0" presId="urn:microsoft.com/office/officeart/2005/8/layout/cycle2"/>
    <dgm:cxn modelId="{3A293284-458E-416D-B01B-36E7A3681C15}" type="presOf" srcId="{9BDF7C94-1FFB-421C-A1E3-9EC9A82B8402}" destId="{946FB63A-BFAB-4730-9B7D-773053ECC93B}" srcOrd="0" destOrd="0" presId="urn:microsoft.com/office/officeart/2005/8/layout/cycle2"/>
    <dgm:cxn modelId="{BE2F7980-3A97-4017-90B1-CFC83402CB59}" type="presOf" srcId="{D0238041-8AC9-4A8A-A13B-F661EFD853BD}" destId="{4FA048FE-C5DD-40ED-80E7-E2EB8E1E46B0}" srcOrd="1" destOrd="0" presId="urn:microsoft.com/office/officeart/2005/8/layout/cycle2"/>
    <dgm:cxn modelId="{2E7562F7-6FFD-4E94-A2CA-1CF08DDBC456}" srcId="{0A226628-FD0E-4D38-8D2F-5F65C734D63C}" destId="{9C10BB8E-91AD-41C3-B4D6-330F39C528E0}" srcOrd="3" destOrd="0" parTransId="{6CC50874-B5C6-492B-A3EB-E8BE3C489908}" sibTransId="{D0238041-8AC9-4A8A-A13B-F661EFD853BD}"/>
    <dgm:cxn modelId="{BFF6D545-224B-426D-B679-B50DB6DCA1FD}" srcId="{0A226628-FD0E-4D38-8D2F-5F65C734D63C}" destId="{7DEC22A3-5069-4F9A-9968-7FCD3BA9F80E}" srcOrd="6" destOrd="0" parTransId="{ABAEDA21-CBA4-483E-9604-0A5DCE3538D9}" sibTransId="{6F806E2A-061F-48D6-B4AA-D96FBF6A9FCD}"/>
    <dgm:cxn modelId="{73682B03-D62B-4832-AEDB-75AB31676DEA}" type="presOf" srcId="{0A226628-FD0E-4D38-8D2F-5F65C734D63C}" destId="{FED523B1-B3C2-4FC2-9AA1-F8256EBCB42C}" srcOrd="0" destOrd="0" presId="urn:microsoft.com/office/officeart/2005/8/layout/cycle2"/>
    <dgm:cxn modelId="{9ECFAA2F-95B5-4123-ACC0-56B3D81D5DD5}" type="presOf" srcId="{A0450912-C63D-4A7F-9B90-57B6D95E3688}" destId="{320B2E4B-ABFD-420E-892B-49EF4E5489F0}" srcOrd="0" destOrd="0" presId="urn:microsoft.com/office/officeart/2005/8/layout/cycle2"/>
    <dgm:cxn modelId="{C341D7E3-F949-41A2-9673-40AE476131CD}" type="presOf" srcId="{EAF44065-D3B7-41E0-8F7F-82FDAE0ED2F6}" destId="{F2003E9A-B604-4E1F-ABC1-A59ED767EB2D}" srcOrd="0" destOrd="0" presId="urn:microsoft.com/office/officeart/2005/8/layout/cycle2"/>
    <dgm:cxn modelId="{CCBE2C09-9789-4E02-BBE4-1809D31B2C2D}" srcId="{0A226628-FD0E-4D38-8D2F-5F65C734D63C}" destId="{E63D9A8F-7C68-4A7F-89DB-21287AF274EA}" srcOrd="8" destOrd="0" parTransId="{C622FA66-1BEC-45D4-8367-5C97EDADBD0E}" sibTransId="{2D4614A9-7E41-40ED-9834-984D83915609}"/>
    <dgm:cxn modelId="{E6D89672-D0D1-4C3B-B559-D7511B415281}" srcId="{0A226628-FD0E-4D38-8D2F-5F65C734D63C}" destId="{8FDD50F4-2FEE-4D1B-975C-A6605D1C355C}" srcOrd="2" destOrd="0" parTransId="{57FD30F1-F569-4156-91C3-ACDEC1F3B797}" sibTransId="{9BDF7C94-1FFB-421C-A1E3-9EC9A82B8402}"/>
    <dgm:cxn modelId="{C2339573-392C-4F6C-B6BB-6B6F7AEFD0DE}" type="presOf" srcId="{E63D9A8F-7C68-4A7F-89DB-21287AF274EA}" destId="{0F5903E9-4B3A-44EF-81AE-2507D5415E40}" srcOrd="0" destOrd="0" presId="urn:microsoft.com/office/officeart/2005/8/layout/cycle2"/>
    <dgm:cxn modelId="{D1F5452D-C3CF-4370-A51D-D5ABC9F43416}" type="presOf" srcId="{E43710C7-E3E9-4446-A5CD-E94B43C47997}" destId="{2941DDF8-6146-46DB-A899-7D6CE384FE3C}" srcOrd="0" destOrd="0" presId="urn:microsoft.com/office/officeart/2005/8/layout/cycle2"/>
    <dgm:cxn modelId="{0D469034-ED6D-4B4C-AE37-0D3FEF550F27}" type="presOf" srcId="{2D4614A9-7E41-40ED-9834-984D83915609}" destId="{3F372329-98B5-4350-9E7B-1ED7AB91BB6E}" srcOrd="1" destOrd="0" presId="urn:microsoft.com/office/officeart/2005/8/layout/cycle2"/>
    <dgm:cxn modelId="{487BEBE3-A046-479F-8880-D36C913B99BB}" type="presOf" srcId="{2108BA32-91D0-4E63-96D7-2D32DFFB9009}" destId="{8315253A-CDC2-4888-B21A-BF18912812BE}" srcOrd="1" destOrd="0" presId="urn:microsoft.com/office/officeart/2005/8/layout/cycle2"/>
    <dgm:cxn modelId="{3FE16946-FB68-4AD0-B876-289C2A3E4087}" type="presOf" srcId="{E43710C7-E3E9-4446-A5CD-E94B43C47997}" destId="{76985D1E-A530-4200-8309-E3035910FC93}" srcOrd="1" destOrd="0" presId="urn:microsoft.com/office/officeart/2005/8/layout/cycle2"/>
    <dgm:cxn modelId="{0B9D7B67-B637-401B-95CE-AC44997B057D}" type="presOf" srcId="{74139312-7693-4E34-89B5-68483DFD4666}" destId="{472965E4-B3BE-4981-8DE4-EB97B88CBBC1}" srcOrd="0" destOrd="0" presId="urn:microsoft.com/office/officeart/2005/8/layout/cycle2"/>
    <dgm:cxn modelId="{E97F1935-67B7-48B5-8198-784CCFBBD135}" type="presOf" srcId="{D0238041-8AC9-4A8A-A13B-F661EFD853BD}" destId="{99EBCB91-0403-4A1C-A28A-290B2B8CA0A1}" srcOrd="0" destOrd="0" presId="urn:microsoft.com/office/officeart/2005/8/layout/cycle2"/>
    <dgm:cxn modelId="{94C1002B-3FB3-4133-A478-B5A6D7041A1B}" type="presOf" srcId="{42609298-DD86-4D26-83F7-1B78BFBBF18A}" destId="{5C632B7E-C4D3-416F-87FA-7E814F5CCA51}" srcOrd="1" destOrd="0" presId="urn:microsoft.com/office/officeart/2005/8/layout/cycle2"/>
    <dgm:cxn modelId="{55EC48BD-7FF4-49F5-A0C9-86BA30939DC7}" type="presOf" srcId="{2108BA32-91D0-4E63-96D7-2D32DFFB9009}" destId="{29DA155A-D126-4330-BA84-F8D0B5AEC3E9}" srcOrd="0" destOrd="0" presId="urn:microsoft.com/office/officeart/2005/8/layout/cycle2"/>
    <dgm:cxn modelId="{78607345-2401-47B1-B60F-1241071A2B5A}" type="presOf" srcId="{3408E525-B00F-4418-8BE2-B359B6D7E472}" destId="{3EEE7921-32B1-4A1F-ABEB-844D85FBA684}" srcOrd="0" destOrd="0" presId="urn:microsoft.com/office/officeart/2005/8/layout/cycle2"/>
    <dgm:cxn modelId="{5971E8C1-4A32-4E09-A5CE-372B92BD67CD}" type="presOf" srcId="{F05EDB9A-FBA9-41BE-A384-3A8B4B4F961E}" destId="{B453FD4E-29BD-47DB-AC22-F3599440EB04}" srcOrd="0" destOrd="0" presId="urn:microsoft.com/office/officeart/2005/8/layout/cycle2"/>
    <dgm:cxn modelId="{0D2F507B-47AF-4FD8-9A54-663068919B85}" type="presOf" srcId="{42609298-DD86-4D26-83F7-1B78BFBBF18A}" destId="{7500DC68-B150-40DD-B564-CF288EA92995}" srcOrd="0" destOrd="0" presId="urn:microsoft.com/office/officeart/2005/8/layout/cycle2"/>
    <dgm:cxn modelId="{E6E5EA28-236C-45F5-9589-F0BBB1B5EBED}" type="presOf" srcId="{2D4614A9-7E41-40ED-9834-984D83915609}" destId="{AA88ABB3-01BC-430F-91E5-17DF8B3F22BE}" srcOrd="0" destOrd="0" presId="urn:microsoft.com/office/officeart/2005/8/layout/cycle2"/>
    <dgm:cxn modelId="{6932202E-1D00-4701-BC9C-94A2DCA27E4A}" type="presOf" srcId="{1A14A652-EF21-4EF5-BE36-0A36E17F41AA}" destId="{3E143EC8-2AA7-48BE-9BD6-CF71714B9A3C}" srcOrd="0" destOrd="0" presId="urn:microsoft.com/office/officeart/2005/8/layout/cycle2"/>
    <dgm:cxn modelId="{4041983F-9679-4B9B-93B5-D871702E671A}" srcId="{0A226628-FD0E-4D38-8D2F-5F65C734D63C}" destId="{A0450912-C63D-4A7F-9B90-57B6D95E3688}" srcOrd="1" destOrd="0" parTransId="{9D137BD1-C3E4-4820-AF6E-ECB734BC8919}" sibTransId="{2108BA32-91D0-4E63-96D7-2D32DFFB9009}"/>
    <dgm:cxn modelId="{D8913BF1-8497-492C-8738-00B289BF3488}" type="presParOf" srcId="{FED523B1-B3C2-4FC2-9AA1-F8256EBCB42C}" destId="{3EEE7921-32B1-4A1F-ABEB-844D85FBA684}" srcOrd="0" destOrd="0" presId="urn:microsoft.com/office/officeart/2005/8/layout/cycle2"/>
    <dgm:cxn modelId="{383762EB-DE7C-411A-AC32-4DDC68D479B3}" type="presParOf" srcId="{FED523B1-B3C2-4FC2-9AA1-F8256EBCB42C}" destId="{3E143EC8-2AA7-48BE-9BD6-CF71714B9A3C}" srcOrd="1" destOrd="0" presId="urn:microsoft.com/office/officeart/2005/8/layout/cycle2"/>
    <dgm:cxn modelId="{93A06787-004C-4C14-A73D-08A6927774DC}" type="presParOf" srcId="{3E143EC8-2AA7-48BE-9BD6-CF71714B9A3C}" destId="{A730254D-D034-43CD-B154-A7A2BF7113C7}" srcOrd="0" destOrd="0" presId="urn:microsoft.com/office/officeart/2005/8/layout/cycle2"/>
    <dgm:cxn modelId="{9D05746E-B73F-49B7-8E9D-73822AC99D3E}" type="presParOf" srcId="{FED523B1-B3C2-4FC2-9AA1-F8256EBCB42C}" destId="{320B2E4B-ABFD-420E-892B-49EF4E5489F0}" srcOrd="2" destOrd="0" presId="urn:microsoft.com/office/officeart/2005/8/layout/cycle2"/>
    <dgm:cxn modelId="{0F350BCF-F93B-4B6F-B785-2D1CB485724F}" type="presParOf" srcId="{FED523B1-B3C2-4FC2-9AA1-F8256EBCB42C}" destId="{29DA155A-D126-4330-BA84-F8D0B5AEC3E9}" srcOrd="3" destOrd="0" presId="urn:microsoft.com/office/officeart/2005/8/layout/cycle2"/>
    <dgm:cxn modelId="{E58DA016-9310-486B-B617-22CE5EA263E3}" type="presParOf" srcId="{29DA155A-D126-4330-BA84-F8D0B5AEC3E9}" destId="{8315253A-CDC2-4888-B21A-BF18912812BE}" srcOrd="0" destOrd="0" presId="urn:microsoft.com/office/officeart/2005/8/layout/cycle2"/>
    <dgm:cxn modelId="{C652F5DE-6E19-491C-8ED3-45F158D0A280}" type="presParOf" srcId="{FED523B1-B3C2-4FC2-9AA1-F8256EBCB42C}" destId="{E1EE6A6B-F6D6-49FE-916A-0063CF9B2D6D}" srcOrd="4" destOrd="0" presId="urn:microsoft.com/office/officeart/2005/8/layout/cycle2"/>
    <dgm:cxn modelId="{73C36481-6337-426F-A0B1-A354868A3415}" type="presParOf" srcId="{FED523B1-B3C2-4FC2-9AA1-F8256EBCB42C}" destId="{946FB63A-BFAB-4730-9B7D-773053ECC93B}" srcOrd="5" destOrd="0" presId="urn:microsoft.com/office/officeart/2005/8/layout/cycle2"/>
    <dgm:cxn modelId="{15B65331-8CC0-47C5-8F11-5413A47DA4DD}" type="presParOf" srcId="{946FB63A-BFAB-4730-9B7D-773053ECC93B}" destId="{A53511A7-C7FE-4D29-BBDE-2EFB2CD901AA}" srcOrd="0" destOrd="0" presId="urn:microsoft.com/office/officeart/2005/8/layout/cycle2"/>
    <dgm:cxn modelId="{E8D11567-23FE-4652-82C5-4048225EFA31}" type="presParOf" srcId="{FED523B1-B3C2-4FC2-9AA1-F8256EBCB42C}" destId="{CFC76C0A-C052-4592-B428-C485F369BE9B}" srcOrd="6" destOrd="0" presId="urn:microsoft.com/office/officeart/2005/8/layout/cycle2"/>
    <dgm:cxn modelId="{B2E40776-B55E-47BF-B36F-5CFF537EEA5A}" type="presParOf" srcId="{FED523B1-B3C2-4FC2-9AA1-F8256EBCB42C}" destId="{99EBCB91-0403-4A1C-A28A-290B2B8CA0A1}" srcOrd="7" destOrd="0" presId="urn:microsoft.com/office/officeart/2005/8/layout/cycle2"/>
    <dgm:cxn modelId="{29975123-A341-40D9-A0CE-17532833C654}" type="presParOf" srcId="{99EBCB91-0403-4A1C-A28A-290B2B8CA0A1}" destId="{4FA048FE-C5DD-40ED-80E7-E2EB8E1E46B0}" srcOrd="0" destOrd="0" presId="urn:microsoft.com/office/officeart/2005/8/layout/cycle2"/>
    <dgm:cxn modelId="{8115DAB1-487A-4371-B25D-D831AC152DEC}" type="presParOf" srcId="{FED523B1-B3C2-4FC2-9AA1-F8256EBCB42C}" destId="{B453FD4E-29BD-47DB-AC22-F3599440EB04}" srcOrd="8" destOrd="0" presId="urn:microsoft.com/office/officeart/2005/8/layout/cycle2"/>
    <dgm:cxn modelId="{25CA8272-DE75-4951-8A29-55F48AD5D3BC}" type="presParOf" srcId="{FED523B1-B3C2-4FC2-9AA1-F8256EBCB42C}" destId="{F2003E9A-B604-4E1F-ABC1-A59ED767EB2D}" srcOrd="9" destOrd="0" presId="urn:microsoft.com/office/officeart/2005/8/layout/cycle2"/>
    <dgm:cxn modelId="{2F37EC40-5CDE-4823-A39F-0F3C591B4C7C}" type="presParOf" srcId="{F2003E9A-B604-4E1F-ABC1-A59ED767EB2D}" destId="{63B39703-272F-4D4C-AC5C-A40F6ADAC9CE}" srcOrd="0" destOrd="0" presId="urn:microsoft.com/office/officeart/2005/8/layout/cycle2"/>
    <dgm:cxn modelId="{DF85AB45-33E9-4F4F-A9C1-3F223368EABD}" type="presParOf" srcId="{FED523B1-B3C2-4FC2-9AA1-F8256EBCB42C}" destId="{2DDF798C-EA5D-403A-BF2F-144C7DB883BA}" srcOrd="10" destOrd="0" presId="urn:microsoft.com/office/officeart/2005/8/layout/cycle2"/>
    <dgm:cxn modelId="{4BE8993B-A4A6-4705-8480-9B0A0760BC87}" type="presParOf" srcId="{FED523B1-B3C2-4FC2-9AA1-F8256EBCB42C}" destId="{7500DC68-B150-40DD-B564-CF288EA92995}" srcOrd="11" destOrd="0" presId="urn:microsoft.com/office/officeart/2005/8/layout/cycle2"/>
    <dgm:cxn modelId="{077A0EA7-CB0E-4DC4-8A95-F46B6252F1F8}" type="presParOf" srcId="{7500DC68-B150-40DD-B564-CF288EA92995}" destId="{5C632B7E-C4D3-416F-87FA-7E814F5CCA51}" srcOrd="0" destOrd="0" presId="urn:microsoft.com/office/officeart/2005/8/layout/cycle2"/>
    <dgm:cxn modelId="{F2DCF68B-3BD6-4D45-8442-0EC7F222DA89}" type="presParOf" srcId="{FED523B1-B3C2-4FC2-9AA1-F8256EBCB42C}" destId="{0F5A8621-F9F4-418B-82D4-2B341C7CCB87}" srcOrd="12" destOrd="0" presId="urn:microsoft.com/office/officeart/2005/8/layout/cycle2"/>
    <dgm:cxn modelId="{3E49CFA8-554B-49AA-ADB7-B5B776009EA7}" type="presParOf" srcId="{FED523B1-B3C2-4FC2-9AA1-F8256EBCB42C}" destId="{E8EED442-EADC-48B6-A1F1-A64663899AA8}" srcOrd="13" destOrd="0" presId="urn:microsoft.com/office/officeart/2005/8/layout/cycle2"/>
    <dgm:cxn modelId="{197BD8CF-5E2F-47B4-AC47-D8B620476745}" type="presParOf" srcId="{E8EED442-EADC-48B6-A1F1-A64663899AA8}" destId="{506204EB-EF58-4819-8210-231B2C238D4B}" srcOrd="0" destOrd="0" presId="urn:microsoft.com/office/officeart/2005/8/layout/cycle2"/>
    <dgm:cxn modelId="{AF3FB491-74C6-4DFB-8F53-960DD871FB34}" type="presParOf" srcId="{FED523B1-B3C2-4FC2-9AA1-F8256EBCB42C}" destId="{472965E4-B3BE-4981-8DE4-EB97B88CBBC1}" srcOrd="14" destOrd="0" presId="urn:microsoft.com/office/officeart/2005/8/layout/cycle2"/>
    <dgm:cxn modelId="{D9422554-643A-4F8D-88BA-DE9C45703DA3}" type="presParOf" srcId="{FED523B1-B3C2-4FC2-9AA1-F8256EBCB42C}" destId="{2941DDF8-6146-46DB-A899-7D6CE384FE3C}" srcOrd="15" destOrd="0" presId="urn:microsoft.com/office/officeart/2005/8/layout/cycle2"/>
    <dgm:cxn modelId="{8E121E67-FAAF-4B34-B175-6ADC4214F2C8}" type="presParOf" srcId="{2941DDF8-6146-46DB-A899-7D6CE384FE3C}" destId="{76985D1E-A530-4200-8309-E3035910FC93}" srcOrd="0" destOrd="0" presId="urn:microsoft.com/office/officeart/2005/8/layout/cycle2"/>
    <dgm:cxn modelId="{8D10372A-64E5-4DD3-B262-F6B2EA306207}" type="presParOf" srcId="{FED523B1-B3C2-4FC2-9AA1-F8256EBCB42C}" destId="{0F5903E9-4B3A-44EF-81AE-2507D5415E40}" srcOrd="16" destOrd="0" presId="urn:microsoft.com/office/officeart/2005/8/layout/cycle2"/>
    <dgm:cxn modelId="{25F2ECDE-408C-4DC7-81B9-E26FBD6B5471}" type="presParOf" srcId="{FED523B1-B3C2-4FC2-9AA1-F8256EBCB42C}" destId="{AA88ABB3-01BC-430F-91E5-17DF8B3F22BE}" srcOrd="17" destOrd="0" presId="urn:microsoft.com/office/officeart/2005/8/layout/cycle2"/>
    <dgm:cxn modelId="{4DBFFC75-89E9-4738-AE30-C80932C2ABC4}" type="presParOf" srcId="{AA88ABB3-01BC-430F-91E5-17DF8B3F22BE}" destId="{3F372329-98B5-4350-9E7B-1ED7AB91BB6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7921-32B1-4A1F-ABEB-844D85FBA684}">
      <dsp:nvSpPr>
        <dsp:cNvPr id="0" name=""/>
        <dsp:cNvSpPr/>
      </dsp:nvSpPr>
      <dsp:spPr>
        <a:xfrm>
          <a:off x="3684333" y="1300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Sensory Signal Det.</a:t>
          </a:r>
          <a:endParaRPr lang="ko-KR" altLang="en-US" sz="800" kern="1200" dirty="0"/>
        </a:p>
      </dsp:txBody>
      <dsp:txXfrm>
        <a:off x="3810414" y="127381"/>
        <a:ext cx="608771" cy="608771"/>
      </dsp:txXfrm>
    </dsp:sp>
    <dsp:sp modelId="{3E143EC8-2AA7-48BE-9BD6-CF71714B9A3C}">
      <dsp:nvSpPr>
        <dsp:cNvPr id="0" name=""/>
        <dsp:cNvSpPr/>
      </dsp:nvSpPr>
      <dsp:spPr>
        <a:xfrm rot="1200000">
          <a:off x="4601450" y="505147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603515" y="551551"/>
        <a:ext cx="159766" cy="174339"/>
      </dsp:txXfrm>
    </dsp:sp>
    <dsp:sp modelId="{320B2E4B-ABFD-420E-892B-49EF4E5489F0}">
      <dsp:nvSpPr>
        <dsp:cNvPr id="0" name=""/>
        <dsp:cNvSpPr/>
      </dsp:nvSpPr>
      <dsp:spPr>
        <a:xfrm>
          <a:off x="4898011" y="44304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Instrument Amp.</a:t>
          </a:r>
          <a:endParaRPr lang="ko-KR" altLang="en-US" sz="800" kern="1200" dirty="0"/>
        </a:p>
      </dsp:txBody>
      <dsp:txXfrm>
        <a:off x="5024092" y="569124"/>
        <a:ext cx="608771" cy="608771"/>
      </dsp:txXfrm>
    </dsp:sp>
    <dsp:sp modelId="{29DA155A-D126-4330-BA84-F8D0B5AEC3E9}">
      <dsp:nvSpPr>
        <dsp:cNvPr id="0" name=""/>
        <dsp:cNvSpPr/>
      </dsp:nvSpPr>
      <dsp:spPr>
        <a:xfrm rot="3600000">
          <a:off x="5534022" y="1281899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5551140" y="1310363"/>
        <a:ext cx="159766" cy="174339"/>
      </dsp:txXfrm>
    </dsp:sp>
    <dsp:sp modelId="{E1EE6A6B-F6D6-49FE-916A-0063CF9B2D6D}">
      <dsp:nvSpPr>
        <dsp:cNvPr id="0" name=""/>
        <dsp:cNvSpPr/>
      </dsp:nvSpPr>
      <dsp:spPr>
        <a:xfrm>
          <a:off x="5543796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A/D</a:t>
          </a:r>
          <a:endParaRPr lang="ko-KR" altLang="en-US" sz="800" kern="1200" dirty="0"/>
        </a:p>
      </dsp:txBody>
      <dsp:txXfrm>
        <a:off x="5669877" y="1687656"/>
        <a:ext cx="608771" cy="608771"/>
      </dsp:txXfrm>
    </dsp:sp>
    <dsp:sp modelId="{946FB63A-BFAB-4730-9B7D-773053ECC93B}">
      <dsp:nvSpPr>
        <dsp:cNvPr id="0" name=""/>
        <dsp:cNvSpPr/>
      </dsp:nvSpPr>
      <dsp:spPr>
        <a:xfrm rot="6000000">
          <a:off x="5749126" y="2476371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5789306" y="2500769"/>
        <a:ext cx="159766" cy="174339"/>
      </dsp:txXfrm>
    </dsp:sp>
    <dsp:sp modelId="{CFC76C0A-C052-4592-B428-C485F369BE9B}">
      <dsp:nvSpPr>
        <dsp:cNvPr id="0" name=""/>
        <dsp:cNvSpPr/>
      </dsp:nvSpPr>
      <dsp:spPr>
        <a:xfrm>
          <a:off x="5319517" y="2833522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Encoding</a:t>
          </a:r>
          <a:endParaRPr lang="ko-KR" altLang="en-US" sz="800" kern="1200" dirty="0"/>
        </a:p>
      </dsp:txBody>
      <dsp:txXfrm>
        <a:off x="5445598" y="2959603"/>
        <a:ext cx="608771" cy="608771"/>
      </dsp:txXfrm>
    </dsp:sp>
    <dsp:sp modelId="{99EBCB91-0403-4A1C-A28A-290B2B8CA0A1}">
      <dsp:nvSpPr>
        <dsp:cNvPr id="0" name=""/>
        <dsp:cNvSpPr/>
      </dsp:nvSpPr>
      <dsp:spPr>
        <a:xfrm rot="8400000">
          <a:off x="5146114" y="3529657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5206575" y="3565764"/>
        <a:ext cx="159766" cy="174339"/>
      </dsp:txXfrm>
    </dsp:sp>
    <dsp:sp modelId="{B453FD4E-29BD-47DB-AC22-F3599440EB04}">
      <dsp:nvSpPr>
        <dsp:cNvPr id="0" name=""/>
        <dsp:cNvSpPr/>
      </dsp:nvSpPr>
      <dsp:spPr>
        <a:xfrm>
          <a:off x="4330117" y="3663727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Wireless Mod.</a:t>
          </a:r>
          <a:endParaRPr lang="ko-KR" altLang="en-US" sz="800" kern="1200" dirty="0"/>
        </a:p>
      </dsp:txBody>
      <dsp:txXfrm>
        <a:off x="4456198" y="3789808"/>
        <a:ext cx="608771" cy="608771"/>
      </dsp:txXfrm>
    </dsp:sp>
    <dsp:sp modelId="{F2003E9A-B604-4E1F-ABC1-A59ED767EB2D}">
      <dsp:nvSpPr>
        <dsp:cNvPr id="0" name=""/>
        <dsp:cNvSpPr/>
      </dsp:nvSpPr>
      <dsp:spPr>
        <a:xfrm rot="10800000">
          <a:off x="4007141" y="3948911"/>
          <a:ext cx="228237" cy="2905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4075612" y="4007024"/>
        <a:ext cx="159766" cy="174339"/>
      </dsp:txXfrm>
    </dsp:sp>
    <dsp:sp modelId="{2DDF798C-EA5D-403A-BF2F-144C7DB883BA}">
      <dsp:nvSpPr>
        <dsp:cNvPr id="0" name=""/>
        <dsp:cNvSpPr/>
      </dsp:nvSpPr>
      <dsp:spPr>
        <a:xfrm>
          <a:off x="3038548" y="3663727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Wireless </a:t>
          </a:r>
          <a:r>
            <a:rPr lang="en-US" altLang="ko-KR" sz="800" kern="1200" dirty="0" err="1" smtClean="0"/>
            <a:t>Demod</a:t>
          </a:r>
          <a:r>
            <a:rPr lang="en-US" altLang="ko-KR" sz="800" kern="1200" dirty="0" smtClean="0"/>
            <a:t>.</a:t>
          </a:r>
          <a:endParaRPr lang="ko-KR" altLang="en-US" sz="800" kern="1200" dirty="0"/>
        </a:p>
      </dsp:txBody>
      <dsp:txXfrm>
        <a:off x="3164629" y="3789808"/>
        <a:ext cx="608771" cy="608771"/>
      </dsp:txXfrm>
    </dsp:sp>
    <dsp:sp modelId="{7500DC68-B150-40DD-B564-CF288EA92995}">
      <dsp:nvSpPr>
        <dsp:cNvPr id="0" name=""/>
        <dsp:cNvSpPr/>
      </dsp:nvSpPr>
      <dsp:spPr>
        <a:xfrm rot="13200000">
          <a:off x="2865145" y="3537961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2925606" y="3618080"/>
        <a:ext cx="159766" cy="174339"/>
      </dsp:txXfrm>
    </dsp:sp>
    <dsp:sp modelId="{0F5A8621-F9F4-418B-82D4-2B341C7CCB87}">
      <dsp:nvSpPr>
        <dsp:cNvPr id="0" name=""/>
        <dsp:cNvSpPr/>
      </dsp:nvSpPr>
      <dsp:spPr>
        <a:xfrm>
          <a:off x="2049148" y="2833522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Decoding &amp;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Signal Processing</a:t>
          </a:r>
          <a:endParaRPr lang="ko-KR" altLang="en-US" sz="800" kern="1200" dirty="0"/>
        </a:p>
      </dsp:txBody>
      <dsp:txXfrm>
        <a:off x="2175229" y="2959603"/>
        <a:ext cx="608771" cy="608771"/>
      </dsp:txXfrm>
    </dsp:sp>
    <dsp:sp modelId="{E8EED442-EADC-48B6-A1F1-A64663899AA8}">
      <dsp:nvSpPr>
        <dsp:cNvPr id="0" name=""/>
        <dsp:cNvSpPr/>
      </dsp:nvSpPr>
      <dsp:spPr>
        <a:xfrm rot="15600000">
          <a:off x="2254479" y="2489094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2294659" y="2580922"/>
        <a:ext cx="159766" cy="174339"/>
      </dsp:txXfrm>
    </dsp:sp>
    <dsp:sp modelId="{472965E4-B3BE-4981-8DE4-EB97B88CBBC1}">
      <dsp:nvSpPr>
        <dsp:cNvPr id="0" name=""/>
        <dsp:cNvSpPr/>
      </dsp:nvSpPr>
      <dsp:spPr>
        <a:xfrm>
          <a:off x="1824870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Controlling Ext. Devices</a:t>
          </a:r>
          <a:endParaRPr lang="ko-KR" altLang="en-US" sz="800" kern="1200" dirty="0"/>
        </a:p>
      </dsp:txBody>
      <dsp:txXfrm>
        <a:off x="1950951" y="1687656"/>
        <a:ext cx="608771" cy="608771"/>
      </dsp:txXfrm>
    </dsp:sp>
    <dsp:sp modelId="{2941DDF8-6146-46DB-A899-7D6CE384FE3C}">
      <dsp:nvSpPr>
        <dsp:cNvPr id="0" name=""/>
        <dsp:cNvSpPr/>
      </dsp:nvSpPr>
      <dsp:spPr>
        <a:xfrm rot="18000000">
          <a:off x="2460881" y="1293087"/>
          <a:ext cx="228237" cy="2905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477999" y="1380849"/>
        <a:ext cx="159766" cy="174339"/>
      </dsp:txXfrm>
    </dsp:sp>
    <dsp:sp modelId="{0F5903E9-4B3A-44EF-81AE-2507D5415E40}">
      <dsp:nvSpPr>
        <dsp:cNvPr id="0" name=""/>
        <dsp:cNvSpPr/>
      </dsp:nvSpPr>
      <dsp:spPr>
        <a:xfrm>
          <a:off x="2470655" y="443043"/>
          <a:ext cx="860933" cy="860933"/>
        </a:xfrm>
        <a:prstGeom prst="ellipse">
          <a:avLst/>
        </a:prstGeom>
        <a:noFill/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 dirty="0"/>
        </a:p>
      </dsp:txBody>
      <dsp:txXfrm>
        <a:off x="2596736" y="569124"/>
        <a:ext cx="608771" cy="608771"/>
      </dsp:txXfrm>
    </dsp:sp>
    <dsp:sp modelId="{AA88ABB3-01BC-430F-91E5-17DF8B3F22BE}">
      <dsp:nvSpPr>
        <dsp:cNvPr id="0" name=""/>
        <dsp:cNvSpPr/>
      </dsp:nvSpPr>
      <dsp:spPr>
        <a:xfrm rot="20400000">
          <a:off x="3387772" y="509565"/>
          <a:ext cx="228237" cy="2905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389837" y="579387"/>
        <a:ext cx="159766" cy="174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r">
              <a:defRPr sz="1200"/>
            </a:lvl1pPr>
          </a:lstStyle>
          <a:p>
            <a:fld id="{3710B8AD-A4A3-C446-B95B-C02C4F0162BD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7" tIns="46478" rIns="92957" bIns="464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7"/>
            <a:ext cx="5588000" cy="4177665"/>
          </a:xfrm>
          <a:prstGeom prst="rect">
            <a:avLst/>
          </a:prstGeom>
        </p:spPr>
        <p:txBody>
          <a:bodyPr vert="horz" lIns="92957" tIns="46478" rIns="92957" bIns="464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r">
              <a:defRPr sz="1200"/>
            </a:lvl1pPr>
          </a:lstStyle>
          <a:p>
            <a:fld id="{454C7679-56C4-DE41-8145-07D5B959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4782">
              <a:defRPr/>
            </a:pPr>
            <a:r>
              <a:rPr lang="en-US" dirty="0"/>
              <a:t>TOP : EMG signal recorded with RHD2216 using three Ag/</a:t>
            </a:r>
            <a:r>
              <a:rPr lang="en-US" dirty="0" err="1"/>
              <a:t>AgCl</a:t>
            </a:r>
            <a:r>
              <a:rPr lang="en-US" dirty="0"/>
              <a:t> electrodes during bicep contractions (</a:t>
            </a:r>
            <a:r>
              <a:rPr lang="en-US" b="1" dirty="0"/>
              <a:t>in0+ </a:t>
            </a:r>
            <a:r>
              <a:rPr lang="en-US" dirty="0"/>
              <a:t>and </a:t>
            </a:r>
            <a:r>
              <a:rPr lang="en-US" b="1" dirty="0"/>
              <a:t>in0– </a:t>
            </a:r>
            <a:r>
              <a:rPr lang="en-US" dirty="0"/>
              <a:t>on bicep, 5 cm apart; ground on elbow). Amplifier was configured with </a:t>
            </a:r>
            <a:r>
              <a:rPr lang="en-US" dirty="0" err="1"/>
              <a:t>fL</a:t>
            </a:r>
            <a:r>
              <a:rPr lang="en-US" dirty="0"/>
              <a:t> = 2.0 Hz, </a:t>
            </a:r>
            <a:r>
              <a:rPr lang="en-US" dirty="0" err="1"/>
              <a:t>fH</a:t>
            </a:r>
            <a:r>
              <a:rPr lang="en-US" dirty="0"/>
              <a:t> = 1.0 kHz, and DSP high-pass filter set to 10 Hz. ADC sampling rate was 4 </a:t>
            </a:r>
            <a:r>
              <a:rPr lang="en-US" dirty="0" err="1"/>
              <a:t>kS</a:t>
            </a:r>
            <a:r>
              <a:rPr lang="en-US" dirty="0"/>
              <a:t>/s per channel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C7679-56C4-DE41-8145-07D5B9593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C7679-56C4-DE41-8145-07D5B95934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YJChung</a:t>
            </a:r>
            <a:endParaRPr 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YJChung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YJChung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5ED37E-6BBE-41F1-879F-52669797A048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YJChung</a:t>
            </a:r>
            <a:endParaRPr lang="en-US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8" descr="SDSU_Logo-lar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64106" y="128677"/>
            <a:ext cx="94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CSNE BCI Test Bed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Peter </a:t>
            </a:r>
            <a:r>
              <a:rPr lang="en-US" altLang="ko-KR" dirty="0" err="1" smtClean="0"/>
              <a:t>Xu</a:t>
            </a:r>
            <a:endParaRPr lang="en-US" altLang="ko-KR" dirty="0" smtClean="0"/>
          </a:p>
          <a:p>
            <a:r>
              <a:rPr lang="en-US" altLang="ko-KR" dirty="0" smtClean="0"/>
              <a:t>Yeongjee Chung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66688"/>
            <a:ext cx="87153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40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715694" y="5284909"/>
            <a:ext cx="1244320" cy="594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Feature Extraction</a:t>
            </a:r>
            <a:endParaRPr lang="ko-KR" altLang="en-US" sz="1200" dirty="0"/>
          </a:p>
        </p:txBody>
      </p:sp>
      <p:sp>
        <p:nvSpPr>
          <p:cNvPr id="167" name="직사각형 166"/>
          <p:cNvSpPr/>
          <p:nvPr/>
        </p:nvSpPr>
        <p:spPr>
          <a:xfrm>
            <a:off x="7715694" y="5879269"/>
            <a:ext cx="1244320" cy="594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Prediction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998798" y="1843342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4" name="직사각형 113"/>
          <p:cNvSpPr/>
          <p:nvPr/>
        </p:nvSpPr>
        <p:spPr>
          <a:xfrm>
            <a:off x="1908568" y="1966285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235297" y="5728731"/>
            <a:ext cx="1804878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Passive Motion Machine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235297" y="5343307"/>
            <a:ext cx="1796229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Functional Stimulator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5000444" y="1470707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ZigBee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858098" y="1773155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VCSEL</a:t>
            </a:r>
          </a:p>
          <a:p>
            <a:pPr algn="ctr"/>
            <a:endParaRPr lang="en-US" altLang="ko-KR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194275" y="1483312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ECoG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66803" y="1771363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EMG</a:t>
            </a:r>
          </a:p>
          <a:p>
            <a:pPr algn="ctr"/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77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Modular Building Block Structure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8746" y="993152"/>
            <a:ext cx="8229600" cy="50684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4825" y="2064400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EEG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21481" y="2064400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Analog Process Module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52519" y="2057050"/>
            <a:ext cx="21843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A/D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45678" y="2049259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BlueTooth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41195" y="4961091"/>
            <a:ext cx="1798980" cy="28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Haptic Feedback</a:t>
            </a:r>
            <a:endParaRPr lang="ko-KR" altLang="en-US" sz="1200" dirty="0"/>
          </a:p>
        </p:txBody>
      </p:sp>
      <p:cxnSp>
        <p:nvCxnSpPr>
          <p:cNvPr id="19" name="직선 연결선 18"/>
          <p:cNvCxnSpPr>
            <a:stCxn id="5" idx="3"/>
            <a:endCxn id="7" idx="1"/>
          </p:cNvCxnSpPr>
          <p:nvPr/>
        </p:nvCxnSpPr>
        <p:spPr>
          <a:xfrm>
            <a:off x="1590675" y="2361580"/>
            <a:ext cx="230806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11" idx="1"/>
          </p:cNvCxnSpPr>
          <p:nvPr/>
        </p:nvCxnSpPr>
        <p:spPr>
          <a:xfrm flipV="1">
            <a:off x="2915728" y="2354230"/>
            <a:ext cx="336791" cy="735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4" idx="1"/>
          </p:cNvCxnSpPr>
          <p:nvPr/>
        </p:nvCxnSpPr>
        <p:spPr>
          <a:xfrm flipV="1">
            <a:off x="3470955" y="2346439"/>
            <a:ext cx="1274723" cy="779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32" idx="5"/>
          </p:cNvCxnSpPr>
          <p:nvPr/>
        </p:nvCxnSpPr>
        <p:spPr>
          <a:xfrm flipV="1">
            <a:off x="5745192" y="1725371"/>
            <a:ext cx="812763" cy="621068"/>
          </a:xfrm>
          <a:prstGeom prst="bentConnector3">
            <a:avLst>
              <a:gd name="adj1" fmla="val 9981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42538" y="4783742"/>
            <a:ext cx="125007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DSP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cxnSp>
        <p:nvCxnSpPr>
          <p:cNvPr id="31" name="꺾인 연결선 30"/>
          <p:cNvCxnSpPr/>
          <p:nvPr/>
        </p:nvCxnSpPr>
        <p:spPr>
          <a:xfrm rot="16200000" flipV="1">
            <a:off x="7125927" y="1771813"/>
            <a:ext cx="597886" cy="581648"/>
          </a:xfrm>
          <a:prstGeom prst="bentConnector3">
            <a:avLst>
              <a:gd name="adj1" fmla="val -19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/>
          <p:cNvSpPr/>
          <p:nvPr/>
        </p:nvSpPr>
        <p:spPr>
          <a:xfrm flipV="1">
            <a:off x="6523666" y="1695171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flipV="1">
            <a:off x="7106208" y="1695171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1/2 액자 35"/>
          <p:cNvSpPr/>
          <p:nvPr/>
        </p:nvSpPr>
        <p:spPr>
          <a:xfrm flipV="1">
            <a:off x="1711066" y="776410"/>
            <a:ext cx="45719" cy="2955859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/>
          <p:cNvSpPr/>
          <p:nvPr/>
        </p:nvSpPr>
        <p:spPr>
          <a:xfrm flipV="1">
            <a:off x="3131567" y="2398779"/>
            <a:ext cx="45719" cy="1686752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1/2 액자 37"/>
          <p:cNvSpPr/>
          <p:nvPr/>
        </p:nvSpPr>
        <p:spPr>
          <a:xfrm flipV="1">
            <a:off x="6858023" y="1711721"/>
            <a:ext cx="45719" cy="1069067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86439" y="2791849"/>
            <a:ext cx="123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Wireless I/F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2052" y="3931642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BioSignal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I/F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52520" y="2910168"/>
            <a:ext cx="1266180" cy="747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 </a:t>
            </a:r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547212" y="2041469"/>
            <a:ext cx="97148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DSP Module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8003728" y="1547506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Comm.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7861382" y="1763694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Comm.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7757588" y="2057050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Comm.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29396" y="1043821"/>
            <a:ext cx="14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Brain/Body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8016" y="1043821"/>
            <a:ext cx="181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Wearable BCI</a:t>
            </a:r>
            <a:endParaRPr lang="ko-KR" altLang="en-US" dirty="0"/>
          </a:p>
        </p:txBody>
      </p:sp>
      <p:sp>
        <p:nvSpPr>
          <p:cNvPr id="103" name="1/2 액자 102"/>
          <p:cNvSpPr/>
          <p:nvPr/>
        </p:nvSpPr>
        <p:spPr>
          <a:xfrm flipV="1">
            <a:off x="6097175" y="776409"/>
            <a:ext cx="48829" cy="2955857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1/2 액자 103"/>
          <p:cNvSpPr/>
          <p:nvPr/>
        </p:nvSpPr>
        <p:spPr>
          <a:xfrm flipV="1">
            <a:off x="4637741" y="2398779"/>
            <a:ext cx="45719" cy="1686752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94589" y="3931641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BioData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I/F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54831" y="1007738"/>
            <a:ext cx="19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External Device</a:t>
            </a:r>
            <a:endParaRPr lang="ko-KR" altLang="en-US" dirty="0"/>
          </a:p>
        </p:txBody>
      </p:sp>
      <p:cxnSp>
        <p:nvCxnSpPr>
          <p:cNvPr id="108" name="꺾인 연결선 107"/>
          <p:cNvCxnSpPr>
            <a:stCxn id="7" idx="2"/>
            <a:endCxn id="46" idx="1"/>
          </p:cNvCxnSpPr>
          <p:nvPr/>
        </p:nvCxnSpPr>
        <p:spPr>
          <a:xfrm rot="16200000" flipH="1">
            <a:off x="2497992" y="2529372"/>
            <a:ext cx="625140" cy="883915"/>
          </a:xfrm>
          <a:prstGeom prst="bentConnector2">
            <a:avLst/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6" idx="0"/>
          </p:cNvCxnSpPr>
          <p:nvPr/>
        </p:nvCxnSpPr>
        <p:spPr>
          <a:xfrm flipV="1">
            <a:off x="3885610" y="2651410"/>
            <a:ext cx="0" cy="25875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78969" y="1604533"/>
            <a:ext cx="89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</a:rPr>
              <a:t>Multi-Ch.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cxnSp>
        <p:nvCxnSpPr>
          <p:cNvPr id="118" name="꺾인 연결선 117"/>
          <p:cNvCxnSpPr>
            <a:stCxn id="14" idx="2"/>
          </p:cNvCxnSpPr>
          <p:nvPr/>
        </p:nvCxnSpPr>
        <p:spPr>
          <a:xfrm rot="5400000">
            <a:off x="4683134" y="2503224"/>
            <a:ext cx="421907" cy="702696"/>
          </a:xfrm>
          <a:prstGeom prst="bentConnector2">
            <a:avLst/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8268145" y="2676120"/>
            <a:ext cx="25878" cy="21076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26647" y="6117486"/>
            <a:ext cx="1813527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Wrist Driven </a:t>
            </a:r>
            <a:r>
              <a:rPr lang="en-US" altLang="ko-KR" sz="1100" dirty="0" err="1" smtClean="0"/>
              <a:t>Orthosis</a:t>
            </a:r>
            <a:endParaRPr lang="ko-KR" altLang="en-US" sz="1100" dirty="0"/>
          </a:p>
        </p:txBody>
      </p:sp>
      <p:cxnSp>
        <p:nvCxnSpPr>
          <p:cNvPr id="152" name="꺾인 연결선 151"/>
          <p:cNvCxnSpPr/>
          <p:nvPr/>
        </p:nvCxnSpPr>
        <p:spPr>
          <a:xfrm rot="10800000">
            <a:off x="4518700" y="3450598"/>
            <a:ext cx="3278006" cy="1333144"/>
          </a:xfrm>
          <a:prstGeom prst="bentConnector3">
            <a:avLst>
              <a:gd name="adj1" fmla="val 0"/>
            </a:avLst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8" idx="1"/>
            <a:endCxn id="18" idx="3"/>
          </p:cNvCxnSpPr>
          <p:nvPr/>
        </p:nvCxnSpPr>
        <p:spPr>
          <a:xfrm flipH="1">
            <a:off x="2040175" y="5080922"/>
            <a:ext cx="5402363" cy="224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28" idx="1"/>
            <a:endCxn id="93" idx="3"/>
          </p:cNvCxnSpPr>
          <p:nvPr/>
        </p:nvCxnSpPr>
        <p:spPr>
          <a:xfrm rot="10800000" flipV="1">
            <a:off x="2031526" y="5080921"/>
            <a:ext cx="5411012" cy="410975"/>
          </a:xfrm>
          <a:prstGeom prst="bentConnector3">
            <a:avLst>
              <a:gd name="adj1" fmla="val 5095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28" idx="1"/>
            <a:endCxn id="94" idx="3"/>
          </p:cNvCxnSpPr>
          <p:nvPr/>
        </p:nvCxnSpPr>
        <p:spPr>
          <a:xfrm rot="10800000" flipV="1">
            <a:off x="2040176" y="5080921"/>
            <a:ext cx="5402363" cy="796399"/>
          </a:xfrm>
          <a:prstGeom prst="bentConnector3">
            <a:avLst>
              <a:gd name="adj1" fmla="val 509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28" idx="1"/>
            <a:endCxn id="149" idx="3"/>
          </p:cNvCxnSpPr>
          <p:nvPr/>
        </p:nvCxnSpPr>
        <p:spPr>
          <a:xfrm rot="10800000" flipV="1">
            <a:off x="2040174" y="5080922"/>
            <a:ext cx="5402364" cy="1185154"/>
          </a:xfrm>
          <a:prstGeom prst="bentConnector3">
            <a:avLst>
              <a:gd name="adj1" fmla="val 509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" descr="Slide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7" t="44778" r="6999" b="12333"/>
          <a:stretch/>
        </p:blipFill>
        <p:spPr>
          <a:xfrm>
            <a:off x="476785" y="2929789"/>
            <a:ext cx="1113890" cy="1788858"/>
          </a:xfrm>
          <a:prstGeom prst="rect">
            <a:avLst/>
          </a:prstGeom>
        </p:spPr>
      </p:pic>
      <p:sp>
        <p:nvSpPr>
          <p:cNvPr id="188" name="아래쪽 화살표 187"/>
          <p:cNvSpPr/>
          <p:nvPr/>
        </p:nvSpPr>
        <p:spPr>
          <a:xfrm flipV="1">
            <a:off x="971905" y="2710624"/>
            <a:ext cx="168780" cy="1784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아래쪽 화살표 188"/>
          <p:cNvSpPr/>
          <p:nvPr/>
        </p:nvSpPr>
        <p:spPr>
          <a:xfrm flipV="1">
            <a:off x="971904" y="4750879"/>
            <a:ext cx="161505" cy="17570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366802" y="6471415"/>
            <a:ext cx="23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Prosthetic Devices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Modular Software Building Block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7939" y="1086928"/>
            <a:ext cx="8229600" cy="50684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4825" y="1848750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Module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21481" y="1848750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Analog Process Module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52519" y="1841400"/>
            <a:ext cx="21843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A/D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45678" y="1833609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Comm.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cxnSp>
        <p:nvCxnSpPr>
          <p:cNvPr id="19" name="직선 연결선 18"/>
          <p:cNvCxnSpPr>
            <a:stCxn id="5" idx="3"/>
            <a:endCxn id="7" idx="1"/>
          </p:cNvCxnSpPr>
          <p:nvPr/>
        </p:nvCxnSpPr>
        <p:spPr>
          <a:xfrm>
            <a:off x="1590675" y="2145930"/>
            <a:ext cx="230806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11" idx="1"/>
          </p:cNvCxnSpPr>
          <p:nvPr/>
        </p:nvCxnSpPr>
        <p:spPr>
          <a:xfrm flipV="1">
            <a:off x="2915728" y="2138580"/>
            <a:ext cx="336791" cy="735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4" idx="1"/>
          </p:cNvCxnSpPr>
          <p:nvPr/>
        </p:nvCxnSpPr>
        <p:spPr>
          <a:xfrm flipV="1">
            <a:off x="3470955" y="2130789"/>
            <a:ext cx="1274723" cy="779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32" idx="5"/>
          </p:cNvCxnSpPr>
          <p:nvPr/>
        </p:nvCxnSpPr>
        <p:spPr>
          <a:xfrm flipV="1">
            <a:off x="5745192" y="1734796"/>
            <a:ext cx="812763" cy="395993"/>
          </a:xfrm>
          <a:prstGeom prst="bentConnector3">
            <a:avLst>
              <a:gd name="adj1" fmla="val 9875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54174" y="2524494"/>
            <a:ext cx="9872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DSP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554174" y="3883641"/>
            <a:ext cx="9872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Driving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cxnSp>
        <p:nvCxnSpPr>
          <p:cNvPr id="31" name="꺾인 연결선 30"/>
          <p:cNvCxnSpPr/>
          <p:nvPr/>
        </p:nvCxnSpPr>
        <p:spPr>
          <a:xfrm rot="16200000" flipV="1">
            <a:off x="7150194" y="1742675"/>
            <a:ext cx="400423" cy="396956"/>
          </a:xfrm>
          <a:prstGeom prst="bentConnector3">
            <a:avLst>
              <a:gd name="adj1" fmla="val 4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/>
          <p:cNvSpPr/>
          <p:nvPr/>
        </p:nvSpPr>
        <p:spPr>
          <a:xfrm flipV="1">
            <a:off x="6523666" y="1704596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flipV="1">
            <a:off x="7132086" y="1703797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1/2 액자 35"/>
          <p:cNvSpPr/>
          <p:nvPr/>
        </p:nvSpPr>
        <p:spPr>
          <a:xfrm flipH="1" flipV="1">
            <a:off x="1683217" y="1459595"/>
            <a:ext cx="45719" cy="2069886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/>
          <p:cNvSpPr/>
          <p:nvPr/>
        </p:nvSpPr>
        <p:spPr>
          <a:xfrm flipV="1">
            <a:off x="3131567" y="2183129"/>
            <a:ext cx="45719" cy="1333490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1/2 액자 37"/>
          <p:cNvSpPr/>
          <p:nvPr/>
        </p:nvSpPr>
        <p:spPr>
          <a:xfrm flipV="1">
            <a:off x="6835164" y="2145929"/>
            <a:ext cx="45719" cy="1216799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3299" y="3362729"/>
            <a:ext cx="123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Wireless I/F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2052" y="3375593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BioSignal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I/F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52520" y="2694518"/>
            <a:ext cx="126618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 </a:t>
            </a:r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547212" y="1825819"/>
            <a:ext cx="97148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DSP Module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7550564" y="1841400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Comm.</a:t>
            </a:r>
          </a:p>
          <a:p>
            <a:pPr algn="ctr"/>
            <a:r>
              <a:rPr lang="en-US" altLang="ko-KR" sz="1200" dirty="0" smtClean="0"/>
              <a:t>Module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29396" y="1397487"/>
            <a:ext cx="14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Brain/Body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8016" y="1397487"/>
            <a:ext cx="181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Wearable BCI</a:t>
            </a:r>
            <a:endParaRPr lang="ko-KR" altLang="en-US" dirty="0"/>
          </a:p>
        </p:txBody>
      </p:sp>
      <p:sp>
        <p:nvSpPr>
          <p:cNvPr id="103" name="1/2 액자 102"/>
          <p:cNvSpPr/>
          <p:nvPr/>
        </p:nvSpPr>
        <p:spPr>
          <a:xfrm flipV="1">
            <a:off x="6097175" y="1507337"/>
            <a:ext cx="45719" cy="2009280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1/2 액자 103"/>
          <p:cNvSpPr/>
          <p:nvPr/>
        </p:nvSpPr>
        <p:spPr>
          <a:xfrm flipV="1">
            <a:off x="4637741" y="2183129"/>
            <a:ext cx="45719" cy="1333490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0417" y="3375593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BioData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I/F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54831" y="1371609"/>
            <a:ext cx="19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External Device</a:t>
            </a:r>
            <a:endParaRPr lang="ko-KR" altLang="en-US" dirty="0"/>
          </a:p>
        </p:txBody>
      </p:sp>
      <p:cxnSp>
        <p:nvCxnSpPr>
          <p:cNvPr id="108" name="꺾인 연결선 107"/>
          <p:cNvCxnSpPr>
            <a:stCxn id="7" idx="2"/>
            <a:endCxn id="46" idx="1"/>
          </p:cNvCxnSpPr>
          <p:nvPr/>
        </p:nvCxnSpPr>
        <p:spPr>
          <a:xfrm rot="16200000" flipH="1">
            <a:off x="2536268" y="2275446"/>
            <a:ext cx="548588" cy="883915"/>
          </a:xfrm>
          <a:prstGeom prst="bentConnector2">
            <a:avLst/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6" idx="0"/>
          </p:cNvCxnSpPr>
          <p:nvPr/>
        </p:nvCxnSpPr>
        <p:spPr>
          <a:xfrm flipV="1">
            <a:off x="3885610" y="2435760"/>
            <a:ext cx="0" cy="25875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10800000" flipV="1">
            <a:off x="4518701" y="2427968"/>
            <a:ext cx="702892" cy="421906"/>
          </a:xfrm>
          <a:prstGeom prst="bentConnector3">
            <a:avLst>
              <a:gd name="adj1" fmla="val -318"/>
            </a:avLst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7" idx="2"/>
            <a:endCxn id="28" idx="0"/>
          </p:cNvCxnSpPr>
          <p:nvPr/>
        </p:nvCxnSpPr>
        <p:spPr>
          <a:xfrm flipH="1">
            <a:off x="8047813" y="2435760"/>
            <a:ext cx="2508" cy="887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29" idx="0"/>
          </p:cNvCxnSpPr>
          <p:nvPr/>
        </p:nvCxnSpPr>
        <p:spPr>
          <a:xfrm flipH="1">
            <a:off x="8047813" y="3118854"/>
            <a:ext cx="2508" cy="7647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52520" y="4554721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</a:t>
            </a:r>
          </a:p>
          <a:p>
            <a:pPr algn="ctr"/>
            <a:r>
              <a:rPr lang="en-US" altLang="ko-KR" sz="1200" dirty="0" smtClean="0"/>
              <a:t>Command API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3257752" y="4848019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Command API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3252520" y="5520879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Command API</a:t>
            </a:r>
          </a:p>
          <a:p>
            <a:pPr algn="ctr"/>
            <a:endParaRPr lang="en-US" altLang="ko-KR" sz="12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4745677" y="5520879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Command API</a:t>
            </a:r>
          </a:p>
          <a:p>
            <a:pPr algn="ctr"/>
            <a:endParaRPr lang="en-US" altLang="ko-KR" sz="12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1728936" y="5520879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Command API</a:t>
            </a:r>
          </a:p>
          <a:p>
            <a:pPr algn="ctr"/>
            <a:endParaRPr lang="en-US" altLang="ko-KR" sz="1200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723494" y="5796924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Event/Drive</a:t>
            </a:r>
            <a:endParaRPr lang="ko-KR" altLang="en-US" sz="1200" dirty="0"/>
          </a:p>
        </p:txBody>
      </p:sp>
      <p:cxnSp>
        <p:nvCxnSpPr>
          <p:cNvPr id="35" name="직선 연결선 34"/>
          <p:cNvCxnSpPr>
            <a:stCxn id="66" idx="2"/>
            <a:endCxn id="67" idx="0"/>
          </p:cNvCxnSpPr>
          <p:nvPr/>
        </p:nvCxnSpPr>
        <p:spPr>
          <a:xfrm flipH="1">
            <a:off x="3897630" y="5141317"/>
            <a:ext cx="5232" cy="379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04825" y="3883609"/>
            <a:ext cx="9872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External Device</a:t>
            </a:r>
            <a:endParaRPr lang="ko-KR" altLang="en-US" sz="1200" dirty="0"/>
          </a:p>
        </p:txBody>
      </p:sp>
      <p:cxnSp>
        <p:nvCxnSpPr>
          <p:cNvPr id="84" name="꺾인 연결선 83"/>
          <p:cNvCxnSpPr>
            <a:stCxn id="28" idx="1"/>
          </p:cNvCxnSpPr>
          <p:nvPr/>
        </p:nvCxnSpPr>
        <p:spPr>
          <a:xfrm rot="10800000" flipV="1">
            <a:off x="4542740" y="2821674"/>
            <a:ext cx="3011435" cy="297180"/>
          </a:xfrm>
          <a:prstGeom prst="bentConnector3">
            <a:avLst>
              <a:gd name="adj1" fmla="val 59167"/>
            </a:avLst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" idx="1"/>
            <a:endCxn id="81" idx="3"/>
          </p:cNvCxnSpPr>
          <p:nvPr/>
        </p:nvCxnSpPr>
        <p:spPr>
          <a:xfrm flipH="1" flipV="1">
            <a:off x="1492103" y="4180789"/>
            <a:ext cx="6062071" cy="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429794" y="5520879"/>
            <a:ext cx="1280164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Command API</a:t>
            </a:r>
          </a:p>
          <a:p>
            <a:pPr algn="ctr"/>
            <a:endParaRPr lang="en-US" altLang="ko-KR" sz="1200" dirty="0" smtClean="0"/>
          </a:p>
        </p:txBody>
      </p:sp>
      <p:cxnSp>
        <p:nvCxnSpPr>
          <p:cNvPr id="73" name="꺾인 연결선 72"/>
          <p:cNvCxnSpPr>
            <a:stCxn id="69" idx="0"/>
            <a:endCxn id="100" idx="0"/>
          </p:cNvCxnSpPr>
          <p:nvPr/>
        </p:nvCxnSpPr>
        <p:spPr>
          <a:xfrm rot="5400000" flipH="1" flipV="1">
            <a:off x="6730331" y="4181335"/>
            <a:ext cx="12700" cy="267908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15042" y="4913492"/>
            <a:ext cx="268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Command/Response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52519" y="5796924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Event/Drive</a:t>
            </a:r>
            <a:endParaRPr lang="ko-KR" altLang="en-US" sz="1200" dirty="0"/>
          </a:p>
        </p:txBody>
      </p:sp>
      <p:sp>
        <p:nvSpPr>
          <p:cNvPr id="111" name="직사각형 110"/>
          <p:cNvSpPr/>
          <p:nvPr/>
        </p:nvSpPr>
        <p:spPr>
          <a:xfrm>
            <a:off x="4745678" y="5814177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Event/Drive</a:t>
            </a:r>
            <a:endParaRPr lang="ko-KR" altLang="en-US" sz="1200" dirty="0"/>
          </a:p>
        </p:txBody>
      </p:sp>
      <p:sp>
        <p:nvSpPr>
          <p:cNvPr id="112" name="직사각형 111"/>
          <p:cNvSpPr/>
          <p:nvPr/>
        </p:nvSpPr>
        <p:spPr>
          <a:xfrm>
            <a:off x="7429794" y="5814177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Event/Drive</a:t>
            </a:r>
            <a:endParaRPr lang="ko-KR" altLang="en-US" sz="1200" dirty="0"/>
          </a:p>
        </p:txBody>
      </p:sp>
      <p:cxnSp>
        <p:nvCxnSpPr>
          <p:cNvPr id="23" name="꺾인 연결선 22"/>
          <p:cNvCxnSpPr>
            <a:stCxn id="71" idx="0"/>
            <a:endCxn id="69" idx="0"/>
          </p:cNvCxnSpPr>
          <p:nvPr/>
        </p:nvCxnSpPr>
        <p:spPr>
          <a:xfrm rot="5400000" flipH="1" flipV="1">
            <a:off x="3882416" y="4012509"/>
            <a:ext cx="12700" cy="301674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3131567" y="4382219"/>
            <a:ext cx="1529033" cy="197544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</a:p>
          <a:p>
            <a:r>
              <a:rPr lang="en-US" altLang="ko-KR" dirty="0" smtClean="0"/>
              <a:t>Turn ON/OFF</a:t>
            </a:r>
          </a:p>
          <a:p>
            <a:r>
              <a:rPr lang="en-US" altLang="ko-KR" dirty="0" smtClean="0"/>
              <a:t>Power Level Setting</a:t>
            </a:r>
          </a:p>
          <a:p>
            <a:r>
              <a:rPr lang="en-US" altLang="ko-KR" dirty="0" smtClean="0"/>
              <a:t>Signal Threshold Setting</a:t>
            </a:r>
          </a:p>
          <a:p>
            <a:r>
              <a:rPr lang="en-US" altLang="ko-KR" dirty="0" smtClean="0"/>
              <a:t>Timing</a:t>
            </a:r>
          </a:p>
          <a:p>
            <a:r>
              <a:rPr lang="en-US" altLang="ko-KR" dirty="0" smtClean="0"/>
              <a:t>DSP Function</a:t>
            </a:r>
          </a:p>
          <a:p>
            <a:r>
              <a:rPr lang="en-US" altLang="ko-KR" dirty="0" smtClean="0"/>
              <a:t>Data Encoding</a:t>
            </a:r>
          </a:p>
          <a:p>
            <a:r>
              <a:rPr lang="en-US" altLang="ko-KR" dirty="0" smtClean="0"/>
              <a:t>Module Type</a:t>
            </a:r>
          </a:p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Command/Response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2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95522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Functioning Blocks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 rot="10038954">
            <a:off x="5000591" y="4882648"/>
            <a:ext cx="201070" cy="369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11561046" flipH="1">
            <a:off x="3957466" y="4882647"/>
            <a:ext cx="201070" cy="369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/>
          <p:cNvSpPr/>
          <p:nvPr/>
        </p:nvSpPr>
        <p:spPr>
          <a:xfrm rot="9745820">
            <a:off x="4346999" y="4692790"/>
            <a:ext cx="517585" cy="19779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Sensory Signal Detect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759125" y="2760469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ECoG</a:t>
            </a:r>
            <a:endParaRPr lang="ko-KR" altLang="en-US" sz="1400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931653" y="2385220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EMG</a:t>
            </a:r>
            <a:endParaRPr lang="ko-KR" altLang="en-US" sz="1400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1104182" y="2048790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EEG</a:t>
            </a:r>
            <a:endParaRPr lang="ko-KR" altLang="en-US" sz="1400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3786955" y="2385220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Sensing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6650924" y="2398160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2208382" y="3407450"/>
            <a:ext cx="1906397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Implantable-Electrode Array Bio-Patch Array Bio-Sensor Array 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(EEG, EMG, </a:t>
            </a:r>
            <a:r>
              <a:rPr lang="en-US" altLang="ko-KR" sz="1400" dirty="0" err="1" smtClean="0"/>
              <a:t>ECoG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Contact -Conductance Control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5236235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Noise,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CrossTalk</a:t>
            </a:r>
            <a:r>
              <a:rPr lang="en-US" altLang="ko-KR" sz="1600" dirty="0" smtClean="0"/>
              <a:t>,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Low-signal,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Sensing Array</a:t>
            </a:r>
            <a:endParaRPr lang="en-US" altLang="ko-KR" sz="16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671866" y="2564218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687126" y="2564218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3001992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5956538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Pre-Processing and Amplification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5227566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Balanced Pre-Amplification</a:t>
            </a:r>
            <a:endParaRPr lang="ko-KR" altLang="en-US" sz="1600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3761112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Low-Noise Inst. Amp.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Balanced Differential Amp.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Open-Ground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No Temperature Rise</a:t>
            </a:r>
            <a:endParaRPr lang="en-US" altLang="ko-KR" sz="1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7112477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162240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대체 처리 12"/>
          <p:cNvSpPr/>
          <p:nvPr/>
        </p:nvSpPr>
        <p:spPr>
          <a:xfrm>
            <a:off x="2156555" y="239170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14" name="순서도: 대체 처리 13"/>
          <p:cNvSpPr/>
          <p:nvPr/>
        </p:nvSpPr>
        <p:spPr>
          <a:xfrm>
            <a:off x="603807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Analog Filter w/ Low-signal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Matching Circuitry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Multi-Channel Input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1039438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/>
          <p:cNvSpPr/>
          <p:nvPr/>
        </p:nvSpPr>
        <p:spPr>
          <a:xfrm>
            <a:off x="6875250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Multiplexing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Refine Signal Amplified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Noise Reduction</a:t>
            </a:r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1324109" y="304516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4446911" y="303222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7595553" y="304516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A/D Conversion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3536870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A/D Conversion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1975530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Signal-Level Prediction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Sampling/Data Rate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21781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471544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465859" y="239170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Post-Processing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5055164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Digital Control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Digital Data Rate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Encoding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Digital Interface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VCSEL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SPI</a:t>
            </a:r>
            <a:endParaRPr lang="en-US" altLang="ko-KR" sz="1400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6581995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 Transmission</a:t>
            </a:r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5803427" y="304516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2695833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External Control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5227566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3761112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Decoding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Signal Processing(DSP)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Pattern Prediction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>
                <a:solidFill>
                  <a:srgbClr val="FFFF00"/>
                </a:solidFill>
              </a:rPr>
              <a:t>SmartPhone</a:t>
            </a:r>
            <a:r>
              <a:rPr lang="en-US" altLang="ko-KR" sz="1400" dirty="0" smtClean="0">
                <a:solidFill>
                  <a:srgbClr val="FFFF00"/>
                </a:solidFill>
              </a:rPr>
              <a:t> Application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(Bluetooth)</a:t>
            </a:r>
            <a:endParaRPr lang="en-US" altLang="ko-KR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7267745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162240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2156555" y="239170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 Receiving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603806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Wireless Transmission</a:t>
            </a:r>
          </a:p>
          <a:p>
            <a:pPr algn="ctr"/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Blurtooth</a:t>
            </a:r>
            <a:r>
              <a:rPr lang="en-US" altLang="ko-KR" sz="1400" dirty="0" smtClean="0"/>
              <a:t> BLE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ZigBee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Optical Coupling (VCSEL/Photo Cell)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1039438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6875250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Decision for Analysis/Actuator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Pattern Monitoring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Actuator/ Robotics Control</a:t>
            </a:r>
          </a:p>
          <a:p>
            <a:pPr algn="ctr"/>
            <a:endParaRPr lang="en-US" altLang="ko-KR" sz="1400" dirty="0" smtClean="0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1324109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4481415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7595553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External Control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940279" y="3545473"/>
            <a:ext cx="1828802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Smart Phone Application</a:t>
            </a:r>
          </a:p>
          <a:p>
            <a:pPr algn="ctr"/>
            <a:r>
              <a:rPr lang="en-US" altLang="ko-KR" sz="1400" dirty="0" smtClean="0"/>
              <a:t>(Wireless Internet)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External Device Control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2424024" y="2820868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Robotics</a:t>
            </a:r>
            <a:endParaRPr lang="ko-KR" altLang="en-US" sz="1400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2596552" y="2445619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Actuator</a:t>
            </a:r>
            <a:endParaRPr lang="ko-KR" altLang="en-US" sz="1400" dirty="0"/>
          </a:p>
        </p:txBody>
      </p:sp>
      <p:sp>
        <p:nvSpPr>
          <p:cNvPr id="17" name="순서도: 대체 처리 16"/>
          <p:cNvSpPr/>
          <p:nvPr/>
        </p:nvSpPr>
        <p:spPr>
          <a:xfrm>
            <a:off x="2769081" y="2109189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Monitoring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1220635" y="2523288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695091" y="3099078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Phase 1 : External EEG and EMG measurements Off the shelf hardware,  low power Bluetooth , 16 channels, Target board size  3 cm by 2 cm  for 16 channel. </a:t>
            </a:r>
          </a:p>
          <a:p>
            <a:pPr lvl="1"/>
            <a:r>
              <a:rPr lang="en-US" dirty="0" smtClean="0"/>
              <a:t>Phase 2:  (Implantable)  Integrate the front end IA with the sensor array. </a:t>
            </a:r>
            <a:r>
              <a:rPr lang="en-US" dirty="0"/>
              <a:t> </a:t>
            </a:r>
            <a:r>
              <a:rPr lang="en-US" dirty="0" smtClean="0"/>
              <a:t>Consider  IR as an alternative communication mechanism  to carry signals out of body.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Computer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Sensor type</a:t>
            </a:r>
          </a:p>
          <a:p>
            <a:pPr lvl="1"/>
            <a:r>
              <a:rPr lang="en-US" altLang="ko-KR" dirty="0" smtClean="0"/>
              <a:t>Implantable Electrode(</a:t>
            </a:r>
            <a:r>
              <a:rPr lang="en-US" altLang="ko-KR" dirty="0" err="1" smtClean="0"/>
              <a:t>ECog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External bio-patch(EMG, EEG)</a:t>
            </a:r>
          </a:p>
          <a:p>
            <a:r>
              <a:rPr lang="en-US" altLang="ko-KR" dirty="0" smtClean="0"/>
              <a:t>Number of sensors in array for multi-channel processing and multiplexing</a:t>
            </a:r>
          </a:p>
          <a:p>
            <a:r>
              <a:rPr lang="en-US" altLang="ko-KR" dirty="0" smtClean="0"/>
              <a:t>Ground type</a:t>
            </a:r>
          </a:p>
          <a:p>
            <a:pPr lvl="1"/>
            <a:r>
              <a:rPr lang="en-US" altLang="ko-KR" dirty="0" smtClean="0"/>
              <a:t>Open ground or Common ground</a:t>
            </a:r>
          </a:p>
          <a:p>
            <a:r>
              <a:rPr lang="en-US" altLang="ko-KR" dirty="0" smtClean="0"/>
              <a:t>Balanced input or Single input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Break-down of considerations</a:t>
            </a:r>
            <a:br>
              <a:rPr lang="en-US" altLang="ko-KR" dirty="0" smtClean="0"/>
            </a:br>
            <a:r>
              <a:rPr lang="en-US" altLang="ko-KR" dirty="0" smtClean="0"/>
              <a:t>Sensory front-end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Signal </a:t>
            </a:r>
            <a:r>
              <a:rPr lang="en-US" altLang="ko-KR" dirty="0" err="1" smtClean="0"/>
              <a:t>volatage</a:t>
            </a:r>
            <a:r>
              <a:rPr lang="en-US" altLang="ko-KR" dirty="0" smtClean="0"/>
              <a:t> level targeted</a:t>
            </a:r>
          </a:p>
          <a:p>
            <a:pPr lvl="1"/>
            <a:r>
              <a:rPr lang="en-US" altLang="ko-KR" dirty="0" smtClean="0"/>
              <a:t>10uV ~ 300uV</a:t>
            </a:r>
          </a:p>
          <a:p>
            <a:pPr lvl="1"/>
            <a:r>
              <a:rPr lang="en-US" altLang="ko-KR" dirty="0" smtClean="0"/>
              <a:t>Noise level allowed for LNA</a:t>
            </a:r>
          </a:p>
          <a:p>
            <a:r>
              <a:rPr lang="en-US" altLang="ko-KR" dirty="0" smtClean="0"/>
              <a:t>Channel separation by filter</a:t>
            </a:r>
          </a:p>
          <a:p>
            <a:r>
              <a:rPr lang="en-US" altLang="ko-KR" dirty="0" smtClean="0"/>
              <a:t>Matching circuitry for </a:t>
            </a:r>
            <a:r>
              <a:rPr lang="en-US" altLang="ko-KR" dirty="0" err="1" smtClean="0"/>
              <a:t>ohmic</a:t>
            </a:r>
            <a:r>
              <a:rPr lang="en-US" altLang="ko-KR" dirty="0" smtClean="0"/>
              <a:t> contact to skin or brain (contact conductance control)</a:t>
            </a:r>
          </a:p>
          <a:p>
            <a:r>
              <a:rPr lang="en-US" altLang="ko-KR" dirty="0" smtClean="0"/>
              <a:t>Cabling type for mechanical connecting</a:t>
            </a:r>
          </a:p>
          <a:p>
            <a:pPr lvl="1"/>
            <a:r>
              <a:rPr lang="en-US" altLang="ko-KR" dirty="0" smtClean="0"/>
              <a:t>Flexible cables, Hard wires or Bare Wires</a:t>
            </a:r>
          </a:p>
          <a:p>
            <a:pPr lvl="1"/>
            <a:r>
              <a:rPr lang="en-US" altLang="ko-KR" dirty="0" smtClean="0"/>
              <a:t>Connecting Methods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Sensing &amp; Pre-Processing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0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hip-set for </a:t>
            </a:r>
            <a:r>
              <a:rPr lang="en-US" altLang="ko-KR" dirty="0"/>
              <a:t>l</a:t>
            </a:r>
            <a:r>
              <a:rPr lang="en-US" altLang="ko-KR" dirty="0" smtClean="0"/>
              <a:t>ow noise instrument amp.</a:t>
            </a:r>
          </a:p>
          <a:p>
            <a:pPr lvl="1"/>
            <a:r>
              <a:rPr lang="en-US" altLang="ko-KR" dirty="0" smtClean="0"/>
              <a:t>Analog Device, Burr Brown</a:t>
            </a:r>
          </a:p>
          <a:p>
            <a:pPr lvl="1"/>
            <a:r>
              <a:rPr lang="en-US" altLang="ko-KR" dirty="0" err="1" smtClean="0"/>
              <a:t>Intan</a:t>
            </a:r>
            <a:r>
              <a:rPr lang="en-US" altLang="ko-KR" dirty="0" smtClean="0"/>
              <a:t> (Integrated one of DSP) </a:t>
            </a:r>
          </a:p>
          <a:p>
            <a:r>
              <a:rPr lang="en-US" altLang="ko-KR" dirty="0" smtClean="0"/>
              <a:t>Balanced input or single input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round type</a:t>
            </a:r>
          </a:p>
          <a:p>
            <a:r>
              <a:rPr lang="en-US" altLang="ko-KR" dirty="0" smtClean="0"/>
              <a:t># of channels</a:t>
            </a:r>
          </a:p>
          <a:p>
            <a:r>
              <a:rPr lang="en-US" altLang="ko-KR" dirty="0" smtClean="0"/>
              <a:t>Power supplying</a:t>
            </a:r>
          </a:p>
          <a:p>
            <a:r>
              <a:rPr lang="en-US" altLang="ko-KR" dirty="0" smtClean="0"/>
              <a:t>Low temperature rise when applying </a:t>
            </a:r>
            <a:r>
              <a:rPr lang="en-US" altLang="ko-KR" dirty="0" err="1" smtClean="0"/>
              <a:t>inst.amp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Multiplexing the amplified outputs</a:t>
            </a:r>
          </a:p>
          <a:p>
            <a:r>
              <a:rPr lang="en-US" altLang="ko-KR" dirty="0" smtClean="0"/>
              <a:t>Noise reduction by filter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Pre-Amplification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en-US" altLang="ko-KR" dirty="0"/>
              <a:t>s</a:t>
            </a:r>
            <a:r>
              <a:rPr lang="en-US" altLang="ko-KR" dirty="0" smtClean="0"/>
              <a:t>ignal level prediction 1~100mV</a:t>
            </a:r>
          </a:p>
          <a:p>
            <a:pPr lvl="1"/>
            <a:r>
              <a:rPr lang="en-US" altLang="ko-KR" dirty="0" err="1" smtClean="0"/>
              <a:t>Powe</a:t>
            </a:r>
            <a:r>
              <a:rPr lang="en-US" altLang="ko-KR" dirty="0" smtClean="0"/>
              <a:t> Budget Analysis</a:t>
            </a:r>
          </a:p>
          <a:p>
            <a:r>
              <a:rPr lang="en-US" altLang="ko-KR" dirty="0" smtClean="0"/>
              <a:t>Sampling rate and data rate</a:t>
            </a:r>
          </a:p>
          <a:p>
            <a:r>
              <a:rPr lang="en-US" altLang="ko-KR" dirty="0" smtClean="0"/>
              <a:t>Chip set of A/D </a:t>
            </a:r>
            <a:r>
              <a:rPr lang="en-US" altLang="ko-KR" dirty="0" err="1" smtClean="0"/>
              <a:t>Convter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A/D Conversion control circuitry</a:t>
            </a:r>
          </a:p>
          <a:p>
            <a:r>
              <a:rPr lang="en-US" altLang="ko-KR" dirty="0" smtClean="0"/>
              <a:t>Power supplying</a:t>
            </a:r>
          </a:p>
          <a:p>
            <a:r>
              <a:rPr lang="en-US" altLang="ko-KR" dirty="0" smtClean="0"/>
              <a:t># of channels A/D conversion</a:t>
            </a:r>
          </a:p>
          <a:p>
            <a:r>
              <a:rPr lang="en-US" altLang="ko-KR" dirty="0" smtClean="0"/>
              <a:t>Digital control logic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A/D Conversion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Digital control logic for transmit control</a:t>
            </a:r>
          </a:p>
          <a:p>
            <a:r>
              <a:rPr lang="en-US" altLang="ko-KR" dirty="0" smtClean="0"/>
              <a:t>Digital data rate</a:t>
            </a:r>
          </a:p>
          <a:p>
            <a:r>
              <a:rPr lang="en-US" altLang="ko-KR" dirty="0" smtClean="0"/>
              <a:t>Encoding methods of digital output from A/D</a:t>
            </a:r>
          </a:p>
          <a:p>
            <a:r>
              <a:rPr lang="en-US" altLang="ko-KR" dirty="0" smtClean="0"/>
              <a:t>Digital interface</a:t>
            </a:r>
          </a:p>
          <a:p>
            <a:pPr lvl="1"/>
            <a:r>
              <a:rPr lang="en-US" altLang="ko-KR" dirty="0" smtClean="0"/>
              <a:t>VCSEL : IR/</a:t>
            </a:r>
            <a:r>
              <a:rPr lang="en-US" altLang="ko-KR" dirty="0" err="1" smtClean="0"/>
              <a:t>PhotoCell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SPI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/>
              <a:t>A/D </a:t>
            </a:r>
            <a:r>
              <a:rPr lang="en-US" altLang="ko-KR" dirty="0" smtClean="0"/>
              <a:t>Conversion(cont.)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6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Wireless Transmission</a:t>
            </a:r>
          </a:p>
          <a:p>
            <a:pPr lvl="1"/>
            <a:r>
              <a:rPr lang="en-US" altLang="ko-KR" dirty="0" smtClean="0"/>
              <a:t>Bluetooth Low Energy</a:t>
            </a:r>
          </a:p>
          <a:p>
            <a:pPr lvl="1"/>
            <a:r>
              <a:rPr lang="en-US" altLang="ko-KR" dirty="0" err="1" smtClean="0"/>
              <a:t>ZigBee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Optical Coupling</a:t>
            </a:r>
          </a:p>
          <a:p>
            <a:pPr lvl="2"/>
            <a:r>
              <a:rPr lang="en-US" altLang="ko-KR" dirty="0" smtClean="0"/>
              <a:t>VCSEL/</a:t>
            </a:r>
            <a:r>
              <a:rPr lang="en-US" altLang="ko-KR" dirty="0" err="1" smtClean="0"/>
              <a:t>PhotoCell</a:t>
            </a:r>
            <a:endParaRPr lang="en-US" altLang="ko-KR" dirty="0" smtClean="0"/>
          </a:p>
          <a:p>
            <a:r>
              <a:rPr lang="en-US" altLang="ko-KR" dirty="0" smtClean="0"/>
              <a:t>Power supplying Options</a:t>
            </a:r>
          </a:p>
          <a:p>
            <a:pPr lvl="1"/>
            <a:r>
              <a:rPr lang="en-US" altLang="ko-KR" dirty="0" smtClean="0"/>
              <a:t>Wireless charging circuitry + Small Battery</a:t>
            </a:r>
          </a:p>
          <a:p>
            <a:pPr lvl="1"/>
            <a:r>
              <a:rPr lang="en-US" altLang="ko-KR" dirty="0" smtClean="0"/>
              <a:t>Wireless power supplying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External Transmission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Digital decoding</a:t>
            </a:r>
          </a:p>
          <a:p>
            <a:r>
              <a:rPr lang="en-US" altLang="ko-KR" dirty="0" smtClean="0"/>
              <a:t>Digital signal processing</a:t>
            </a:r>
          </a:p>
          <a:p>
            <a:r>
              <a:rPr lang="en-US" altLang="ko-KR" dirty="0" smtClean="0"/>
              <a:t>Pattern prediction</a:t>
            </a:r>
          </a:p>
          <a:p>
            <a:r>
              <a:rPr lang="en-US" altLang="ko-KR" dirty="0" smtClean="0"/>
              <a:t>Controller applications in PC</a:t>
            </a:r>
          </a:p>
          <a:p>
            <a:r>
              <a:rPr lang="en-US" altLang="ko-KR" dirty="0" smtClean="0"/>
              <a:t>Controller applications in </a:t>
            </a:r>
            <a:r>
              <a:rPr lang="en-US" altLang="ko-KR" dirty="0" err="1" smtClean="0"/>
              <a:t>SmartPhone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Directly applied to </a:t>
            </a:r>
            <a:r>
              <a:rPr lang="en-US" altLang="ko-KR" dirty="0" err="1" smtClean="0"/>
              <a:t>SmartPhone</a:t>
            </a:r>
            <a:r>
              <a:rPr lang="en-US" altLang="ko-KR" dirty="0" smtClean="0"/>
              <a:t> by Bluetooth</a:t>
            </a:r>
          </a:p>
          <a:p>
            <a:r>
              <a:rPr lang="en-US" altLang="ko-KR" dirty="0" smtClean="0"/>
              <a:t>Analysis programming</a:t>
            </a:r>
          </a:p>
          <a:p>
            <a:r>
              <a:rPr lang="en-US" altLang="ko-KR" dirty="0" smtClean="0"/>
              <a:t>Monitoring</a:t>
            </a:r>
          </a:p>
          <a:p>
            <a:r>
              <a:rPr lang="en-US" altLang="ko-KR" dirty="0" smtClean="0"/>
              <a:t>External Actuator/Robotics control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/>
              <a:t>External </a:t>
            </a:r>
            <a:r>
              <a:rPr lang="en-US" altLang="ko-KR" dirty="0" smtClean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Characterize each interface for implementation</a:t>
            </a:r>
          </a:p>
          <a:p>
            <a:r>
              <a:rPr lang="en-US" altLang="ko-KR" dirty="0" smtClean="0"/>
              <a:t>Availability for the tune-up of interface specifications with various implementations by 3rd party</a:t>
            </a:r>
          </a:p>
          <a:p>
            <a:r>
              <a:rPr lang="en-US" altLang="ko-KR" dirty="0" smtClean="0"/>
              <a:t>Power budget analysis required at each interface</a:t>
            </a:r>
          </a:p>
          <a:p>
            <a:r>
              <a:rPr lang="en-US" altLang="ko-KR" dirty="0" smtClean="0"/>
              <a:t>Low power consumption design required</a:t>
            </a:r>
            <a:endParaRPr lang="en-US" altLang="ko-KR" dirty="0"/>
          </a:p>
          <a:p>
            <a:pPr lvl="1"/>
            <a:r>
              <a:rPr lang="en-US" altLang="ko-KR" dirty="0" smtClean="0"/>
              <a:t>Bluetooth L.E.</a:t>
            </a:r>
          </a:p>
          <a:p>
            <a:pPr lvl="1"/>
            <a:r>
              <a:rPr lang="en-US" altLang="ko-KR" dirty="0" smtClean="0"/>
              <a:t>VCSEL Array (Vertical Cavity Surface Emitting Laser)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Issues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 Phases Approach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Phase</a:t>
            </a:r>
          </a:p>
          <a:p>
            <a:pPr lvl="1"/>
            <a:r>
              <a:rPr lang="en-US" altLang="ko-KR" dirty="0" smtClean="0"/>
              <a:t>Feasibility for applicability to BCI</a:t>
            </a:r>
          </a:p>
          <a:p>
            <a:pPr lvl="1"/>
            <a:r>
              <a:rPr lang="en-US" altLang="ko-KR" dirty="0" err="1" smtClean="0"/>
              <a:t>Intan</a:t>
            </a:r>
            <a:r>
              <a:rPr lang="en-US" altLang="ko-KR" dirty="0"/>
              <a:t> </a:t>
            </a:r>
            <a:r>
              <a:rPr lang="en-US" altLang="ko-KR" dirty="0" smtClean="0"/>
              <a:t>off-shelf chip set + Nordic BLE chip set</a:t>
            </a:r>
          </a:p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Phase</a:t>
            </a:r>
          </a:p>
          <a:p>
            <a:pPr lvl="1"/>
            <a:r>
              <a:rPr lang="en-US" altLang="ko-KR" dirty="0" smtClean="0"/>
              <a:t>Miniaturizing the size and Form factor</a:t>
            </a:r>
          </a:p>
          <a:p>
            <a:pPr lvl="1"/>
            <a:r>
              <a:rPr lang="en-US" altLang="ko-KR" dirty="0" smtClean="0"/>
              <a:t>Power supply issue: Wireless power or Battery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for BCI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Phase</a:t>
            </a:r>
          </a:p>
          <a:p>
            <a:pPr lvl="1"/>
            <a:r>
              <a:rPr lang="en-US" altLang="ko-KR" dirty="0" smtClean="0"/>
              <a:t>Mount Die-Chips on Flexible PCB</a:t>
            </a:r>
          </a:p>
          <a:p>
            <a:pPr lvl="1"/>
            <a:r>
              <a:rPr lang="en-US" altLang="ko-KR" dirty="0" smtClean="0"/>
              <a:t>Integrate analog parts with electrodes in front sensor end</a:t>
            </a:r>
          </a:p>
          <a:p>
            <a:pPr lvl="1"/>
            <a:r>
              <a:rPr lang="en-US" altLang="ko-KR" dirty="0" smtClean="0"/>
              <a:t>Integrate digital parts with wireless antenna</a:t>
            </a:r>
          </a:p>
          <a:p>
            <a:pPr lvl="1"/>
            <a:r>
              <a:rPr lang="en-US" altLang="ko-KR" dirty="0" smtClean="0"/>
              <a:t>SOC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RHD2000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95400"/>
            <a:ext cx="51816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Fully Integrated Electrophysiology front end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16-bit ADC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30 </a:t>
            </a:r>
            <a:r>
              <a:rPr lang="en-US" dirty="0" err="1" smtClean="0"/>
              <a:t>kSamples</a:t>
            </a:r>
            <a:r>
              <a:rPr lang="en-US" dirty="0" smtClean="0"/>
              <a:t>/s/channel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32 or 16 channel input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16 channel differential input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 interface with microcontroller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input-referred noise: 2.4 </a:t>
            </a:r>
            <a:r>
              <a:rPr lang="en-US" dirty="0" err="1" smtClean="0"/>
              <a:t>uV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DSP to filter out DC noise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Adjustable lower and upper cutoff frequency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amplifier on/off controllable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Each amplifier consumes: 7.6uA/kHz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Based on upper cutoff frequency</a:t>
            </a:r>
          </a:p>
          <a:p>
            <a:r>
              <a:rPr lang="en-US" dirty="0"/>
              <a:t>Electrical Characteristic</a:t>
            </a:r>
          </a:p>
          <a:p>
            <a:pPr lvl="1"/>
            <a:r>
              <a:rPr lang="en-US" dirty="0"/>
              <a:t>VDD = 3.3v</a:t>
            </a:r>
          </a:p>
          <a:p>
            <a:pPr lvl="1"/>
            <a:r>
              <a:rPr lang="en-US" dirty="0"/>
              <a:t>Baseline Amplifier current = 200 </a:t>
            </a:r>
            <a:r>
              <a:rPr lang="en-US" dirty="0" err="1"/>
              <a:t>uA</a:t>
            </a:r>
            <a:endParaRPr lang="en-US" dirty="0"/>
          </a:p>
          <a:p>
            <a:pPr lvl="1"/>
            <a:r>
              <a:rPr lang="en-US" dirty="0"/>
              <a:t>Amplifier current = 7.6uA/kHz</a:t>
            </a:r>
          </a:p>
          <a:p>
            <a:pPr lvl="1"/>
            <a:r>
              <a:rPr lang="en-US" dirty="0"/>
              <a:t>Baseline ADC current = 510uA</a:t>
            </a:r>
          </a:p>
          <a:p>
            <a:pPr lvl="1"/>
            <a:r>
              <a:rPr lang="en-US" dirty="0"/>
              <a:t>ADC current = 2.14uA/(</a:t>
            </a:r>
            <a:r>
              <a:rPr lang="en-US" dirty="0" err="1"/>
              <a:t>kS</a:t>
            </a:r>
            <a:r>
              <a:rPr lang="en-US" dirty="0"/>
              <a:t>/s)</a:t>
            </a:r>
          </a:p>
          <a:p>
            <a:pPr lvl="1"/>
            <a:r>
              <a:rPr lang="en-US" dirty="0"/>
              <a:t>SPI current = 40 </a:t>
            </a:r>
            <a:r>
              <a:rPr lang="en-US" dirty="0" err="1"/>
              <a:t>uA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048000"/>
            <a:ext cx="2212405" cy="3276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10" y="1371600"/>
            <a:ext cx="2133600" cy="18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Intan</a:t>
            </a:r>
            <a:r>
              <a:rPr lang="en-US" altLang="ko-KR" dirty="0" smtClean="0"/>
              <a:t> chip(RHD2232) + Nordic BLE chip(nRF51822) by off-the-shelf products</a:t>
            </a:r>
          </a:p>
          <a:p>
            <a:r>
              <a:rPr lang="en-US" altLang="ko-KR" dirty="0" smtClean="0"/>
              <a:t>Miniaturized precision connector or direct cabling linked to bio-patches for collecting bio-signals</a:t>
            </a:r>
          </a:p>
          <a:p>
            <a:r>
              <a:rPr lang="en-US" altLang="ko-KR" dirty="0" smtClean="0"/>
              <a:t>Chip-antenna of 2.4GHz for Nordic BLE nRF51822</a:t>
            </a:r>
          </a:p>
          <a:p>
            <a:r>
              <a:rPr lang="en-US" altLang="ko-KR" dirty="0" smtClean="0"/>
              <a:t>Polymer lithium </a:t>
            </a:r>
            <a:r>
              <a:rPr lang="en-US" altLang="ko-KR" dirty="0"/>
              <a:t>b</a:t>
            </a:r>
            <a:r>
              <a:rPr lang="en-US" altLang="ko-KR" dirty="0" smtClean="0"/>
              <a:t>attery for power supply with flexibility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Phase Considerations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budget analysis at each stage</a:t>
            </a:r>
          </a:p>
          <a:p>
            <a:r>
              <a:rPr lang="en-US" altLang="ko-KR" dirty="0" smtClean="0"/>
              <a:t>Power supply alternative options with wireless power supply by induction coil printed in PCB</a:t>
            </a:r>
          </a:p>
          <a:p>
            <a:r>
              <a:rPr lang="en-US" altLang="ko-KR" dirty="0" smtClean="0"/>
              <a:t>Temperature rise by induction coil (~2°K)</a:t>
            </a:r>
          </a:p>
          <a:p>
            <a:r>
              <a:rPr lang="en-US" altLang="ko-KR" dirty="0" smtClean="0"/>
              <a:t>Microwave activity influence in brain</a:t>
            </a:r>
          </a:p>
          <a:p>
            <a:r>
              <a:rPr lang="en-US" altLang="ko-KR" dirty="0" smtClean="0"/>
              <a:t>Flexible PCB applicability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Phase Considerations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706077" y="2560861"/>
            <a:ext cx="5422845" cy="35170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342908" y="4308543"/>
            <a:ext cx="3604350" cy="1461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80238" y="4948664"/>
            <a:ext cx="1460895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369171" y="2951375"/>
            <a:ext cx="1460895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51878" y="2951375"/>
            <a:ext cx="1460895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29731" y="2956336"/>
            <a:ext cx="1209733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65190" y="2951375"/>
            <a:ext cx="3574903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825" y="1578939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Implementation Issues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Issues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8817" y="3056721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Front-End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21481" y="3056721"/>
            <a:ext cx="2033626" cy="594360"/>
            <a:chOff x="1682496" y="2514600"/>
            <a:chExt cx="2033626" cy="594360"/>
          </a:xfrm>
        </p:grpSpPr>
        <p:sp>
          <p:nvSpPr>
            <p:cNvPr id="6" name="직사각형 5"/>
            <p:cNvSpPr/>
            <p:nvPr/>
          </p:nvSpPr>
          <p:spPr>
            <a:xfrm>
              <a:off x="1682496" y="2514600"/>
              <a:ext cx="2033626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95346" y="2587750"/>
              <a:ext cx="55718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Amp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13814" y="2587750"/>
              <a:ext cx="590474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Pre-Filter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40306" y="2587750"/>
              <a:ext cx="558775" cy="476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Post-Filter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7520" y="3056721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0370" y="3129871"/>
            <a:ext cx="5571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988838" y="3129871"/>
            <a:ext cx="5904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A/D</a:t>
            </a:r>
          </a:p>
          <a:p>
            <a:pPr algn="ctr"/>
            <a:r>
              <a:rPr lang="en-US" altLang="ko-KR" sz="1200" dirty="0" smtClean="0"/>
              <a:t>D/A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510565" y="3056721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63192" y="3129872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563192" y="3367997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Optic</a:t>
            </a:r>
          </a:p>
        </p:txBody>
      </p:sp>
      <p:cxnSp>
        <p:nvCxnSpPr>
          <p:cNvPr id="16" name="직선 연결선 15"/>
          <p:cNvCxnSpPr>
            <a:stCxn id="4" idx="3"/>
          </p:cNvCxnSpPr>
          <p:nvPr/>
        </p:nvCxnSpPr>
        <p:spPr>
          <a:xfrm>
            <a:off x="1474667" y="3353901"/>
            <a:ext cx="382844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57017" y="3353901"/>
            <a:ext cx="102413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90796" y="3353901"/>
            <a:ext cx="221679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3"/>
          </p:cNvCxnSpPr>
          <p:nvPr/>
        </p:nvCxnSpPr>
        <p:spPr>
          <a:xfrm flipV="1">
            <a:off x="6768143" y="2744020"/>
            <a:ext cx="230815" cy="50491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45366" y="3052151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10068" y="3125302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7510068" y="3363427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Optic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455958" y="5049049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Signal Processing</a:t>
            </a:r>
            <a:endParaRPr lang="ko-KR" altLang="en-US" sz="1200" dirty="0"/>
          </a:p>
        </p:txBody>
      </p:sp>
      <p:cxnSp>
        <p:nvCxnSpPr>
          <p:cNvPr id="24" name="꺾인 연결선 23"/>
          <p:cNvCxnSpPr>
            <a:stCxn id="21" idx="1"/>
          </p:cNvCxnSpPr>
          <p:nvPr/>
        </p:nvCxnSpPr>
        <p:spPr>
          <a:xfrm rot="10800000">
            <a:off x="7292978" y="2780575"/>
            <a:ext cx="217091" cy="46379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flipH="1" flipV="1">
            <a:off x="6972289" y="2692505"/>
            <a:ext cx="45719" cy="46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flipV="1">
            <a:off x="7270116" y="2713820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5023" y="2554562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Bio-Patch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01592" y="2554562"/>
            <a:ext cx="34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Intan</a:t>
            </a:r>
            <a:r>
              <a:rPr lang="en-US" altLang="ko-KR" dirty="0" smtClean="0"/>
              <a:t> RHD2232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56951" y="2554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nRF51822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45366" y="25312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nRF51822</a:t>
            </a:r>
            <a:endParaRPr lang="ko-KR" altLang="en-US" dirty="0"/>
          </a:p>
        </p:txBody>
      </p:sp>
      <p:cxnSp>
        <p:nvCxnSpPr>
          <p:cNvPr id="32" name="꺾인 연결선 31"/>
          <p:cNvCxnSpPr/>
          <p:nvPr/>
        </p:nvCxnSpPr>
        <p:spPr>
          <a:xfrm>
            <a:off x="8812762" y="3349331"/>
            <a:ext cx="12700" cy="1996898"/>
          </a:xfrm>
          <a:prstGeom prst="bentConnector3">
            <a:avLst>
              <a:gd name="adj1" fmla="val 180000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39514" y="5866169"/>
            <a:ext cx="154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Smart-Phone</a:t>
            </a:r>
          </a:p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0" name="번개 39"/>
          <p:cNvSpPr/>
          <p:nvPr/>
        </p:nvSpPr>
        <p:spPr>
          <a:xfrm>
            <a:off x="7031133" y="2591821"/>
            <a:ext cx="203200" cy="4571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740" y="2170125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Bluetooth L.E.</a:t>
            </a:r>
            <a:endParaRPr lang="ko-KR" altLang="en-US" dirty="0"/>
          </a:p>
        </p:txBody>
      </p:sp>
      <p:cxnSp>
        <p:nvCxnSpPr>
          <p:cNvPr id="49" name="꺾인 연결선 48"/>
          <p:cNvCxnSpPr/>
          <p:nvPr/>
        </p:nvCxnSpPr>
        <p:spPr>
          <a:xfrm>
            <a:off x="6764333" y="3490144"/>
            <a:ext cx="230815" cy="50491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2" idx="1"/>
          </p:cNvCxnSpPr>
          <p:nvPr/>
        </p:nvCxnSpPr>
        <p:spPr>
          <a:xfrm rot="10800000" flipV="1">
            <a:off x="7289170" y="3482490"/>
            <a:ext cx="220899" cy="5080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 flipH="1" flipV="1">
            <a:off x="6968479" y="3991079"/>
            <a:ext cx="45719" cy="46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flipV="1">
            <a:off x="7266306" y="4012394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번개 52"/>
          <p:cNvSpPr/>
          <p:nvPr/>
        </p:nvSpPr>
        <p:spPr>
          <a:xfrm flipV="1">
            <a:off x="7027323" y="4131782"/>
            <a:ext cx="203200" cy="4571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409221" y="4211253"/>
            <a:ext cx="15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Laser Optics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90771" y="3810393"/>
            <a:ext cx="8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VCSEL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03604" y="3810393"/>
            <a:ext cx="8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VCSEL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417291" y="4408929"/>
            <a:ext cx="34326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Filter BW Cont., Optic Encoding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Power Supply Circuitry</a:t>
            </a:r>
          </a:p>
          <a:p>
            <a:pPr algn="ctr"/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3157346" y="5075754"/>
            <a:ext cx="89732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Polymer-Ion</a:t>
            </a:r>
          </a:p>
          <a:p>
            <a:pPr algn="ctr"/>
            <a:r>
              <a:rPr lang="en-US" altLang="ko-KR" sz="1200" dirty="0" smtClean="0"/>
              <a:t>Battery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4190828" y="5075754"/>
            <a:ext cx="90099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Charging Circuitry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5705853" y="3751467"/>
            <a:ext cx="0" cy="657462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2647553" y="3751467"/>
            <a:ext cx="0" cy="657462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0" idx="3"/>
            <a:endCxn id="61" idx="1"/>
          </p:cNvCxnSpPr>
          <p:nvPr/>
        </p:nvCxnSpPr>
        <p:spPr>
          <a:xfrm>
            <a:off x="4054673" y="5372934"/>
            <a:ext cx="136155" cy="0"/>
          </a:xfrm>
          <a:prstGeom prst="line">
            <a:avLst/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2647553" y="5003289"/>
            <a:ext cx="545823" cy="369645"/>
          </a:xfrm>
          <a:prstGeom prst="bentConnector3">
            <a:avLst>
              <a:gd name="adj1" fmla="val -928"/>
            </a:avLst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99155" y="630570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20mm X 15(&lt;20)mm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29731" y="4319388"/>
            <a:ext cx="1209733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88817" y="4419773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Front-End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0305" y="5118674"/>
            <a:ext cx="97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Sensor Array</a:t>
            </a: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879342" y="3940823"/>
            <a:ext cx="1368013" cy="184248"/>
          </a:xfrm>
          <a:prstGeom prst="bentConnector3">
            <a:avLst>
              <a:gd name="adj1" fmla="val -38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944" b="43039"/>
          <a:stretch/>
        </p:blipFill>
        <p:spPr>
          <a:xfrm rot="5400000">
            <a:off x="5448943" y="2134242"/>
            <a:ext cx="3009900" cy="18656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3"/>
          <a:srcRect b="43039"/>
          <a:stretch/>
        </p:blipFill>
        <p:spPr bwMode="auto">
          <a:xfrm rot="16200000">
            <a:off x="1930899" y="1771650"/>
            <a:ext cx="3009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/>
          </p:cNvPicPr>
          <p:nvPr/>
        </p:nvPicPr>
        <p:blipFill rotWithShape="1">
          <a:blip r:embed="rId3"/>
          <a:srcRect l="32387" t="7489" r="42966" b="85985"/>
          <a:stretch/>
        </p:blipFill>
        <p:spPr bwMode="auto">
          <a:xfrm rot="16200000">
            <a:off x="1037239" y="1867623"/>
            <a:ext cx="74187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/>
          <a:srcRect t="8513" b="74833"/>
          <a:stretch/>
        </p:blipFill>
        <p:spPr bwMode="auto">
          <a:xfrm rot="5400000">
            <a:off x="3597025" y="2815120"/>
            <a:ext cx="3009900" cy="77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3"/>
          <a:srcRect t="10715" b="74833"/>
          <a:stretch/>
        </p:blipFill>
        <p:spPr bwMode="auto">
          <a:xfrm rot="16200000">
            <a:off x="4180513" y="2574560"/>
            <a:ext cx="3009900" cy="6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 bwMode="auto">
          <a:xfrm>
            <a:off x="2140448" y="1562099"/>
            <a:ext cx="669427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070674" y="1880076"/>
            <a:ext cx="555714" cy="687234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129749" y="3505199"/>
            <a:ext cx="555714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SPI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706298" y="3874530"/>
            <a:ext cx="1232951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834598" y="1562098"/>
            <a:ext cx="1232951" cy="6359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33775" y="2908897"/>
            <a:ext cx="533400" cy="520103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Intan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atin typeface="Arial" charset="0"/>
              </a:rPr>
              <a:t>RHD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atin typeface="Arial" charset="0"/>
              </a:rPr>
              <a:t>2232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57975" y="2680297"/>
            <a:ext cx="533400" cy="520103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nRF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51822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V="1">
            <a:off x="5685463" y="2095500"/>
            <a:ext cx="1824574" cy="190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3294829" y="1641951"/>
            <a:ext cx="1232951" cy="6359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V="1">
            <a:off x="3114675" y="2095500"/>
            <a:ext cx="1824574" cy="190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35848" y="1778954"/>
            <a:ext cx="109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10mm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7558" y="2806905"/>
            <a:ext cx="93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10mm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7754189" y="4968331"/>
            <a:ext cx="238126" cy="87056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 rotWithShape="1">
          <a:blip r:embed="rId3"/>
          <a:srcRect t="22137" b="43039"/>
          <a:stretch/>
        </p:blipFill>
        <p:spPr bwMode="auto">
          <a:xfrm rot="5400000">
            <a:off x="5525481" y="4649693"/>
            <a:ext cx="3009900" cy="170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/>
          </p:cNvPicPr>
          <p:nvPr/>
        </p:nvPicPr>
        <p:blipFill rotWithShape="1">
          <a:blip r:embed="rId3"/>
          <a:srcRect b="43039"/>
          <a:stretch/>
        </p:blipFill>
        <p:spPr bwMode="auto">
          <a:xfrm rot="16200000">
            <a:off x="2054806" y="4149265"/>
            <a:ext cx="3009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/>
          </p:cNvPicPr>
          <p:nvPr/>
        </p:nvPicPr>
        <p:blipFill rotWithShape="1">
          <a:blip r:embed="rId3"/>
          <a:srcRect t="8513" b="74833"/>
          <a:stretch/>
        </p:blipFill>
        <p:spPr bwMode="auto">
          <a:xfrm rot="5400000">
            <a:off x="3720932" y="5192735"/>
            <a:ext cx="3009900" cy="77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/>
          </p:cNvPicPr>
          <p:nvPr/>
        </p:nvPicPr>
        <p:blipFill rotWithShape="1">
          <a:blip r:embed="rId3"/>
          <a:srcRect t="10715" b="74833"/>
          <a:stretch/>
        </p:blipFill>
        <p:spPr bwMode="auto">
          <a:xfrm rot="16200000">
            <a:off x="4276218" y="4952175"/>
            <a:ext cx="3009900" cy="6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95665" y="40845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Bio-Patch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3749" y="40445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Analog Part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29613" y="375646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Digital &amp; Wireless</a:t>
            </a:r>
          </a:p>
          <a:p>
            <a:r>
              <a:rPr lang="en-US" altLang="ko-KR" dirty="0" smtClean="0"/>
              <a:t>(Bluetooth L.E.)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294829" y="4877927"/>
            <a:ext cx="1644420" cy="1304925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64356" y="3827043"/>
            <a:ext cx="669427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169130" y="5940308"/>
            <a:ext cx="669427" cy="9521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165172" y="3986724"/>
            <a:ext cx="520292" cy="9521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115505" y="4751153"/>
            <a:ext cx="1644420" cy="1304925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3" name="Picture 2"/>
          <p:cNvPicPr>
            <a:picLocks noChangeAspect="1"/>
          </p:cNvPicPr>
          <p:nvPr/>
        </p:nvPicPr>
        <p:blipFill rotWithShape="1">
          <a:blip r:embed="rId3"/>
          <a:srcRect l="32387" t="9386" r="42966" b="85985"/>
          <a:stretch/>
        </p:blipFill>
        <p:spPr bwMode="auto">
          <a:xfrm rot="16200000">
            <a:off x="1401741" y="4455288"/>
            <a:ext cx="74187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5000625"/>
            <a:ext cx="1513858" cy="1082777"/>
          </a:xfrm>
          <a:prstGeom prst="rect">
            <a:avLst/>
          </a:prstGeom>
        </p:spPr>
      </p:pic>
      <p:pic>
        <p:nvPicPr>
          <p:cNvPr id="46" name="내용 개체 틀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t="25044" r="1374" b="24868"/>
          <a:stretch/>
        </p:blipFill>
        <p:spPr bwMode="auto">
          <a:xfrm>
            <a:off x="6178926" y="4889208"/>
            <a:ext cx="1464886" cy="107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직선 화살표 연결선 47"/>
          <p:cNvCxnSpPr/>
          <p:nvPr/>
        </p:nvCxnSpPr>
        <p:spPr bwMode="auto">
          <a:xfrm>
            <a:off x="2890411" y="1727636"/>
            <a:ext cx="4905375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716694" y="13715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30mm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8058150" y="2198054"/>
            <a:ext cx="0" cy="15584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pic>
        <p:nvPicPr>
          <p:cNvPr id="53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277377" y="2444744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438311" y="2780995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664421" y="2967504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793098" y="3229698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직사각형 56"/>
          <p:cNvSpPr/>
          <p:nvPr/>
        </p:nvSpPr>
        <p:spPr>
          <a:xfrm>
            <a:off x="295666" y="4938880"/>
            <a:ext cx="1078330" cy="12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 bwMode="auto">
          <a:xfrm rot="21439854">
            <a:off x="7664150" y="2532220"/>
            <a:ext cx="238126" cy="87056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 rot="16040308">
            <a:off x="7382914" y="2797601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Arial" charset="0"/>
              </a:rPr>
              <a:t>Antenna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85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RHD2216 Block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4789"/>
            <a:ext cx="6400800" cy="54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RHD2000 Characteristic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43400"/>
            <a:ext cx="7467600" cy="1787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371599"/>
            <a:ext cx="7620000" cy="22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0" b="4723"/>
          <a:stretch/>
        </p:blipFill>
        <p:spPr>
          <a:xfrm>
            <a:off x="152400" y="1295400"/>
            <a:ext cx="8631230" cy="5562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48" y="274638"/>
            <a:ext cx="8262652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RHD2000 Interface with nRF51822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32-bit ARM Cortex M0 processor</a:t>
            </a:r>
          </a:p>
          <a:p>
            <a:r>
              <a:rPr lang="en-US" sz="1800" dirty="0" smtClean="0"/>
              <a:t>256kB flash/ 16 </a:t>
            </a:r>
            <a:r>
              <a:rPr lang="en-US" sz="1800" dirty="0" err="1" smtClean="0"/>
              <a:t>kB</a:t>
            </a:r>
            <a:r>
              <a:rPr lang="en-US" sz="1800" dirty="0" smtClean="0"/>
              <a:t> RAM</a:t>
            </a:r>
          </a:p>
          <a:p>
            <a:r>
              <a:rPr lang="en-US" sz="1800" dirty="0" smtClean="0"/>
              <a:t>31 GPIO pins</a:t>
            </a:r>
          </a:p>
          <a:p>
            <a:r>
              <a:rPr lang="en-US" sz="1800" dirty="0" smtClean="0"/>
              <a:t>2 SPI channels  </a:t>
            </a:r>
          </a:p>
          <a:p>
            <a:r>
              <a:rPr lang="en-US" sz="1800" dirty="0" smtClean="0"/>
              <a:t>2.4 GHz radio</a:t>
            </a:r>
          </a:p>
          <a:p>
            <a:pPr lvl="1"/>
            <a:r>
              <a:rPr lang="en-US" sz="1800" dirty="0" smtClean="0"/>
              <a:t>Programmable output power +4dBm to -20dBm</a:t>
            </a:r>
          </a:p>
          <a:p>
            <a:pPr lvl="1"/>
            <a:r>
              <a:rPr lang="en-US" sz="1800" dirty="0" err="1" smtClean="0"/>
              <a:t>Tx</a:t>
            </a:r>
            <a:r>
              <a:rPr lang="en-US" sz="1800" dirty="0" smtClean="0"/>
              <a:t> and Rx radio can be enable separately</a:t>
            </a:r>
          </a:p>
          <a:p>
            <a:r>
              <a:rPr lang="en-US" sz="1800" dirty="0" smtClean="0"/>
              <a:t>16 MHz oscillator</a:t>
            </a:r>
          </a:p>
          <a:p>
            <a:r>
              <a:rPr lang="en-US" sz="1800" dirty="0" smtClean="0"/>
              <a:t>GFSK Modulation</a:t>
            </a:r>
          </a:p>
          <a:p>
            <a:r>
              <a:rPr lang="en-US" sz="1800" dirty="0" smtClean="0"/>
              <a:t>2 Mbps maximum On-air data rate</a:t>
            </a:r>
          </a:p>
          <a:p>
            <a:r>
              <a:rPr lang="en-US" sz="1800" dirty="0" smtClean="0"/>
              <a:t>-85dBm at 2 Mbps sensitivity</a:t>
            </a:r>
          </a:p>
          <a:p>
            <a:r>
              <a:rPr lang="en-US" sz="1800" dirty="0" smtClean="0"/>
              <a:t>Selectable peripheral module On/OFF</a:t>
            </a:r>
          </a:p>
          <a:p>
            <a:pPr lvl="1"/>
            <a:r>
              <a:rPr lang="en-US" sz="1800" dirty="0" smtClean="0"/>
              <a:t>2 </a:t>
            </a:r>
            <a:r>
              <a:rPr lang="en-US" sz="1800" dirty="0" err="1" smtClean="0"/>
              <a:t>uA</a:t>
            </a:r>
            <a:r>
              <a:rPr lang="en-US" sz="1800" dirty="0" smtClean="0"/>
              <a:t> when all peripherals in IDLE and CPU OFF</a:t>
            </a:r>
          </a:p>
          <a:p>
            <a:pPr lvl="1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nRF51822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(Processor)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 @ 16MHZ running off flash memory = 4.4 mA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529" y="2212978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(Radio 2.4 </a:t>
            </a:r>
            <a:r>
              <a:rPr lang="en-US" dirty="0" err="1" smtClean="0"/>
              <a:t>ghz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Tx</a:t>
            </a:r>
            <a:r>
              <a:rPr lang="en-US" dirty="0" smtClean="0"/>
              <a:t> Current @ +4dbm = 16 mA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Tx</a:t>
            </a:r>
            <a:r>
              <a:rPr lang="en-US" dirty="0" smtClean="0"/>
              <a:t> Current @ -16dbm = 6 mA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Rx Current @ 1 mbps = 13 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529" y="3809999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(SPI)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@ 125kbps = 180 </a:t>
            </a:r>
            <a:r>
              <a:rPr lang="en-US" dirty="0" err="1" smtClean="0"/>
              <a:t>uA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@ 8 Mbps = 200 </a:t>
            </a:r>
            <a:r>
              <a:rPr lang="en-US" dirty="0" err="1" smtClean="0"/>
              <a:t>uA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0099" y="5181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Mechanical Characteristic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 x W x H = 6 x 6 x .85 (mm)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461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nRF51822 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7939" y="16294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Block Diagram(Closed Loop Control)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 Bed System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4825" y="2737228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Front-End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821481" y="2737228"/>
            <a:ext cx="2033626" cy="594360"/>
            <a:chOff x="1682496" y="2514600"/>
            <a:chExt cx="2033626" cy="594360"/>
          </a:xfrm>
        </p:grpSpPr>
        <p:sp>
          <p:nvSpPr>
            <p:cNvPr id="8" name="직사각형 7"/>
            <p:cNvSpPr/>
            <p:nvPr/>
          </p:nvSpPr>
          <p:spPr>
            <a:xfrm>
              <a:off x="1682496" y="2514600"/>
              <a:ext cx="2033626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95346" y="2587750"/>
              <a:ext cx="55718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Amp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13814" y="2587750"/>
              <a:ext cx="590474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Pre-Filter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0306" y="2587750"/>
              <a:ext cx="558775" cy="476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Post-Filter</a:t>
              </a:r>
              <a:endParaRPr lang="ko-KR" altLang="en-US" sz="12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025760" y="2737228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38610" y="2810378"/>
            <a:ext cx="5571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057078" y="2810378"/>
            <a:ext cx="5904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A/D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41428" y="2737228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02006" y="2810379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602006" y="3048504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Wireless Optic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4825" y="4204719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Actuator Front-End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0662" y="4803852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External</a:t>
            </a:r>
          </a:p>
          <a:p>
            <a:pPr algn="ctr"/>
            <a:r>
              <a:rPr lang="en-US" altLang="ko-KR" sz="1200" dirty="0" smtClean="0"/>
              <a:t>Actuator</a:t>
            </a:r>
          </a:p>
          <a:p>
            <a:pPr algn="ctr"/>
            <a:r>
              <a:rPr lang="en-US" altLang="ko-KR" sz="1200" dirty="0" smtClean="0"/>
              <a:t>Robotics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4" idx="3"/>
            <a:endCxn id="8" idx="1"/>
          </p:cNvCxnSpPr>
          <p:nvPr/>
        </p:nvCxnSpPr>
        <p:spPr>
          <a:xfrm>
            <a:off x="1590675" y="3034408"/>
            <a:ext cx="230806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3"/>
            <a:endCxn id="12" idx="1"/>
          </p:cNvCxnSpPr>
          <p:nvPr/>
        </p:nvCxnSpPr>
        <p:spPr>
          <a:xfrm>
            <a:off x="3855107" y="3034408"/>
            <a:ext cx="170653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3"/>
            <a:endCxn id="16" idx="1"/>
          </p:cNvCxnSpPr>
          <p:nvPr/>
        </p:nvCxnSpPr>
        <p:spPr>
          <a:xfrm>
            <a:off x="5357126" y="3034408"/>
            <a:ext cx="184302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8" idx="2"/>
            <a:endCxn id="61" idx="0"/>
          </p:cNvCxnSpPr>
          <p:nvPr/>
        </p:nvCxnSpPr>
        <p:spPr>
          <a:xfrm>
            <a:off x="8111049" y="3327018"/>
            <a:ext cx="0" cy="85954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62" idx="2"/>
            <a:endCxn id="26" idx="0"/>
          </p:cNvCxnSpPr>
          <p:nvPr/>
        </p:nvCxnSpPr>
        <p:spPr>
          <a:xfrm>
            <a:off x="8111049" y="4702277"/>
            <a:ext cx="0" cy="101575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3"/>
          </p:cNvCxnSpPr>
          <p:nvPr/>
        </p:nvCxnSpPr>
        <p:spPr>
          <a:xfrm flipV="1">
            <a:off x="6872794" y="2461079"/>
            <a:ext cx="141684" cy="57332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445366" y="2732658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510068" y="2805809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7510068" y="3043934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Wireless</a:t>
            </a:r>
            <a:r>
              <a:rPr lang="en-US" altLang="ko-KR" sz="1200" dirty="0" smtClean="0"/>
              <a:t> Optic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0662" y="3412972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Signal Processing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450662" y="4107917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stCxn id="61" idx="2"/>
            <a:endCxn id="62" idx="0"/>
          </p:cNvCxnSpPr>
          <p:nvPr/>
        </p:nvCxnSpPr>
        <p:spPr>
          <a:xfrm>
            <a:off x="8111049" y="4007332"/>
            <a:ext cx="0" cy="100585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8" idx="1"/>
          </p:cNvCxnSpPr>
          <p:nvPr/>
        </p:nvCxnSpPr>
        <p:spPr>
          <a:xfrm rot="10800000">
            <a:off x="7292976" y="2461080"/>
            <a:ext cx="152391" cy="5687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이등변 삼각형 81"/>
          <p:cNvSpPr/>
          <p:nvPr/>
        </p:nvSpPr>
        <p:spPr>
          <a:xfrm flipV="1">
            <a:off x="6990984" y="2394328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flipV="1">
            <a:off x="7270116" y="2394327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번개 83"/>
          <p:cNvSpPr/>
          <p:nvPr/>
        </p:nvSpPr>
        <p:spPr>
          <a:xfrm>
            <a:off x="7036892" y="2320034"/>
            <a:ext cx="203200" cy="4571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1/2 액자 85"/>
          <p:cNvSpPr/>
          <p:nvPr/>
        </p:nvSpPr>
        <p:spPr>
          <a:xfrm flipV="1">
            <a:off x="7086546" y="2732658"/>
            <a:ext cx="176020" cy="3222650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1/2 액자 86"/>
          <p:cNvSpPr/>
          <p:nvPr/>
        </p:nvSpPr>
        <p:spPr>
          <a:xfrm flipV="1">
            <a:off x="1692090" y="2737227"/>
            <a:ext cx="166213" cy="3218081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1/2 액자 87"/>
          <p:cNvSpPr/>
          <p:nvPr/>
        </p:nvSpPr>
        <p:spPr>
          <a:xfrm flipV="1">
            <a:off x="3906312" y="2732656"/>
            <a:ext cx="76175" cy="2255606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1/2 액자 88"/>
          <p:cNvSpPr/>
          <p:nvPr/>
        </p:nvSpPr>
        <p:spPr>
          <a:xfrm flipV="1">
            <a:off x="5401860" y="2732657"/>
            <a:ext cx="88010" cy="2255605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32187" y="5747128"/>
            <a:ext cx="21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Sensory/Actuator I/F</a:t>
            </a:r>
          </a:p>
          <a:p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234015" y="5747128"/>
            <a:ext cx="14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 I/F</a:t>
            </a:r>
          </a:p>
          <a:p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295790" y="5052743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Wireless I/F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08864" y="5021682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Bio-Signal I/F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025760" y="4195957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738610" y="4263774"/>
            <a:ext cx="5571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4057078" y="4263774"/>
            <a:ext cx="5904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D/A</a:t>
            </a:r>
            <a:endParaRPr lang="ko-KR" altLang="en-US" sz="1200" dirty="0"/>
          </a:p>
        </p:txBody>
      </p:sp>
      <p:cxnSp>
        <p:nvCxnSpPr>
          <p:cNvPr id="103" name="직선 연결선 102"/>
          <p:cNvCxnSpPr>
            <a:stCxn id="22" idx="3"/>
            <a:endCxn id="98" idx="1"/>
          </p:cNvCxnSpPr>
          <p:nvPr/>
        </p:nvCxnSpPr>
        <p:spPr>
          <a:xfrm>
            <a:off x="1590675" y="4501899"/>
            <a:ext cx="2466403" cy="0"/>
          </a:xfrm>
          <a:prstGeom prst="line">
            <a:avLst/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025760" y="3469086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 Logic for Encoding</a:t>
            </a:r>
            <a:endParaRPr lang="ko-KR" altLang="en-US" sz="1200" dirty="0"/>
          </a:p>
        </p:txBody>
      </p:sp>
      <p:cxnSp>
        <p:nvCxnSpPr>
          <p:cNvPr id="112" name="직선 연결선 111"/>
          <p:cNvCxnSpPr>
            <a:stCxn id="12" idx="2"/>
          </p:cNvCxnSpPr>
          <p:nvPr/>
        </p:nvCxnSpPr>
        <p:spPr>
          <a:xfrm>
            <a:off x="4691443" y="3331588"/>
            <a:ext cx="0" cy="137498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2"/>
            <a:endCxn id="96" idx="0"/>
          </p:cNvCxnSpPr>
          <p:nvPr/>
        </p:nvCxnSpPr>
        <p:spPr>
          <a:xfrm>
            <a:off x="4691443" y="4063446"/>
            <a:ext cx="0" cy="13251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6" idx="3"/>
            <a:endCxn id="26" idx="1"/>
          </p:cNvCxnSpPr>
          <p:nvPr/>
        </p:nvCxnSpPr>
        <p:spPr>
          <a:xfrm>
            <a:off x="5357126" y="4493137"/>
            <a:ext cx="2093536" cy="607895"/>
          </a:xfrm>
          <a:prstGeom prst="bentConnector3">
            <a:avLst>
              <a:gd name="adj1" fmla="val 92029"/>
            </a:avLst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4181</TotalTime>
  <Words>1250</Words>
  <Application>Microsoft Office PowerPoint</Application>
  <PresentationFormat>화면 슬라이드 쇼(4:3)</PresentationFormat>
  <Paragraphs>409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광장</vt:lpstr>
      <vt:lpstr>CSNE BCI Test Bed Design</vt:lpstr>
      <vt:lpstr>Brain Computer Interface</vt:lpstr>
      <vt:lpstr>PowerPoint 프레젠테이션</vt:lpstr>
      <vt:lpstr>RHD2216 Block Diagram</vt:lpstr>
      <vt:lpstr>RHD2000 Characteristic</vt:lpstr>
      <vt:lpstr>RHD2000 Interface with nRF51822</vt:lpstr>
      <vt:lpstr>nRF51822 Features</vt:lpstr>
      <vt:lpstr>PowerPoint 프레젠테이션</vt:lpstr>
      <vt:lpstr>Test Bed System</vt:lpstr>
      <vt:lpstr>PowerPoint 프레젠테이션</vt:lpstr>
      <vt:lpstr>Modular Building Block Structure</vt:lpstr>
      <vt:lpstr>Modular Software Building Block</vt:lpstr>
      <vt:lpstr>Command/Response API</vt:lpstr>
      <vt:lpstr>Functioning Blocks</vt:lpstr>
      <vt:lpstr>Sensory Signal Detect</vt:lpstr>
      <vt:lpstr>Pre-Processing and Amplification</vt:lpstr>
      <vt:lpstr>A/D Conversion</vt:lpstr>
      <vt:lpstr>External Control</vt:lpstr>
      <vt:lpstr>External Control</vt:lpstr>
      <vt:lpstr>Break-down of considerations Sensory front-end</vt:lpstr>
      <vt:lpstr>Break-down of considerations Sensing &amp; Pre-Processing</vt:lpstr>
      <vt:lpstr>Break-down of considerations Pre-Amplification</vt:lpstr>
      <vt:lpstr>Break-down of considerations A/D Conversion</vt:lpstr>
      <vt:lpstr>Break-down of considerations A/D Conversion(cont.)</vt:lpstr>
      <vt:lpstr>Break-down of considerations External Transmission</vt:lpstr>
      <vt:lpstr>Break-down of considerations External Controller</vt:lpstr>
      <vt:lpstr>Interface Issues</vt:lpstr>
      <vt:lpstr>Considerations for BCI</vt:lpstr>
      <vt:lpstr>PowerPoint 프레젠테이션</vt:lpstr>
      <vt:lpstr>1st Phase Considerations</vt:lpstr>
      <vt:lpstr>1st Phase Considerations</vt:lpstr>
      <vt:lpstr>Implementation Issues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YJChung</cp:lastModifiedBy>
  <cp:revision>84</cp:revision>
  <cp:lastPrinted>2013-02-28T23:52:23Z</cp:lastPrinted>
  <dcterms:created xsi:type="dcterms:W3CDTF">2013-02-06T06:49:35Z</dcterms:created>
  <dcterms:modified xsi:type="dcterms:W3CDTF">2013-04-17T23:45:06Z</dcterms:modified>
</cp:coreProperties>
</file>