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0233600" cy="292608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1200" y="968"/>
      </p:cViewPr>
      <p:guideLst>
        <p:guide orient="horz" pos="9216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9089816"/>
            <a:ext cx="3419856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6581120"/>
            <a:ext cx="2816352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9360" y="1171792"/>
            <a:ext cx="9052560" cy="24966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171792"/>
            <a:ext cx="26487120" cy="24966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3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18802775"/>
            <a:ext cx="34198560" cy="581152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2401978"/>
            <a:ext cx="34198560" cy="64007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6827522"/>
            <a:ext cx="1776984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2080" y="6827522"/>
            <a:ext cx="17769840" cy="19310775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549817"/>
            <a:ext cx="17776827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9279468"/>
            <a:ext cx="17776827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6549817"/>
            <a:ext cx="17783810" cy="2729651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9279468"/>
            <a:ext cx="17783810" cy="16858829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2" y="1165013"/>
            <a:ext cx="13236577" cy="495808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165016"/>
            <a:ext cx="22491700" cy="2497328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2" y="6123096"/>
            <a:ext cx="13236577" cy="200152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0482560"/>
            <a:ext cx="24140160" cy="241808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614507"/>
            <a:ext cx="24140160" cy="1755648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2900642"/>
            <a:ext cx="24140160" cy="343407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9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171789"/>
            <a:ext cx="36210240" cy="48768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827522"/>
            <a:ext cx="36210240" cy="19310775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7120430"/>
            <a:ext cx="938784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9A64-9CD0-490B-B30F-7CF7D2062BAA}" type="datetimeFigureOut">
              <a:rPr lang="en-US" smtClean="0"/>
              <a:t>4/26/13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27120430"/>
            <a:ext cx="1274064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27120430"/>
            <a:ext cx="9387840" cy="1557867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D69D-5F1F-4BB5-8D04-B9B9A6D05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oleObject" Target="../embeddings/oleObject1.bin"/><Relationship Id="rId9" Type="http://schemas.openxmlformats.org/officeDocument/2006/relationships/package" Target="../embeddings/Microsoft_Word_Document1.docx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2680" y="539263"/>
            <a:ext cx="2950464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An Active Connected Knee Rehabilitation Device</a:t>
            </a:r>
            <a:r>
              <a:rPr lang="en-US" sz="6600" dirty="0"/>
              <a:t> </a:t>
            </a:r>
            <a:endParaRPr lang="en-US" sz="6600" dirty="0" smtClean="0"/>
          </a:p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Yi Su,</a:t>
            </a:r>
            <a:r>
              <a:rPr lang="de-DE" sz="6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6600" dirty="0" err="1">
                <a:latin typeface="Arial" pitchFamily="34" charset="0"/>
                <a:cs typeface="Arial" pitchFamily="34" charset="0"/>
              </a:rPr>
              <a:t>Yeongjee</a:t>
            </a:r>
            <a:r>
              <a:rPr lang="de-DE" sz="66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6600" dirty="0" smtClean="0">
                <a:latin typeface="Arial" pitchFamily="34" charset="0"/>
                <a:cs typeface="Arial" pitchFamily="34" charset="0"/>
              </a:rPr>
              <a:t>Chung, </a:t>
            </a:r>
            <a:r>
              <a:rPr lang="en-US" sz="6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6600" dirty="0" err="1" smtClean="0">
                <a:latin typeface="Arial" pitchFamily="34" charset="0"/>
                <a:cs typeface="Arial" pitchFamily="34" charset="0"/>
              </a:rPr>
              <a:t>Kee</a:t>
            </a:r>
            <a:r>
              <a:rPr lang="en-US" sz="6600" dirty="0" smtClean="0">
                <a:latin typeface="Arial" pitchFamily="34" charset="0"/>
                <a:cs typeface="Arial" pitchFamily="34" charset="0"/>
              </a:rPr>
              <a:t> Moon, Yusuf Ozturk</a:t>
            </a:r>
          </a:p>
          <a:p>
            <a:pPr algn="ctr"/>
            <a:r>
              <a:rPr lang="en-US" sz="6600" dirty="0" smtClean="0">
                <a:latin typeface="Arial" pitchFamily="34" charset="0"/>
                <a:cs typeface="Arial" pitchFamily="34" charset="0"/>
              </a:rPr>
              <a:t>Department of Electrical Engineering, Department of Mechanical Engineering, San Diego State University, CA 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2020" y="5791201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8" y="0"/>
            <a:ext cx="5943988" cy="4813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0" y="304800"/>
            <a:ext cx="4261925" cy="3878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03780" y="5918538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2020" y="14782801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Methods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03800" y="5943600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Discussion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315" y="27958579"/>
            <a:ext cx="224537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473" y="27898357"/>
            <a:ext cx="1927860" cy="118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673" y="27958579"/>
            <a:ext cx="368452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761583"/>
              </p:ext>
            </p:extLst>
          </p:nvPr>
        </p:nvGraphicFramePr>
        <p:xfrm>
          <a:off x="31318200" y="19812000"/>
          <a:ext cx="8235241" cy="774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9" imgW="9286520" imgH="8729292" progId="Word.Document.12">
                  <p:embed/>
                </p:oleObj>
              </mc:Choice>
              <mc:Fallback>
                <p:oleObj name="Document" r:id="rId9" imgW="9286520" imgH="87292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18200" y="19812000"/>
                        <a:ext cx="8235241" cy="774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0403800" y="12344400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03800" y="15925800"/>
            <a:ext cx="6160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54000" y="7238999"/>
            <a:ext cx="2895600" cy="46975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16400" y="7315200"/>
            <a:ext cx="3710700" cy="4724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030200" y="11744742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16 channel and 8 channel differential  BCI  modules</a:t>
            </a:r>
            <a:endParaRPr lang="en-US" sz="66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8000" y="15240000"/>
            <a:ext cx="13944600" cy="10133317"/>
          </a:xfrm>
          <a:prstGeom prst="rect">
            <a:avLst/>
          </a:prstGeom>
        </p:spPr>
      </p:pic>
      <p:sp>
        <p:nvSpPr>
          <p:cNvPr id="72" name="Rectangle 71"/>
          <p:cNvSpPr/>
          <p:nvPr/>
        </p:nvSpPr>
        <p:spPr>
          <a:xfrm>
            <a:off x="381000" y="7010400"/>
            <a:ext cx="1074420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A  wearable wireless device for measuring muscle activity and muscle tension is developed.   The novel optical muscle activity sensor  detects muscle tension and correlates with limb position. </a:t>
            </a:r>
            <a:endParaRPr lang="en-US" sz="3600" dirty="0" smtClean="0"/>
          </a:p>
          <a:p>
            <a:pPr algn="just"/>
            <a:r>
              <a:rPr lang="en-US" sz="3600" dirty="0" smtClean="0"/>
              <a:t> </a:t>
            </a:r>
            <a:r>
              <a:rPr lang="en-US" sz="3600" dirty="0"/>
              <a:t>A low power wireless protocol is developed to monitor the sensor remotely. </a:t>
            </a:r>
            <a:endParaRPr lang="en-US" sz="3600" dirty="0" smtClean="0"/>
          </a:p>
          <a:p>
            <a:pPr algn="just"/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 </a:t>
            </a:r>
            <a:r>
              <a:rPr lang="en-US" sz="3600" dirty="0"/>
              <a:t> </a:t>
            </a:r>
            <a:r>
              <a:rPr lang="en-US" sz="3600" dirty="0" smtClean="0"/>
              <a:t>component based approach to Brain Computer Interfaces is  developed.  Two analog front end solutions for  external EEG is developed. </a:t>
            </a:r>
            <a:r>
              <a:rPr lang="en-US" sz="3600" dirty="0"/>
              <a:t> </a:t>
            </a:r>
            <a:r>
              <a:rPr lang="en-US" sz="3600" dirty="0" smtClean="0"/>
              <a:t>An open source BCI software driver is developed to  acquire EEG signals, process and visualize the data using the open source  hardware developed.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15773400"/>
            <a:ext cx="982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ko-KR" sz="3600" dirty="0" smtClean="0"/>
              <a:t>Component based standardized modules for implementing a Brain Computer Interface </a:t>
            </a:r>
          </a:p>
          <a:p>
            <a:pPr marL="571500" indent="-571500">
              <a:buFont typeface="Arial"/>
              <a:buChar char="•"/>
            </a:pPr>
            <a:r>
              <a:rPr lang="en-US" altLang="ko-KR" sz="3600" dirty="0" smtClean="0"/>
              <a:t>Rehabilitation </a:t>
            </a:r>
            <a:r>
              <a:rPr lang="en-US" altLang="ko-KR" sz="3600" dirty="0"/>
              <a:t>Device </a:t>
            </a:r>
            <a:r>
              <a:rPr lang="en-US" altLang="ko-KR" sz="3600" dirty="0" smtClean="0"/>
              <a:t>Control</a:t>
            </a:r>
          </a:p>
          <a:p>
            <a:pPr marL="571500" indent="-571500">
              <a:buFont typeface="Arial"/>
              <a:buChar char="•"/>
            </a:pPr>
            <a:r>
              <a:rPr lang="en-US" altLang="ko-KR" sz="3600" dirty="0" smtClean="0"/>
              <a:t>Profile </a:t>
            </a:r>
            <a:r>
              <a:rPr lang="en-US" altLang="ko-KR" sz="3600" dirty="0"/>
              <a:t>based common Platform for Configuration/</a:t>
            </a:r>
            <a:r>
              <a:rPr lang="en-US" altLang="ko-KR" sz="3600" dirty="0" smtClean="0"/>
              <a:t>Control</a:t>
            </a:r>
          </a:p>
          <a:p>
            <a:pPr marL="571500" indent="-571500">
              <a:buFont typeface="Arial"/>
              <a:buChar char="•"/>
            </a:pPr>
            <a:r>
              <a:rPr lang="en-US" altLang="ko-KR" sz="3600" dirty="0" smtClean="0"/>
              <a:t>Rehabilitation </a:t>
            </a:r>
            <a:r>
              <a:rPr lang="en-US" altLang="ko-KR" sz="3600" dirty="0"/>
              <a:t>Program </a:t>
            </a:r>
            <a:r>
              <a:rPr lang="en-US" altLang="ko-KR" sz="3600" dirty="0" smtClean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4430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162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Document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chudler</dc:creator>
  <cp:lastModifiedBy>Yusuf Ozturk</cp:lastModifiedBy>
  <cp:revision>15</cp:revision>
  <dcterms:created xsi:type="dcterms:W3CDTF">2012-03-14T18:13:16Z</dcterms:created>
  <dcterms:modified xsi:type="dcterms:W3CDTF">2013-04-26T23:47:34Z</dcterms:modified>
</cp:coreProperties>
</file>