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3" d="100"/>
          <a:sy n="133" d="100"/>
        </p:scale>
        <p:origin x="-98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B0146BD-CDCA-4767-9673-5514601663C6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7EEB10A-51BE-49AD-9EE0-8F6D2BD8709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6BD-CDCA-4767-9673-5514601663C6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B10A-51BE-49AD-9EE0-8F6D2BD87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6BD-CDCA-4767-9673-5514601663C6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B10A-51BE-49AD-9EE0-8F6D2BD87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B0146BD-CDCA-4767-9673-5514601663C6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EEB10A-51BE-49AD-9EE0-8F6D2BD870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B0146BD-CDCA-4767-9673-5514601663C6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7EEB10A-51BE-49AD-9EE0-8F6D2BD8709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6BD-CDCA-4767-9673-5514601663C6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B10A-51BE-49AD-9EE0-8F6D2BD870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6BD-CDCA-4767-9673-5514601663C6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B10A-51BE-49AD-9EE0-8F6D2BD870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0146BD-CDCA-4767-9673-5514601663C6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EEB10A-51BE-49AD-9EE0-8F6D2BD8709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6BD-CDCA-4767-9673-5514601663C6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B10A-51BE-49AD-9EE0-8F6D2BD87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B0146BD-CDCA-4767-9673-5514601663C6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EEB10A-51BE-49AD-9EE0-8F6D2BD8709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0146BD-CDCA-4767-9673-5514601663C6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EEB10A-51BE-49AD-9EE0-8F6D2BD8709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B0146BD-CDCA-4767-9673-5514601663C6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7EEB10A-51BE-49AD-9EE0-8F6D2BD870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Neuro</a:t>
            </a:r>
            <a:r>
              <a:rPr lang="en-US" dirty="0" smtClean="0"/>
              <a:t> Rehabilitation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66688"/>
            <a:ext cx="8715375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7715694" y="5284909"/>
            <a:ext cx="1244320" cy="5943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B0F0"/>
                </a:solidFill>
                <a:latin typeface="Arial Rounded MT Bold" pitchFamily="34" charset="0"/>
              </a:rPr>
              <a:t>Feature Extraction</a:t>
            </a:r>
            <a:endParaRPr lang="ko-KR" altLang="en-US" sz="1200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7715694" y="5879269"/>
            <a:ext cx="1244320" cy="5943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B0F0"/>
                </a:solidFill>
                <a:latin typeface="Arial Rounded MT Bold" pitchFamily="34" charset="0"/>
              </a:rPr>
              <a:t>Prediction</a:t>
            </a:r>
            <a:endParaRPr lang="ko-KR" altLang="en-US" sz="1200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998798" y="1843342"/>
            <a:ext cx="1094247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rial Rounded MT Bold" pitchFamily="34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908568" y="1966285"/>
            <a:ext cx="1094247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rial Rounded MT Bold" pitchFamily="34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35297" y="5728731"/>
            <a:ext cx="1804878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Arial Rounded MT Bold" pitchFamily="34" charset="0"/>
              </a:rPr>
              <a:t>Passive Motion Machine</a:t>
            </a:r>
            <a:endParaRPr lang="ko-KR" altLang="en-US" sz="1100" dirty="0">
              <a:latin typeface="Arial Rounded MT Bold" pitchFamily="34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35297" y="5343307"/>
            <a:ext cx="1796229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Functional Stimulator</a:t>
            </a:r>
            <a:endParaRPr lang="ko-KR" altLang="en-US" sz="1200" dirty="0">
              <a:latin typeface="Arial Rounded MT Bold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00444" y="1470707"/>
            <a:ext cx="99951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Arial Rounded MT Bold" pitchFamily="34" charset="0"/>
              </a:rPr>
              <a:t>ZigBee</a:t>
            </a:r>
            <a:endParaRPr lang="en-US" altLang="ko-KR" sz="1200" dirty="0">
              <a:latin typeface="Arial Rounded MT Bold" pitchFamily="34" charset="0"/>
            </a:endParaRPr>
          </a:p>
          <a:p>
            <a:pPr algn="ctr"/>
            <a:endParaRPr lang="ko-KR" altLang="en-US" sz="1200" dirty="0">
              <a:latin typeface="Arial Rounded MT Bold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858098" y="1773155"/>
            <a:ext cx="99951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VCSEL</a:t>
            </a:r>
          </a:p>
          <a:p>
            <a:pPr algn="ctr"/>
            <a:endParaRPr lang="en-US" altLang="ko-KR" sz="1200" dirty="0">
              <a:latin typeface="Arial Rounded MT Bold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4275" y="1483312"/>
            <a:ext cx="108585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Arial Rounded MT Bold" pitchFamily="34" charset="0"/>
              </a:rPr>
              <a:t>ECoG</a:t>
            </a:r>
            <a:endParaRPr lang="en-US" altLang="ko-KR" sz="1200" dirty="0" smtClean="0">
              <a:latin typeface="Arial Rounded MT Bold" pitchFamily="34" charset="0"/>
            </a:endParaRPr>
          </a:p>
          <a:p>
            <a:pPr algn="ctr"/>
            <a:endParaRPr lang="en-US" altLang="ko-KR" sz="1200" dirty="0">
              <a:latin typeface="Arial Rounded MT Bold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66803" y="1771363"/>
            <a:ext cx="108585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EMG</a:t>
            </a:r>
          </a:p>
          <a:p>
            <a:pPr algn="ctr"/>
            <a:endParaRPr lang="en-US" altLang="ko-KR" sz="1200" dirty="0">
              <a:latin typeface="Arial Rounded MT Bold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177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Modular Building Block Structure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88746" y="993152"/>
            <a:ext cx="8229600" cy="506849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ko-KR" altLang="en-US" dirty="0">
              <a:latin typeface="Arial Rounded MT Bold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4825" y="2064400"/>
            <a:ext cx="108585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EEG</a:t>
            </a:r>
            <a:endParaRPr lang="en-US" altLang="ko-KR" sz="1200" dirty="0" smtClean="0">
              <a:latin typeface="Arial Rounded MT Bold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21481" y="2064400"/>
            <a:ext cx="1094247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Analog Process Module</a:t>
            </a:r>
            <a:endParaRPr lang="ko-KR" altLang="en-US" sz="1200" dirty="0">
              <a:latin typeface="Arial Rounded MT Bold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52519" y="2057050"/>
            <a:ext cx="21843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Arial Rounded MT Bold" pitchFamily="34" charset="0"/>
              </a:rPr>
              <a:t>A/D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745678" y="2049259"/>
            <a:ext cx="99951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atin typeface="Arial Rounded MT Bold" pitchFamily="34" charset="0"/>
              </a:rPr>
              <a:t>BlueTooth</a:t>
            </a:r>
            <a:endParaRPr lang="ko-KR" altLang="en-US" sz="1200" dirty="0">
              <a:latin typeface="Arial Rounded MT Bold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1195" y="4961091"/>
            <a:ext cx="1798980" cy="284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Haptic Feedback</a:t>
            </a:r>
            <a:endParaRPr lang="ko-KR" altLang="en-US" sz="1200" dirty="0">
              <a:latin typeface="Arial Rounded MT Bold" pitchFamily="34" charset="0"/>
            </a:endParaRPr>
          </a:p>
        </p:txBody>
      </p:sp>
      <p:cxnSp>
        <p:nvCxnSpPr>
          <p:cNvPr id="19" name="직선 연결선 18"/>
          <p:cNvCxnSpPr>
            <a:stCxn id="5" idx="3"/>
            <a:endCxn id="7" idx="1"/>
          </p:cNvCxnSpPr>
          <p:nvPr/>
        </p:nvCxnSpPr>
        <p:spPr>
          <a:xfrm>
            <a:off x="1590675" y="2361580"/>
            <a:ext cx="230806" cy="0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3"/>
            <a:endCxn id="11" idx="1"/>
          </p:cNvCxnSpPr>
          <p:nvPr/>
        </p:nvCxnSpPr>
        <p:spPr>
          <a:xfrm flipV="1">
            <a:off x="2915728" y="2354230"/>
            <a:ext cx="336791" cy="7350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3"/>
            <a:endCxn id="14" idx="1"/>
          </p:cNvCxnSpPr>
          <p:nvPr/>
        </p:nvCxnSpPr>
        <p:spPr>
          <a:xfrm flipV="1">
            <a:off x="3470955" y="2346439"/>
            <a:ext cx="1274723" cy="7791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4" idx="3"/>
            <a:endCxn id="32" idx="5"/>
          </p:cNvCxnSpPr>
          <p:nvPr/>
        </p:nvCxnSpPr>
        <p:spPr>
          <a:xfrm flipV="1">
            <a:off x="5745192" y="1725371"/>
            <a:ext cx="812763" cy="621068"/>
          </a:xfrm>
          <a:prstGeom prst="bentConnector3">
            <a:avLst>
              <a:gd name="adj1" fmla="val 9981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442538" y="4783742"/>
            <a:ext cx="125007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DSP</a:t>
            </a:r>
          </a:p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Module</a:t>
            </a:r>
            <a:endParaRPr lang="ko-KR" altLang="en-US" sz="1200" dirty="0">
              <a:latin typeface="Arial Rounded MT Bold" pitchFamily="34" charset="0"/>
            </a:endParaRPr>
          </a:p>
        </p:txBody>
      </p:sp>
      <p:cxnSp>
        <p:nvCxnSpPr>
          <p:cNvPr id="31" name="꺾인 연결선 30"/>
          <p:cNvCxnSpPr/>
          <p:nvPr/>
        </p:nvCxnSpPr>
        <p:spPr>
          <a:xfrm rot="16200000" flipV="1">
            <a:off x="7125927" y="1771813"/>
            <a:ext cx="597886" cy="581648"/>
          </a:xfrm>
          <a:prstGeom prst="bentConnector3">
            <a:avLst>
              <a:gd name="adj1" fmla="val -194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이등변 삼각형 31"/>
          <p:cNvSpPr/>
          <p:nvPr/>
        </p:nvSpPr>
        <p:spPr>
          <a:xfrm flipV="1">
            <a:off x="6523666" y="1695171"/>
            <a:ext cx="45719" cy="604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itchFamily="34" charset="0"/>
            </a:endParaRPr>
          </a:p>
        </p:txBody>
      </p:sp>
      <p:sp>
        <p:nvSpPr>
          <p:cNvPr id="33" name="이등변 삼각형 32"/>
          <p:cNvSpPr/>
          <p:nvPr/>
        </p:nvSpPr>
        <p:spPr>
          <a:xfrm flipV="1">
            <a:off x="7106208" y="1695171"/>
            <a:ext cx="45719" cy="604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itchFamily="34" charset="0"/>
            </a:endParaRPr>
          </a:p>
        </p:txBody>
      </p:sp>
      <p:sp>
        <p:nvSpPr>
          <p:cNvPr id="36" name="1/2 액자 35"/>
          <p:cNvSpPr/>
          <p:nvPr/>
        </p:nvSpPr>
        <p:spPr>
          <a:xfrm flipV="1">
            <a:off x="1711066" y="776410"/>
            <a:ext cx="45719" cy="2955859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1/2 액자 36"/>
          <p:cNvSpPr/>
          <p:nvPr/>
        </p:nvSpPr>
        <p:spPr>
          <a:xfrm flipV="1">
            <a:off x="3131567" y="2398779"/>
            <a:ext cx="45719" cy="1686752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8" name="1/2 액자 37"/>
          <p:cNvSpPr/>
          <p:nvPr/>
        </p:nvSpPr>
        <p:spPr>
          <a:xfrm flipV="1">
            <a:off x="6858023" y="1711721"/>
            <a:ext cx="45719" cy="1069067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86439" y="2791849"/>
            <a:ext cx="1234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Rounded MT Bold" pitchFamily="34" charset="0"/>
              </a:rPr>
              <a:t>Wireless I/F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62052" y="3931642"/>
            <a:ext cx="140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Arial Rounded MT Bold" pitchFamily="34" charset="0"/>
              </a:rPr>
              <a:t>BioSignal</a:t>
            </a:r>
            <a:r>
              <a:rPr lang="en-US" altLang="ko-KR" sz="1400" dirty="0" smtClean="0">
                <a:latin typeface="Arial Rounded MT Bold" pitchFamily="34" charset="0"/>
              </a:rPr>
              <a:t> </a:t>
            </a:r>
            <a:r>
              <a:rPr lang="en-US" altLang="ko-KR" sz="1400" dirty="0" smtClean="0">
                <a:latin typeface="Arial Rounded MT Bold" pitchFamily="34" charset="0"/>
              </a:rPr>
              <a:t>I/F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252520" y="2910168"/>
            <a:ext cx="1266180" cy="7474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Control </a:t>
            </a:r>
            <a:r>
              <a:rPr lang="en-US" altLang="ko-KR" sz="1200" dirty="0" smtClean="0">
                <a:latin typeface="Arial Rounded MT Bold" pitchFamily="34" charset="0"/>
              </a:rPr>
              <a:t>Module</a:t>
            </a:r>
            <a:endParaRPr lang="ko-KR" altLang="en-US" sz="1200" dirty="0">
              <a:latin typeface="Arial Rounded MT Bold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47212" y="2041469"/>
            <a:ext cx="971487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DSP Module</a:t>
            </a:r>
            <a:endParaRPr lang="ko-KR" altLang="en-US" sz="1200" dirty="0">
              <a:latin typeface="Arial Rounded MT Bold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003728" y="1547506"/>
            <a:ext cx="99951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Comm.</a:t>
            </a:r>
          </a:p>
          <a:p>
            <a:pPr algn="ctr"/>
            <a:endParaRPr lang="en-US" altLang="ko-KR" sz="1200" dirty="0" smtClean="0">
              <a:latin typeface="Arial Rounded MT Bold" pitchFamily="34" charset="0"/>
            </a:endParaRPr>
          </a:p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Module</a:t>
            </a:r>
            <a:endParaRPr lang="ko-KR" altLang="en-US" sz="1200" dirty="0">
              <a:latin typeface="Arial Rounded MT Bold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861382" y="1763694"/>
            <a:ext cx="99951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Comm.</a:t>
            </a:r>
          </a:p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Module</a:t>
            </a:r>
            <a:endParaRPr lang="ko-KR" altLang="en-US" sz="1200" dirty="0">
              <a:latin typeface="Arial Rounded MT Bold" pitchFamily="34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757588" y="2057050"/>
            <a:ext cx="99951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Comm.</a:t>
            </a:r>
          </a:p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Module</a:t>
            </a:r>
            <a:endParaRPr lang="ko-KR" altLang="en-US" sz="1200" dirty="0">
              <a:latin typeface="Arial Rounded MT Bold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29396" y="1043821"/>
            <a:ext cx="146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Rounded MT Bold" pitchFamily="34" charset="0"/>
              </a:rPr>
              <a:t>Brain/Body</a:t>
            </a:r>
            <a:endParaRPr lang="ko-KR" altLang="en-US" dirty="0">
              <a:latin typeface="Arial Rounded MT Bold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918016" y="1043821"/>
            <a:ext cx="181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Rounded MT Bold" pitchFamily="34" charset="0"/>
              </a:rPr>
              <a:t>Wearable BCI</a:t>
            </a:r>
            <a:endParaRPr lang="ko-KR" altLang="en-US" dirty="0">
              <a:latin typeface="Arial Rounded MT Bold" pitchFamily="34" charset="0"/>
            </a:endParaRPr>
          </a:p>
        </p:txBody>
      </p:sp>
      <p:sp>
        <p:nvSpPr>
          <p:cNvPr id="103" name="1/2 액자 102"/>
          <p:cNvSpPr/>
          <p:nvPr/>
        </p:nvSpPr>
        <p:spPr>
          <a:xfrm flipV="1">
            <a:off x="6097175" y="776409"/>
            <a:ext cx="48829" cy="2955857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1/2 액자 103"/>
          <p:cNvSpPr/>
          <p:nvPr/>
        </p:nvSpPr>
        <p:spPr>
          <a:xfrm flipV="1">
            <a:off x="4637741" y="2398779"/>
            <a:ext cx="45719" cy="1686752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694589" y="3931641"/>
            <a:ext cx="140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Arial Rounded MT Bold" pitchFamily="34" charset="0"/>
              </a:rPr>
              <a:t>BioData</a:t>
            </a:r>
            <a:r>
              <a:rPr lang="en-US" altLang="ko-KR" sz="1400" dirty="0" smtClean="0">
                <a:latin typeface="Arial Rounded MT Bold" pitchFamily="34" charset="0"/>
              </a:rPr>
              <a:t> </a:t>
            </a:r>
            <a:r>
              <a:rPr lang="en-US" altLang="ko-KR" sz="1400" dirty="0" smtClean="0">
                <a:latin typeface="Arial Rounded MT Bold" pitchFamily="34" charset="0"/>
              </a:rPr>
              <a:t>I/F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754831" y="1007738"/>
            <a:ext cx="195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Rounded MT Bold" pitchFamily="34" charset="0"/>
              </a:rPr>
              <a:t>External Device</a:t>
            </a:r>
            <a:endParaRPr lang="ko-KR" altLang="en-US" dirty="0">
              <a:latin typeface="Arial Rounded MT Bold" pitchFamily="34" charset="0"/>
            </a:endParaRPr>
          </a:p>
        </p:txBody>
      </p:sp>
      <p:cxnSp>
        <p:nvCxnSpPr>
          <p:cNvPr id="108" name="꺾인 연결선 107"/>
          <p:cNvCxnSpPr>
            <a:stCxn id="7" idx="2"/>
            <a:endCxn id="46" idx="1"/>
          </p:cNvCxnSpPr>
          <p:nvPr/>
        </p:nvCxnSpPr>
        <p:spPr>
          <a:xfrm rot="16200000" flipH="1">
            <a:off x="2497992" y="2529372"/>
            <a:ext cx="625140" cy="883915"/>
          </a:xfrm>
          <a:prstGeom prst="bentConnector2">
            <a:avLst/>
          </a:prstGeom>
          <a:ln w="25400"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46" idx="0"/>
          </p:cNvCxnSpPr>
          <p:nvPr/>
        </p:nvCxnSpPr>
        <p:spPr>
          <a:xfrm flipV="1">
            <a:off x="3885610" y="2651410"/>
            <a:ext cx="0" cy="258758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078969" y="1604533"/>
            <a:ext cx="897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F0"/>
                </a:solidFill>
                <a:latin typeface="Arial Rounded MT Bold" pitchFamily="34" charset="0"/>
              </a:rPr>
              <a:t>Multi-Ch.</a:t>
            </a:r>
            <a:endParaRPr lang="ko-KR" altLang="en-US" sz="1200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  <p:cxnSp>
        <p:nvCxnSpPr>
          <p:cNvPr id="118" name="꺾인 연결선 117"/>
          <p:cNvCxnSpPr>
            <a:stCxn id="14" idx="2"/>
          </p:cNvCxnSpPr>
          <p:nvPr/>
        </p:nvCxnSpPr>
        <p:spPr>
          <a:xfrm rot="5400000">
            <a:off x="4683134" y="2503224"/>
            <a:ext cx="421907" cy="702696"/>
          </a:xfrm>
          <a:prstGeom prst="bentConnector2">
            <a:avLst/>
          </a:prstGeom>
          <a:ln w="25400"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8268145" y="2676120"/>
            <a:ext cx="25878" cy="210762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226647" y="6117486"/>
            <a:ext cx="1813527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Arial Rounded MT Bold" pitchFamily="34" charset="0"/>
              </a:rPr>
              <a:t>Wrist Driven </a:t>
            </a:r>
            <a:r>
              <a:rPr lang="en-US" altLang="ko-KR" sz="1100" dirty="0" err="1" smtClean="0">
                <a:latin typeface="Arial Rounded MT Bold" pitchFamily="34" charset="0"/>
              </a:rPr>
              <a:t>Orthosis</a:t>
            </a:r>
            <a:endParaRPr lang="ko-KR" altLang="en-US" sz="1100" dirty="0">
              <a:latin typeface="Arial Rounded MT Bold" pitchFamily="34" charset="0"/>
            </a:endParaRPr>
          </a:p>
        </p:txBody>
      </p:sp>
      <p:cxnSp>
        <p:nvCxnSpPr>
          <p:cNvPr id="152" name="꺾인 연결선 151"/>
          <p:cNvCxnSpPr/>
          <p:nvPr/>
        </p:nvCxnSpPr>
        <p:spPr>
          <a:xfrm rot="10800000">
            <a:off x="4518700" y="3450598"/>
            <a:ext cx="3278006" cy="1333144"/>
          </a:xfrm>
          <a:prstGeom prst="bentConnector3">
            <a:avLst>
              <a:gd name="adj1" fmla="val 0"/>
            </a:avLst>
          </a:prstGeom>
          <a:ln w="25400"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28" idx="1"/>
            <a:endCxn id="18" idx="3"/>
          </p:cNvCxnSpPr>
          <p:nvPr/>
        </p:nvCxnSpPr>
        <p:spPr>
          <a:xfrm flipH="1">
            <a:off x="2040175" y="5080922"/>
            <a:ext cx="5402363" cy="224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꺾인 연결선 171"/>
          <p:cNvCxnSpPr>
            <a:stCxn id="28" idx="1"/>
            <a:endCxn id="93" idx="3"/>
          </p:cNvCxnSpPr>
          <p:nvPr/>
        </p:nvCxnSpPr>
        <p:spPr>
          <a:xfrm rot="10800000" flipV="1">
            <a:off x="2031526" y="5080921"/>
            <a:ext cx="5411012" cy="410975"/>
          </a:xfrm>
          <a:prstGeom prst="bentConnector3">
            <a:avLst>
              <a:gd name="adj1" fmla="val 50957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 173"/>
          <p:cNvCxnSpPr>
            <a:stCxn id="28" idx="1"/>
            <a:endCxn id="94" idx="3"/>
          </p:cNvCxnSpPr>
          <p:nvPr/>
        </p:nvCxnSpPr>
        <p:spPr>
          <a:xfrm rot="10800000" flipV="1">
            <a:off x="2040176" y="5080921"/>
            <a:ext cx="5402363" cy="796399"/>
          </a:xfrm>
          <a:prstGeom prst="bentConnector3">
            <a:avLst>
              <a:gd name="adj1" fmla="val 5095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175"/>
          <p:cNvCxnSpPr>
            <a:stCxn id="28" idx="1"/>
            <a:endCxn id="149" idx="3"/>
          </p:cNvCxnSpPr>
          <p:nvPr/>
        </p:nvCxnSpPr>
        <p:spPr>
          <a:xfrm rot="10800000" flipV="1">
            <a:off x="2040174" y="5080922"/>
            <a:ext cx="5402364" cy="1185154"/>
          </a:xfrm>
          <a:prstGeom prst="bentConnector3">
            <a:avLst>
              <a:gd name="adj1" fmla="val 5095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3" name="Picture 1" descr="Slide0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67" t="44778" r="6999" b="12333"/>
          <a:stretch/>
        </p:blipFill>
        <p:spPr>
          <a:xfrm>
            <a:off x="476785" y="2929789"/>
            <a:ext cx="1113890" cy="1788858"/>
          </a:xfrm>
          <a:prstGeom prst="rect">
            <a:avLst/>
          </a:prstGeom>
        </p:spPr>
      </p:pic>
      <p:sp>
        <p:nvSpPr>
          <p:cNvPr id="188" name="아래쪽 화살표 187"/>
          <p:cNvSpPr/>
          <p:nvPr/>
        </p:nvSpPr>
        <p:spPr>
          <a:xfrm flipV="1">
            <a:off x="971905" y="2676120"/>
            <a:ext cx="168780" cy="1892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itchFamily="34" charset="0"/>
            </a:endParaRPr>
          </a:p>
        </p:txBody>
      </p:sp>
      <p:sp>
        <p:nvSpPr>
          <p:cNvPr id="189" name="아래쪽 화살표 188"/>
          <p:cNvSpPr/>
          <p:nvPr/>
        </p:nvSpPr>
        <p:spPr>
          <a:xfrm flipV="1">
            <a:off x="971904" y="4724400"/>
            <a:ext cx="161505" cy="1892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66802" y="6471415"/>
            <a:ext cx="232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Rounded MT Bold" pitchFamily="34" charset="0"/>
              </a:rPr>
              <a:t>Prosthetic Devices</a:t>
            </a:r>
            <a:endParaRPr lang="ko-KR" altLang="en-US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Modular Software Building Block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27939" y="1086928"/>
            <a:ext cx="8229600" cy="506849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4825" y="1848750"/>
            <a:ext cx="108585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Sensory Module</a:t>
            </a:r>
            <a:endParaRPr lang="en-US" altLang="ko-KR" sz="1200" dirty="0" smtClean="0">
              <a:latin typeface="Arial Rounded MT Bold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21481" y="1848750"/>
            <a:ext cx="1094247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Analog Process Module</a:t>
            </a:r>
            <a:endParaRPr lang="ko-KR" altLang="en-US" sz="1200" dirty="0">
              <a:latin typeface="Arial Rounded MT Bold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52519" y="1841400"/>
            <a:ext cx="21843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Arial Rounded MT Bold" pitchFamily="34" charset="0"/>
              </a:rPr>
              <a:t>A/D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745678" y="1833609"/>
            <a:ext cx="99951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Comm.</a:t>
            </a:r>
          </a:p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Module</a:t>
            </a:r>
            <a:endParaRPr lang="ko-KR" altLang="en-US" sz="1200" dirty="0">
              <a:latin typeface="Arial Rounded MT Bold" pitchFamily="34" charset="0"/>
            </a:endParaRPr>
          </a:p>
        </p:txBody>
      </p:sp>
      <p:cxnSp>
        <p:nvCxnSpPr>
          <p:cNvPr id="19" name="직선 연결선 18"/>
          <p:cNvCxnSpPr>
            <a:stCxn id="5" idx="3"/>
            <a:endCxn id="7" idx="1"/>
          </p:cNvCxnSpPr>
          <p:nvPr/>
        </p:nvCxnSpPr>
        <p:spPr>
          <a:xfrm>
            <a:off x="1590675" y="2145930"/>
            <a:ext cx="230806" cy="0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3"/>
            <a:endCxn id="11" idx="1"/>
          </p:cNvCxnSpPr>
          <p:nvPr/>
        </p:nvCxnSpPr>
        <p:spPr>
          <a:xfrm flipV="1">
            <a:off x="2915728" y="2138580"/>
            <a:ext cx="336791" cy="7350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3"/>
            <a:endCxn id="14" idx="1"/>
          </p:cNvCxnSpPr>
          <p:nvPr/>
        </p:nvCxnSpPr>
        <p:spPr>
          <a:xfrm flipV="1">
            <a:off x="3470955" y="2130789"/>
            <a:ext cx="1274723" cy="7791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4" idx="3"/>
            <a:endCxn id="32" idx="5"/>
          </p:cNvCxnSpPr>
          <p:nvPr/>
        </p:nvCxnSpPr>
        <p:spPr>
          <a:xfrm flipV="1">
            <a:off x="5745192" y="1734796"/>
            <a:ext cx="812763" cy="395993"/>
          </a:xfrm>
          <a:prstGeom prst="bentConnector3">
            <a:avLst>
              <a:gd name="adj1" fmla="val 9875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554174" y="2524494"/>
            <a:ext cx="987278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DSP</a:t>
            </a:r>
          </a:p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Module</a:t>
            </a:r>
            <a:endParaRPr lang="ko-KR" altLang="en-US" sz="1200" dirty="0">
              <a:latin typeface="Arial Rounded MT Bold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54174" y="3883641"/>
            <a:ext cx="987278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Driving</a:t>
            </a:r>
          </a:p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Module</a:t>
            </a:r>
            <a:endParaRPr lang="ko-KR" altLang="en-US" sz="1200" dirty="0">
              <a:latin typeface="Arial Rounded MT Bold" pitchFamily="34" charset="0"/>
            </a:endParaRPr>
          </a:p>
        </p:txBody>
      </p:sp>
      <p:cxnSp>
        <p:nvCxnSpPr>
          <p:cNvPr id="31" name="꺾인 연결선 30"/>
          <p:cNvCxnSpPr/>
          <p:nvPr/>
        </p:nvCxnSpPr>
        <p:spPr>
          <a:xfrm rot="16200000" flipV="1">
            <a:off x="7150194" y="1742675"/>
            <a:ext cx="400423" cy="396956"/>
          </a:xfrm>
          <a:prstGeom prst="bentConnector3">
            <a:avLst>
              <a:gd name="adj1" fmla="val 45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이등변 삼각형 31"/>
          <p:cNvSpPr/>
          <p:nvPr/>
        </p:nvSpPr>
        <p:spPr>
          <a:xfrm flipV="1">
            <a:off x="6523666" y="1704596"/>
            <a:ext cx="45719" cy="604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itchFamily="34" charset="0"/>
            </a:endParaRPr>
          </a:p>
        </p:txBody>
      </p:sp>
      <p:sp>
        <p:nvSpPr>
          <p:cNvPr id="33" name="이등변 삼각형 32"/>
          <p:cNvSpPr/>
          <p:nvPr/>
        </p:nvSpPr>
        <p:spPr>
          <a:xfrm flipV="1">
            <a:off x="7132086" y="1703797"/>
            <a:ext cx="45719" cy="604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itchFamily="34" charset="0"/>
            </a:endParaRPr>
          </a:p>
        </p:txBody>
      </p:sp>
      <p:sp>
        <p:nvSpPr>
          <p:cNvPr id="36" name="1/2 액자 35"/>
          <p:cNvSpPr/>
          <p:nvPr/>
        </p:nvSpPr>
        <p:spPr>
          <a:xfrm flipH="1" flipV="1">
            <a:off x="1683217" y="1459595"/>
            <a:ext cx="45719" cy="2069886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7" name="1/2 액자 36"/>
          <p:cNvSpPr/>
          <p:nvPr/>
        </p:nvSpPr>
        <p:spPr>
          <a:xfrm flipV="1">
            <a:off x="3131567" y="2183129"/>
            <a:ext cx="45719" cy="1333490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8" name="1/2 액자 37"/>
          <p:cNvSpPr/>
          <p:nvPr/>
        </p:nvSpPr>
        <p:spPr>
          <a:xfrm flipV="1">
            <a:off x="6835164" y="2145929"/>
            <a:ext cx="45719" cy="1216799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63299" y="3362729"/>
            <a:ext cx="1234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 Rounded MT Bold" pitchFamily="34" charset="0"/>
              </a:rPr>
              <a:t>Wireless I/F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62052" y="3375593"/>
            <a:ext cx="140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Arial Rounded MT Bold" pitchFamily="34" charset="0"/>
              </a:rPr>
              <a:t>BioSignal</a:t>
            </a:r>
            <a:r>
              <a:rPr lang="en-US" altLang="ko-KR" sz="1400" dirty="0" smtClean="0">
                <a:latin typeface="Arial Rounded MT Bold" pitchFamily="34" charset="0"/>
              </a:rPr>
              <a:t> </a:t>
            </a:r>
            <a:r>
              <a:rPr lang="en-US" altLang="ko-KR" sz="1400" dirty="0" smtClean="0">
                <a:latin typeface="Arial Rounded MT Bold" pitchFamily="34" charset="0"/>
              </a:rPr>
              <a:t>I/F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252520" y="2694518"/>
            <a:ext cx="126618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Control </a:t>
            </a:r>
            <a:r>
              <a:rPr lang="en-US" altLang="ko-KR" sz="1200" dirty="0" smtClean="0">
                <a:latin typeface="Arial Rounded MT Bold" pitchFamily="34" charset="0"/>
              </a:rPr>
              <a:t>Module</a:t>
            </a:r>
            <a:endParaRPr lang="ko-KR" altLang="en-US" sz="1200" dirty="0">
              <a:latin typeface="Arial Rounded MT Bold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47212" y="1825819"/>
            <a:ext cx="971487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DSP Module</a:t>
            </a:r>
            <a:endParaRPr lang="ko-KR" altLang="en-US" sz="1200" dirty="0">
              <a:latin typeface="Arial Rounded MT Bold" pitchFamily="34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550564" y="1841400"/>
            <a:ext cx="99951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Comm.</a:t>
            </a:r>
          </a:p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Module</a:t>
            </a:r>
            <a:endParaRPr lang="ko-KR" altLang="en-US" sz="1200" dirty="0">
              <a:latin typeface="Arial Rounded MT Bold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29396" y="1397487"/>
            <a:ext cx="146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Rounded MT Bold" pitchFamily="34" charset="0"/>
              </a:rPr>
              <a:t>Brain/Body</a:t>
            </a:r>
            <a:endParaRPr lang="ko-KR" altLang="en-US" dirty="0">
              <a:latin typeface="Arial Rounded MT Bold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918016" y="1397487"/>
            <a:ext cx="181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Rounded MT Bold" pitchFamily="34" charset="0"/>
              </a:rPr>
              <a:t>Wearable BCI</a:t>
            </a:r>
            <a:endParaRPr lang="ko-KR" altLang="en-US" dirty="0">
              <a:latin typeface="Arial Rounded MT Bold" pitchFamily="34" charset="0"/>
            </a:endParaRPr>
          </a:p>
        </p:txBody>
      </p:sp>
      <p:sp>
        <p:nvSpPr>
          <p:cNvPr id="103" name="1/2 액자 102"/>
          <p:cNvSpPr/>
          <p:nvPr/>
        </p:nvSpPr>
        <p:spPr>
          <a:xfrm flipV="1">
            <a:off x="6097175" y="1507337"/>
            <a:ext cx="45719" cy="2009280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04" name="1/2 액자 103"/>
          <p:cNvSpPr/>
          <p:nvPr/>
        </p:nvSpPr>
        <p:spPr>
          <a:xfrm flipV="1">
            <a:off x="4637741" y="2183129"/>
            <a:ext cx="45719" cy="1333490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670417" y="3375593"/>
            <a:ext cx="140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Arial Rounded MT Bold" pitchFamily="34" charset="0"/>
              </a:rPr>
              <a:t>BioData</a:t>
            </a:r>
            <a:r>
              <a:rPr lang="en-US" altLang="ko-KR" sz="1400" dirty="0" smtClean="0">
                <a:latin typeface="Arial Rounded MT Bold" pitchFamily="34" charset="0"/>
              </a:rPr>
              <a:t> </a:t>
            </a:r>
            <a:r>
              <a:rPr lang="en-US" altLang="ko-KR" sz="1400" dirty="0" smtClean="0">
                <a:latin typeface="Arial Rounded MT Bold" pitchFamily="34" charset="0"/>
              </a:rPr>
              <a:t>I/F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754831" y="1371609"/>
            <a:ext cx="195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Rounded MT Bold" pitchFamily="34" charset="0"/>
              </a:rPr>
              <a:t>External Device</a:t>
            </a:r>
            <a:endParaRPr lang="ko-KR" altLang="en-US" dirty="0">
              <a:latin typeface="Arial Rounded MT Bold" pitchFamily="34" charset="0"/>
            </a:endParaRPr>
          </a:p>
        </p:txBody>
      </p:sp>
      <p:cxnSp>
        <p:nvCxnSpPr>
          <p:cNvPr id="108" name="꺾인 연결선 107"/>
          <p:cNvCxnSpPr>
            <a:stCxn id="7" idx="2"/>
            <a:endCxn id="46" idx="1"/>
          </p:cNvCxnSpPr>
          <p:nvPr/>
        </p:nvCxnSpPr>
        <p:spPr>
          <a:xfrm rot="16200000" flipH="1">
            <a:off x="2536268" y="2275446"/>
            <a:ext cx="548588" cy="883915"/>
          </a:xfrm>
          <a:prstGeom prst="bentConnector2">
            <a:avLst/>
          </a:prstGeom>
          <a:ln w="25400"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46" idx="0"/>
          </p:cNvCxnSpPr>
          <p:nvPr/>
        </p:nvCxnSpPr>
        <p:spPr>
          <a:xfrm flipV="1">
            <a:off x="3885610" y="2435760"/>
            <a:ext cx="0" cy="258758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/>
          <p:nvPr/>
        </p:nvCxnSpPr>
        <p:spPr>
          <a:xfrm rot="10800000" flipV="1">
            <a:off x="4518701" y="2427968"/>
            <a:ext cx="702892" cy="421906"/>
          </a:xfrm>
          <a:prstGeom prst="bentConnector3">
            <a:avLst>
              <a:gd name="adj1" fmla="val -318"/>
            </a:avLst>
          </a:prstGeom>
          <a:ln w="25400"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7" idx="2"/>
            <a:endCxn id="28" idx="0"/>
          </p:cNvCxnSpPr>
          <p:nvPr/>
        </p:nvCxnSpPr>
        <p:spPr>
          <a:xfrm flipH="1">
            <a:off x="8047813" y="2435760"/>
            <a:ext cx="2508" cy="8873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endCxn id="29" idx="0"/>
          </p:cNvCxnSpPr>
          <p:nvPr/>
        </p:nvCxnSpPr>
        <p:spPr>
          <a:xfrm flipH="1">
            <a:off x="8047813" y="3118854"/>
            <a:ext cx="2508" cy="7647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52520" y="4554721"/>
            <a:ext cx="1290219" cy="5865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Application</a:t>
            </a:r>
          </a:p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Command API</a:t>
            </a:r>
            <a:endParaRPr lang="ko-KR" altLang="en-US" sz="1200" dirty="0">
              <a:latin typeface="Arial Rounded MT Bold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257752" y="4848019"/>
            <a:ext cx="1290219" cy="2932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Command API</a:t>
            </a:r>
            <a:endParaRPr lang="ko-KR" altLang="en-US" sz="1200" dirty="0">
              <a:latin typeface="Arial Rounded MT Bold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252520" y="5520879"/>
            <a:ext cx="1290219" cy="5865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Command API</a:t>
            </a:r>
          </a:p>
          <a:p>
            <a:pPr algn="ctr"/>
            <a:endParaRPr lang="en-US" altLang="ko-KR" sz="1200" dirty="0" smtClean="0">
              <a:latin typeface="Arial Rounded MT Bold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45677" y="5520879"/>
            <a:ext cx="1290219" cy="5865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Command API</a:t>
            </a:r>
          </a:p>
          <a:p>
            <a:pPr algn="ctr"/>
            <a:endParaRPr lang="en-US" altLang="ko-KR" sz="1200" dirty="0" smtClean="0">
              <a:latin typeface="Arial Rounded MT Bold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728936" y="5520879"/>
            <a:ext cx="1290219" cy="5865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Command API</a:t>
            </a:r>
          </a:p>
          <a:p>
            <a:pPr algn="ctr"/>
            <a:endParaRPr lang="en-US" altLang="ko-KR" sz="1200" dirty="0" smtClean="0">
              <a:latin typeface="Arial Rounded MT Bold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723494" y="5796924"/>
            <a:ext cx="1290219" cy="2932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Event/Drive</a:t>
            </a:r>
            <a:endParaRPr lang="ko-KR" altLang="en-US" sz="1200" dirty="0">
              <a:latin typeface="Arial Rounded MT Bold" pitchFamily="34" charset="0"/>
            </a:endParaRPr>
          </a:p>
        </p:txBody>
      </p:sp>
      <p:cxnSp>
        <p:nvCxnSpPr>
          <p:cNvPr id="35" name="직선 연결선 34"/>
          <p:cNvCxnSpPr>
            <a:stCxn id="66" idx="2"/>
            <a:endCxn id="67" idx="0"/>
          </p:cNvCxnSpPr>
          <p:nvPr/>
        </p:nvCxnSpPr>
        <p:spPr>
          <a:xfrm flipH="1">
            <a:off x="3897630" y="5141317"/>
            <a:ext cx="5232" cy="3795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04825" y="3883609"/>
            <a:ext cx="987278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External Device</a:t>
            </a:r>
            <a:endParaRPr lang="ko-KR" altLang="en-US" sz="1200" dirty="0">
              <a:latin typeface="Arial Rounded MT Bold" pitchFamily="34" charset="0"/>
            </a:endParaRPr>
          </a:p>
        </p:txBody>
      </p:sp>
      <p:cxnSp>
        <p:nvCxnSpPr>
          <p:cNvPr id="84" name="꺾인 연결선 83"/>
          <p:cNvCxnSpPr>
            <a:stCxn id="28" idx="1"/>
          </p:cNvCxnSpPr>
          <p:nvPr/>
        </p:nvCxnSpPr>
        <p:spPr>
          <a:xfrm rot="10800000" flipV="1">
            <a:off x="4542740" y="2821674"/>
            <a:ext cx="3011435" cy="297180"/>
          </a:xfrm>
          <a:prstGeom prst="bentConnector3">
            <a:avLst>
              <a:gd name="adj1" fmla="val 59167"/>
            </a:avLst>
          </a:prstGeom>
          <a:ln w="25400"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29" idx="1"/>
            <a:endCxn id="81" idx="3"/>
          </p:cNvCxnSpPr>
          <p:nvPr/>
        </p:nvCxnSpPr>
        <p:spPr>
          <a:xfrm flipH="1" flipV="1">
            <a:off x="1492103" y="4180789"/>
            <a:ext cx="6062071" cy="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429794" y="5520879"/>
            <a:ext cx="1280164" cy="5865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Command API</a:t>
            </a:r>
          </a:p>
          <a:p>
            <a:pPr algn="ctr"/>
            <a:endParaRPr lang="en-US" altLang="ko-KR" sz="1200" dirty="0" smtClean="0">
              <a:latin typeface="Arial Rounded MT Bold" pitchFamily="34" charset="0"/>
            </a:endParaRPr>
          </a:p>
        </p:txBody>
      </p:sp>
      <p:cxnSp>
        <p:nvCxnSpPr>
          <p:cNvPr id="73" name="꺾인 연결선 72"/>
          <p:cNvCxnSpPr>
            <a:stCxn id="69" idx="0"/>
            <a:endCxn id="100" idx="0"/>
          </p:cNvCxnSpPr>
          <p:nvPr/>
        </p:nvCxnSpPr>
        <p:spPr>
          <a:xfrm rot="5400000" flipH="1" flipV="1">
            <a:off x="6730331" y="4181335"/>
            <a:ext cx="12700" cy="267908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915042" y="4913492"/>
            <a:ext cx="268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  <a:latin typeface="Arial Rounded MT Bold" pitchFamily="34" charset="0"/>
              </a:rPr>
              <a:t>Command/Response</a:t>
            </a:r>
            <a:endParaRPr lang="ko-KR" altLang="en-US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252519" y="5796924"/>
            <a:ext cx="1290219" cy="2932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Event/Drive</a:t>
            </a:r>
            <a:endParaRPr lang="ko-KR" altLang="en-US" sz="1200" dirty="0">
              <a:latin typeface="Arial Rounded MT Bold" pitchFamily="34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745678" y="5814177"/>
            <a:ext cx="1290219" cy="2932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Event/Drive</a:t>
            </a:r>
            <a:endParaRPr lang="ko-KR" altLang="en-US" sz="1200" dirty="0">
              <a:latin typeface="Arial Rounded MT Bold" pitchFamily="34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429794" y="5814177"/>
            <a:ext cx="1290219" cy="2932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Rounded MT Bold" pitchFamily="34" charset="0"/>
              </a:rPr>
              <a:t>Event/Drive</a:t>
            </a:r>
            <a:endParaRPr lang="ko-KR" altLang="en-US" sz="1200" dirty="0">
              <a:latin typeface="Arial Rounded MT Bold" pitchFamily="34" charset="0"/>
            </a:endParaRPr>
          </a:p>
        </p:txBody>
      </p:sp>
      <p:cxnSp>
        <p:nvCxnSpPr>
          <p:cNvPr id="23" name="꺾인 연결선 22"/>
          <p:cNvCxnSpPr>
            <a:stCxn id="71" idx="0"/>
            <a:endCxn id="69" idx="0"/>
          </p:cNvCxnSpPr>
          <p:nvPr/>
        </p:nvCxnSpPr>
        <p:spPr>
          <a:xfrm rot="5400000" flipH="1" flipV="1">
            <a:off x="3882416" y="4012509"/>
            <a:ext cx="12700" cy="3016741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3131567" y="4382219"/>
            <a:ext cx="1529033" cy="197544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7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Filter</a:t>
            </a:r>
          </a:p>
          <a:p>
            <a:r>
              <a:rPr lang="en-US" altLang="ko-KR" dirty="0" smtClean="0"/>
              <a:t>Turn ON/OFF</a:t>
            </a:r>
          </a:p>
          <a:p>
            <a:r>
              <a:rPr lang="en-US" altLang="ko-KR" dirty="0" smtClean="0"/>
              <a:t>Power Level Setting</a:t>
            </a:r>
          </a:p>
          <a:p>
            <a:r>
              <a:rPr lang="en-US" altLang="ko-KR" dirty="0" smtClean="0"/>
              <a:t>Signal Threshold Setting</a:t>
            </a:r>
          </a:p>
          <a:p>
            <a:r>
              <a:rPr lang="en-US" altLang="ko-KR" dirty="0" smtClean="0"/>
              <a:t>Timing</a:t>
            </a:r>
          </a:p>
          <a:p>
            <a:r>
              <a:rPr lang="en-US" altLang="ko-KR" dirty="0" smtClean="0"/>
              <a:t>DSP Function</a:t>
            </a:r>
          </a:p>
          <a:p>
            <a:r>
              <a:rPr lang="en-US" altLang="ko-KR" dirty="0" smtClean="0"/>
              <a:t>Data Encoding</a:t>
            </a:r>
          </a:p>
          <a:p>
            <a:r>
              <a:rPr lang="en-US" altLang="ko-KR" dirty="0" smtClean="0"/>
              <a:t>Module Type</a:t>
            </a:r>
          </a:p>
          <a:p>
            <a:r>
              <a:rPr lang="en-US" altLang="ko-KR" dirty="0" smtClean="0"/>
              <a:t>….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Command/Response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47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133</Words>
  <Application>Microsoft Office PowerPoint</Application>
  <PresentationFormat>화면 슬라이드 쇼(4:3)</PresentationFormat>
  <Paragraphs>78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Oriel</vt:lpstr>
      <vt:lpstr>Neuro Rehabilitation</vt:lpstr>
      <vt:lpstr>PowerPoint 프레젠테이션</vt:lpstr>
      <vt:lpstr>Modular Building Block Structure</vt:lpstr>
      <vt:lpstr>Modular Software Building Block</vt:lpstr>
      <vt:lpstr>Command/Response API</vt:lpstr>
    </vt:vector>
  </TitlesOfParts>
  <Company>SAN DIEGO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 Rehabilitation</dc:title>
  <dc:creator>Administrator</dc:creator>
  <cp:lastModifiedBy>YJChung</cp:lastModifiedBy>
  <cp:revision>2</cp:revision>
  <cp:lastPrinted>2013-04-17T22:35:07Z</cp:lastPrinted>
  <dcterms:created xsi:type="dcterms:W3CDTF">2013-04-16T22:34:32Z</dcterms:created>
  <dcterms:modified xsi:type="dcterms:W3CDTF">2013-04-17T23:45:44Z</dcterms:modified>
</cp:coreProperties>
</file>