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5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8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3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7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0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E3CC-F4BB-4EF3-98C0-BF5B44B5371A}" type="datetimeFigureOut">
              <a:rPr lang="ko-KR" altLang="en-US" smtClean="0"/>
              <a:t>2013-05-01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gif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45" y="4407820"/>
            <a:ext cx="2343596" cy="1840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t="1905" r="-1835" b="5046"/>
          <a:stretch/>
        </p:blipFill>
        <p:spPr>
          <a:xfrm>
            <a:off x="838200" y="793213"/>
            <a:ext cx="1962150" cy="15257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930846"/>
            <a:ext cx="1919623" cy="1850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2" y="2438400"/>
            <a:ext cx="2665328" cy="1440317"/>
          </a:xfrm>
          <a:prstGeom prst="rect">
            <a:avLst/>
          </a:prstGeom>
        </p:spPr>
      </p:pic>
      <p:pic>
        <p:nvPicPr>
          <p:cNvPr id="1032" name="Picture 8" descr="C:\Users\YJChung\AppData\Local\Microsoft\Windows\Temporary Internet Files\Content.IE5\J9VYN3XO\MC900442135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10" y="2411969"/>
            <a:ext cx="1220946" cy="12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>
            <a:stCxn id="1032" idx="3"/>
          </p:cNvCxnSpPr>
          <p:nvPr/>
        </p:nvCxnSpPr>
        <p:spPr>
          <a:xfrm>
            <a:off x="3909456" y="3022442"/>
            <a:ext cx="58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</p:cNvCxnSpPr>
          <p:nvPr/>
        </p:nvCxnSpPr>
        <p:spPr>
          <a:xfrm>
            <a:off x="2800350" y="1556072"/>
            <a:ext cx="3448050" cy="14663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YJChung\AppData\Local\Microsoft\Windows\Temporary Internet Files\Content.IE5\GVAFV377\MC9004293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71009"/>
            <a:ext cx="1492301" cy="17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YJChung\AppData\Local\Microsoft\Windows\Temporary Internet Files\Content.IE5\72WG1M62\MC900281290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5000" y="4827082"/>
            <a:ext cx="1281820" cy="105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6248400" y="3022442"/>
            <a:ext cx="0" cy="180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C:\Users\YJChung\AppData\Local\Microsoft\Windows\Temporary Internet Files\Content.IE5\AFWMTTOP\MC900439273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2530"/>
            <a:ext cx="2185045" cy="163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>
            <a:stCxn id="1035" idx="3"/>
          </p:cNvCxnSpPr>
          <p:nvPr/>
        </p:nvCxnSpPr>
        <p:spPr>
          <a:xfrm flipH="1">
            <a:off x="4321017" y="5353039"/>
            <a:ext cx="1393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8910" y="392476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Streaming Multimedia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1143000"/>
            <a:ext cx="15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Sensory Data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6211669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Rehabilitation Device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56495" y="3507253"/>
            <a:ext cx="126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Capturing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6200000">
            <a:off x="1305061" y="3924763"/>
            <a:ext cx="62701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Rehabilitation Device Control</a:t>
            </a:r>
          </a:p>
          <a:p>
            <a:pPr lvl="1"/>
            <a:r>
              <a:rPr lang="en-US" altLang="ko-KR" dirty="0" smtClean="0"/>
              <a:t>Profile based common Platform for Configuration/Control</a:t>
            </a:r>
          </a:p>
          <a:p>
            <a:pPr lvl="1"/>
            <a:r>
              <a:rPr lang="en-US" altLang="ko-KR" dirty="0" smtClean="0"/>
              <a:t>Rehabilitation Program Database</a:t>
            </a:r>
          </a:p>
          <a:p>
            <a:pPr lvl="1"/>
            <a:r>
              <a:rPr lang="en-US" altLang="ko-KR" dirty="0" smtClean="0"/>
              <a:t>Autonomous Controlling the Rehabilitation Devices by Feedback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39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Platform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Profile based Platform </a:t>
            </a:r>
            <a:r>
              <a:rPr lang="en-US" altLang="ko-KR" dirty="0" smtClean="0"/>
              <a:t>of Rehabilitation</a:t>
            </a:r>
          </a:p>
          <a:p>
            <a:pPr lvl="1"/>
            <a:r>
              <a:rPr lang="en-US" altLang="ko-KR" dirty="0" smtClean="0"/>
              <a:t>Profile description of </a:t>
            </a:r>
            <a:r>
              <a:rPr lang="en-US" altLang="ko-KR" dirty="0" smtClean="0">
                <a:solidFill>
                  <a:srgbClr val="FF0000"/>
                </a:solidFill>
              </a:rPr>
              <a:t>Rehabilitation Devices</a:t>
            </a:r>
          </a:p>
          <a:p>
            <a:pPr lvl="1"/>
            <a:r>
              <a:rPr lang="en-US" altLang="ko-KR" dirty="0"/>
              <a:t>Profile description of </a:t>
            </a:r>
            <a:r>
              <a:rPr lang="en-US" altLang="ko-KR" dirty="0" smtClean="0">
                <a:solidFill>
                  <a:srgbClr val="FF0000"/>
                </a:solidFill>
              </a:rPr>
              <a:t>Sensors</a:t>
            </a:r>
          </a:p>
          <a:p>
            <a:pPr lvl="1"/>
            <a:r>
              <a:rPr lang="en-US" altLang="ko-KR" dirty="0" smtClean="0"/>
              <a:t>Profile </a:t>
            </a:r>
            <a:r>
              <a:rPr lang="en-US" altLang="ko-KR" dirty="0" smtClean="0"/>
              <a:t>description of </a:t>
            </a:r>
            <a:r>
              <a:rPr lang="en-US" altLang="ko-KR" dirty="0" smtClean="0">
                <a:solidFill>
                  <a:srgbClr val="FF0000"/>
                </a:solidFill>
              </a:rPr>
              <a:t>Video Streaming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Modular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tructured platform </a:t>
            </a:r>
            <a:r>
              <a:rPr lang="en-US" altLang="ko-KR" dirty="0" smtClean="0"/>
              <a:t>based on Profile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Modular structure </a:t>
            </a:r>
            <a:r>
              <a:rPr lang="en-US" altLang="ko-KR" dirty="0" smtClean="0"/>
              <a:t>with profiles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Modular interface </a:t>
            </a:r>
            <a:r>
              <a:rPr lang="en-US" altLang="ko-KR" dirty="0" smtClean="0"/>
              <a:t>description with profiles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Rehabilitation Work Bench</a:t>
            </a:r>
            <a:br>
              <a:rPr lang="en-US" altLang="ko-KR" dirty="0" smtClean="0"/>
            </a:br>
            <a:r>
              <a:rPr lang="en-US" altLang="ko-KR" dirty="0" smtClean="0"/>
              <a:t>(named with “Rehabilitation Studio”)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Functioning Modular Description</a:t>
            </a:r>
          </a:p>
          <a:p>
            <a:pPr lvl="1"/>
            <a:r>
              <a:rPr lang="en-US" altLang="ko-KR" dirty="0" smtClean="0"/>
              <a:t>Sensory Data Streaming Interface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DataStreaming</a:t>
            </a:r>
            <a:r>
              <a:rPr lang="en-US" altLang="ko-KR" dirty="0" smtClean="0">
                <a:solidFill>
                  <a:srgbClr val="FF0000"/>
                </a:solidFill>
              </a:rPr>
              <a:t> Module)</a:t>
            </a:r>
          </a:p>
          <a:p>
            <a:pPr lvl="1"/>
            <a:r>
              <a:rPr lang="en-US" altLang="ko-KR" dirty="0" smtClean="0"/>
              <a:t>Analog Signal Processing </a:t>
            </a:r>
            <a:r>
              <a:rPr lang="en-US" altLang="ko-KR" dirty="0" smtClean="0">
                <a:solidFill>
                  <a:srgbClr val="FF0000"/>
                </a:solidFill>
              </a:rPr>
              <a:t>(ASP Module)</a:t>
            </a:r>
          </a:p>
          <a:p>
            <a:pPr lvl="1"/>
            <a:r>
              <a:rPr lang="en-US" altLang="ko-KR" dirty="0" smtClean="0"/>
              <a:t>Digital Signal Processing </a:t>
            </a:r>
            <a:r>
              <a:rPr lang="en-US" altLang="ko-KR" dirty="0" smtClean="0">
                <a:solidFill>
                  <a:srgbClr val="FF0000"/>
                </a:solidFill>
              </a:rPr>
              <a:t>(DSP Module)</a:t>
            </a:r>
          </a:p>
          <a:p>
            <a:pPr lvl="1"/>
            <a:r>
              <a:rPr lang="en-US" altLang="ko-KR" dirty="0" smtClean="0"/>
              <a:t>Wireless Communication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WiComm</a:t>
            </a:r>
            <a:r>
              <a:rPr lang="en-US" altLang="ko-KR" dirty="0" smtClean="0">
                <a:solidFill>
                  <a:srgbClr val="FF0000"/>
                </a:solidFill>
              </a:rPr>
              <a:t> Module)</a:t>
            </a:r>
          </a:p>
          <a:p>
            <a:pPr lvl="1"/>
            <a:r>
              <a:rPr lang="en-US" altLang="ko-KR" dirty="0" smtClean="0"/>
              <a:t>Rehabilitation Device Interface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DeviceControl</a:t>
            </a:r>
            <a:r>
              <a:rPr lang="en-US" altLang="ko-KR" dirty="0" smtClean="0">
                <a:solidFill>
                  <a:srgbClr val="FF0000"/>
                </a:solidFill>
              </a:rPr>
              <a:t> Module)</a:t>
            </a:r>
          </a:p>
          <a:p>
            <a:pPr lvl="1"/>
            <a:r>
              <a:rPr lang="en-US" altLang="ko-KR" dirty="0" smtClean="0"/>
              <a:t>Control and Management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RehabManager</a:t>
            </a:r>
            <a:r>
              <a:rPr lang="en-US" altLang="ko-KR" dirty="0" smtClean="0">
                <a:solidFill>
                  <a:srgbClr val="FF0000"/>
                </a:solidFill>
              </a:rPr>
              <a:t> Module)</a:t>
            </a:r>
          </a:p>
          <a:p>
            <a:pPr lvl="2"/>
            <a:r>
              <a:rPr lang="en-US" altLang="ko-KR" dirty="0" smtClean="0"/>
              <a:t>Monitoring and Controlling</a:t>
            </a:r>
          </a:p>
          <a:p>
            <a:pPr lvl="2"/>
            <a:r>
              <a:rPr lang="en-US" altLang="ko-KR" dirty="0" smtClean="0"/>
              <a:t>Profile Database</a:t>
            </a:r>
          </a:p>
          <a:p>
            <a:pPr lvl="2"/>
            <a:r>
              <a:rPr lang="en-US" altLang="ko-KR" dirty="0" smtClean="0"/>
              <a:t>Decision Management Database</a:t>
            </a:r>
          </a:p>
        </p:txBody>
      </p:sp>
    </p:spTree>
    <p:extLst>
      <p:ext uri="{BB962C8B-B14F-4D97-AF65-F5344CB8AC3E}">
        <p14:creationId xmlns:p14="http://schemas.microsoft.com/office/powerpoint/2010/main" val="38022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86200" y="4031255"/>
            <a:ext cx="1828800" cy="8675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WiCom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33800" y="732622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DataStreaming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pic>
        <p:nvPicPr>
          <p:cNvPr id="11" name="Picture 2" descr="C:\Users\YJChung\AppData\Local\Microsoft\Windows\Temporary Internet Files\Content.IE5\8IU7VNFJ\MC90043879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2438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2286000" y="304800"/>
            <a:ext cx="1039717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Sensor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2286000" y="1219200"/>
            <a:ext cx="1039717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Video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733800" y="1828800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ASP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59506" y="2895600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DSP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59506" y="3962400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WiComm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59506" y="5105400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DeviceControl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pic>
        <p:nvPicPr>
          <p:cNvPr id="1029" name="Picture 5" descr="C:\Users\YJChung\AppData\Local\Microsoft\Windows\Temporary Internet Files\Content.IE5\PEJJZOG2\MC900438790[2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2438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2286000" y="5105400"/>
            <a:ext cx="1039717" cy="8675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Rehabilitation Device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943600" y="732622"/>
            <a:ext cx="1143000" cy="5240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Rehab Manager</a:t>
            </a:r>
          </a:p>
        </p:txBody>
      </p:sp>
      <p:sp>
        <p:nvSpPr>
          <p:cNvPr id="8" name="순서도: 다중 문서 7"/>
          <p:cNvSpPr/>
          <p:nvPr/>
        </p:nvSpPr>
        <p:spPr>
          <a:xfrm>
            <a:off x="7391400" y="766591"/>
            <a:ext cx="1371601" cy="1137644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Profile Database</a:t>
            </a:r>
            <a:endParaRPr lang="ko-KR" altLang="en-US" dirty="0"/>
          </a:p>
        </p:txBody>
      </p:sp>
      <p:sp>
        <p:nvSpPr>
          <p:cNvPr id="26" name="순서도: 다중 문서 25"/>
          <p:cNvSpPr/>
          <p:nvPr/>
        </p:nvSpPr>
        <p:spPr>
          <a:xfrm>
            <a:off x="7391400" y="2144617"/>
            <a:ext cx="1371601" cy="1137644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Decision Manager </a:t>
            </a:r>
            <a:r>
              <a:rPr lang="en-US" altLang="ko-KR" dirty="0" err="1" smtClean="0"/>
              <a:t>DataBase</a:t>
            </a:r>
            <a:endParaRPr lang="en-US" altLang="ko-KR" dirty="0" smtClean="0"/>
          </a:p>
        </p:txBody>
      </p:sp>
      <p:pic>
        <p:nvPicPr>
          <p:cNvPr id="1030" name="Picture 6" descr="C:\Users\YJChung\AppData\Local\Microsoft\Windows\Temporary Internet Files\Content.IE5\M673CGTM\MC90028129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96189"/>
            <a:ext cx="1921413" cy="15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>
            <a:off x="3325717" y="765825"/>
            <a:ext cx="408083" cy="44251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325717" y="1208336"/>
            <a:ext cx="408083" cy="47188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648200" y="1600200"/>
            <a:ext cx="0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648200" y="2667000"/>
            <a:ext cx="0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648200" y="3775725"/>
            <a:ext cx="0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648200" y="4918725"/>
            <a:ext cx="0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325717" y="5581114"/>
            <a:ext cx="43378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7086600" y="1377338"/>
            <a:ext cx="3048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7086600" y="2755364"/>
            <a:ext cx="3048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43600" y="12192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5562600" y="1208336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562600" y="2304514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5562600" y="3365806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562600" y="4191000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562600" y="5539189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7048500" y="5226508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5668178" y="4648200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JChung\AppData\Local\Microsoft\Windows\Temporary Internet Files\Content.IE5\PEJJZOG2\MC900438746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5" r="8818" b="34177"/>
          <a:stretch/>
        </p:blipFill>
        <p:spPr bwMode="auto">
          <a:xfrm flipH="1">
            <a:off x="152399" y="490107"/>
            <a:ext cx="2819401" cy="301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886200" y="4687677"/>
            <a:ext cx="1828800" cy="8675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WiCom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33800" y="1389044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DataStreaming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 rot="976355">
            <a:off x="1132077" y="1017470"/>
            <a:ext cx="1494332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Sensor Array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733800" y="2485222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ASP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59506" y="3552022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DSP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59506" y="4618822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WiComm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59506" y="5761822"/>
            <a:ext cx="1828800" cy="86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DisplayControl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43600" y="1389044"/>
            <a:ext cx="1143000" cy="5240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EEG Manager</a:t>
            </a:r>
          </a:p>
        </p:txBody>
      </p:sp>
      <p:sp>
        <p:nvSpPr>
          <p:cNvPr id="22" name="순서도: 다중 문서 21"/>
          <p:cNvSpPr/>
          <p:nvPr/>
        </p:nvSpPr>
        <p:spPr>
          <a:xfrm>
            <a:off x="7391400" y="1423013"/>
            <a:ext cx="1371601" cy="1137644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Profile Database</a:t>
            </a:r>
            <a:endParaRPr lang="ko-KR" altLang="en-US" dirty="0"/>
          </a:p>
        </p:txBody>
      </p:sp>
      <p:sp>
        <p:nvSpPr>
          <p:cNvPr id="23" name="순서도: 다중 문서 22"/>
          <p:cNvSpPr/>
          <p:nvPr/>
        </p:nvSpPr>
        <p:spPr>
          <a:xfrm>
            <a:off x="7353759" y="4990832"/>
            <a:ext cx="1371601" cy="1137644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Decision Manager </a:t>
            </a:r>
            <a:r>
              <a:rPr lang="en-US" altLang="ko-KR" dirty="0" err="1" smtClean="0"/>
              <a:t>DataBase</a:t>
            </a:r>
            <a:endParaRPr lang="en-US" altLang="ko-KR" dirty="0" smtClean="0"/>
          </a:p>
        </p:txBody>
      </p:sp>
      <p:cxnSp>
        <p:nvCxnSpPr>
          <p:cNvPr id="25" name="직선 화살표 연결선 24"/>
          <p:cNvCxnSpPr>
            <a:stCxn id="14" idx="6"/>
            <a:endCxn id="13" idx="1"/>
          </p:cNvCxnSpPr>
          <p:nvPr/>
        </p:nvCxnSpPr>
        <p:spPr>
          <a:xfrm>
            <a:off x="2596477" y="1417331"/>
            <a:ext cx="1137323" cy="40550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648200" y="2256622"/>
            <a:ext cx="0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648200" y="3323422"/>
            <a:ext cx="0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648200" y="4432147"/>
            <a:ext cx="0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648200" y="5575147"/>
            <a:ext cx="0" cy="228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086600" y="2033760"/>
            <a:ext cx="3048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7043451" y="5629121"/>
            <a:ext cx="3048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562600" y="1864758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5562600" y="2960936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562600" y="4022228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562600" y="5105400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5562600" y="6195611"/>
            <a:ext cx="381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18882" y="-76200"/>
            <a:ext cx="5563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Application Example.</a:t>
            </a:r>
          </a:p>
          <a:p>
            <a:r>
              <a:rPr lang="en-US" altLang="ko-KR" sz="4000" dirty="0" smtClean="0">
                <a:solidFill>
                  <a:srgbClr val="C00000"/>
                </a:solidFill>
              </a:rPr>
              <a:t>Brain Activity Imaging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pic>
        <p:nvPicPr>
          <p:cNvPr id="4103" name="Picture 7" descr="C:\Users\YJChung\AppData\Local\Microsoft\Windows\Temporary Internet Files\Content.IE5\AFWMTTOP\MC90019756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98" y="3624424"/>
            <a:ext cx="2998697" cy="32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5943600" y="1537581"/>
            <a:ext cx="1059195" cy="1423355"/>
            <a:chOff x="5943600" y="1537581"/>
            <a:chExt cx="1059195" cy="1423355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5943600" y="1875622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6041573" y="1600200"/>
              <a:ext cx="961222" cy="885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6134100" y="1650694"/>
              <a:ext cx="762000" cy="762000"/>
              <a:chOff x="515364" y="5062175"/>
              <a:chExt cx="1260647" cy="1143000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 flipV="1">
                <a:off x="1066800" y="5062175"/>
                <a:ext cx="0" cy="70921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 rot="5400000" flipV="1">
                <a:off x="1421406" y="5414716"/>
                <a:ext cx="0" cy="70921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515364" y="5759681"/>
                <a:ext cx="551436" cy="44549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/>
            <p:cNvSpPr/>
            <p:nvPr/>
          </p:nvSpPr>
          <p:spPr>
            <a:xfrm>
              <a:off x="6096000" y="2560657"/>
              <a:ext cx="876300" cy="40027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Location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67416" y="1537581"/>
              <a:ext cx="24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98826" y="2090547"/>
              <a:ext cx="24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48288" y="1969532"/>
              <a:ext cx="24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51462" y="5105400"/>
            <a:ext cx="1059195" cy="1423355"/>
            <a:chOff x="5943600" y="1537581"/>
            <a:chExt cx="1059195" cy="1423355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5943600" y="1875622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6041573" y="1600200"/>
              <a:ext cx="961222" cy="885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6134100" y="1650694"/>
              <a:ext cx="762000" cy="762000"/>
              <a:chOff x="515364" y="5062175"/>
              <a:chExt cx="1260647" cy="1143000"/>
            </a:xfrm>
          </p:grpSpPr>
          <p:cxnSp>
            <p:nvCxnSpPr>
              <p:cNvPr id="78" name="직선 화살표 연결선 77"/>
              <p:cNvCxnSpPr/>
              <p:nvPr/>
            </p:nvCxnSpPr>
            <p:spPr>
              <a:xfrm flipV="1">
                <a:off x="1066800" y="5062175"/>
                <a:ext cx="0" cy="70921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 rot="5400000" flipV="1">
                <a:off x="1421406" y="5414716"/>
                <a:ext cx="0" cy="70921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H="1">
                <a:off x="515364" y="5759681"/>
                <a:ext cx="551436" cy="44549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4" name="직사각형 73"/>
            <p:cNvSpPr/>
            <p:nvPr/>
          </p:nvSpPr>
          <p:spPr>
            <a:xfrm>
              <a:off x="6033711" y="2560657"/>
              <a:ext cx="938589" cy="40027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Location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Mapping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67416" y="1537581"/>
              <a:ext cx="24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98826" y="2090547"/>
              <a:ext cx="24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48288" y="1969532"/>
              <a:ext cx="24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</p:grpSp>
      <p:sp>
        <p:nvSpPr>
          <p:cNvPr id="82" name="타원 81"/>
          <p:cNvSpPr/>
          <p:nvPr/>
        </p:nvSpPr>
        <p:spPr>
          <a:xfrm rot="976355">
            <a:off x="1181972" y="4263046"/>
            <a:ext cx="554497" cy="281591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 rot="976355">
            <a:off x="2013634" y="4504194"/>
            <a:ext cx="554497" cy="281591"/>
          </a:xfrm>
          <a:prstGeom prst="ellipse">
            <a:avLst/>
          </a:prstGeom>
          <a:solidFill>
            <a:schemeClr val="accent5">
              <a:alpha val="69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>
            <a:stCxn id="19" idx="1"/>
          </p:cNvCxnSpPr>
          <p:nvPr/>
        </p:nvCxnSpPr>
        <p:spPr>
          <a:xfrm flipH="1" flipV="1">
            <a:off x="2390285" y="4726201"/>
            <a:ext cx="1369221" cy="146941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" idx="1"/>
            <a:endCxn id="82" idx="5"/>
          </p:cNvCxnSpPr>
          <p:nvPr/>
        </p:nvCxnSpPr>
        <p:spPr>
          <a:xfrm flipH="1" flipV="1">
            <a:off x="1619515" y="4554344"/>
            <a:ext cx="2139991" cy="164126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2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 Streaming and Control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Scalability Control</a:t>
            </a:r>
          </a:p>
          <a:p>
            <a:pPr lvl="1"/>
            <a:r>
              <a:rPr lang="en-US" altLang="ko-KR" dirty="0" smtClean="0"/>
              <a:t>SNR, Spatial Domain Scalability</a:t>
            </a:r>
          </a:p>
          <a:p>
            <a:pPr lvl="1"/>
            <a:r>
              <a:rPr lang="en-US" altLang="ko-KR" dirty="0" smtClean="0"/>
              <a:t>Temporal Streaming</a:t>
            </a:r>
          </a:p>
          <a:p>
            <a:r>
              <a:rPr lang="en-US" altLang="ko-KR" dirty="0" smtClean="0"/>
              <a:t>Multiplexed Streaming</a:t>
            </a:r>
          </a:p>
          <a:p>
            <a:pPr lvl="1"/>
            <a:r>
              <a:rPr lang="en-US" altLang="ko-KR" dirty="0" smtClean="0"/>
              <a:t>Sensory Data and Captured Image(Motion)</a:t>
            </a:r>
          </a:p>
          <a:p>
            <a:pPr lvl="1"/>
            <a:r>
              <a:rPr lang="en-US" altLang="ko-KR" dirty="0" smtClean="0"/>
              <a:t>Control/Command for Scalability</a:t>
            </a:r>
          </a:p>
          <a:p>
            <a:r>
              <a:rPr lang="en-US" altLang="ko-KR" dirty="0" smtClean="0"/>
              <a:t>Device Control</a:t>
            </a:r>
          </a:p>
          <a:p>
            <a:pPr lvl="1"/>
            <a:r>
              <a:rPr lang="en-US" altLang="ko-KR" dirty="0" smtClean="0"/>
              <a:t>Rehabilitation Device Control</a:t>
            </a:r>
          </a:p>
          <a:p>
            <a:pPr lvl="1"/>
            <a:r>
              <a:rPr lang="en-US" altLang="ko-KR" dirty="0" smtClean="0"/>
              <a:t>Autonomous Feedback Control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5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Motion Wellness </a:t>
            </a:r>
            <a:r>
              <a:rPr lang="en-US" altLang="ko-KR" dirty="0"/>
              <a:t>P</a:t>
            </a:r>
            <a:r>
              <a:rPr lang="en-US" altLang="ko-KR" dirty="0" smtClean="0"/>
              <a:t>rogress </a:t>
            </a:r>
            <a:r>
              <a:rPr lang="en-US" altLang="ko-KR" dirty="0"/>
              <a:t>T</a:t>
            </a:r>
            <a:r>
              <a:rPr lang="en-US" altLang="ko-KR" dirty="0" smtClean="0"/>
              <a:t>racking System</a:t>
            </a:r>
          </a:p>
          <a:p>
            <a:pPr lvl="1"/>
            <a:r>
              <a:rPr lang="en-US" altLang="ko-KR" dirty="0" smtClean="0"/>
              <a:t>Pediatric Rehabilitation</a:t>
            </a:r>
          </a:p>
          <a:p>
            <a:pPr lvl="1"/>
            <a:r>
              <a:rPr lang="en-US" altLang="ko-KR" dirty="0" smtClean="0"/>
              <a:t>Orthopedic Rehabilitation</a:t>
            </a:r>
          </a:p>
          <a:p>
            <a:r>
              <a:rPr lang="en-US" altLang="ko-KR" dirty="0" err="1" smtClean="0"/>
              <a:t>Therapical</a:t>
            </a:r>
            <a:r>
              <a:rPr lang="en-US" altLang="ko-KR" dirty="0" smtClean="0"/>
              <a:t> Clinics at Home</a:t>
            </a:r>
          </a:p>
          <a:p>
            <a:pPr lvl="1"/>
            <a:r>
              <a:rPr lang="en-US" altLang="ko-KR" dirty="0" smtClean="0"/>
              <a:t>Physical Therapy</a:t>
            </a:r>
          </a:p>
          <a:p>
            <a:pPr lvl="1"/>
            <a:r>
              <a:rPr lang="en-US" altLang="ko-KR" dirty="0" smtClean="0"/>
              <a:t>Feedback and Tracking of Motion Wellness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22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Other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ko-KR" dirty="0" smtClean="0"/>
              <a:t>Speech and Language Recovery</a:t>
            </a:r>
          </a:p>
          <a:p>
            <a:pPr lvl="1"/>
            <a:r>
              <a:rPr lang="en-US" altLang="ko-KR" dirty="0" smtClean="0"/>
              <a:t>Text Prompter/ Audible Device may apply</a:t>
            </a:r>
          </a:p>
          <a:p>
            <a:pPr lvl="1"/>
            <a:r>
              <a:rPr lang="en-US" altLang="ko-KR" dirty="0" smtClean="0"/>
              <a:t>Speech Recognition system</a:t>
            </a:r>
            <a:endParaRPr lang="en-US" altLang="ko-KR" dirty="0"/>
          </a:p>
          <a:p>
            <a:r>
              <a:rPr lang="en-US" altLang="ko-KR" dirty="0" smtClean="0"/>
              <a:t>Preventing Obesity</a:t>
            </a:r>
          </a:p>
          <a:p>
            <a:pPr lvl="1"/>
            <a:r>
              <a:rPr lang="en-US" altLang="ko-KR" dirty="0" smtClean="0"/>
              <a:t>Vital sign monitoring(BP, ECG, HBR…)</a:t>
            </a:r>
          </a:p>
          <a:p>
            <a:pPr lvl="1"/>
            <a:r>
              <a:rPr lang="en-US" altLang="ko-KR" dirty="0" smtClean="0"/>
              <a:t>Physical Training Program for Weight Loss</a:t>
            </a:r>
          </a:p>
          <a:p>
            <a:pPr lvl="1"/>
            <a:r>
              <a:rPr lang="en-US" altLang="ko-KR" dirty="0" smtClean="0"/>
              <a:t>Self-Management of food control with Calorie monitoring</a:t>
            </a:r>
          </a:p>
          <a:p>
            <a:r>
              <a:rPr lang="en-US" altLang="ko-KR" dirty="0" smtClean="0"/>
              <a:t>BCI with Prosthetic Device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77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Digital Image Processing with Streaming</a:t>
            </a:r>
          </a:p>
          <a:p>
            <a:pPr lvl="1"/>
            <a:r>
              <a:rPr lang="en-US" altLang="ko-KR" dirty="0" smtClean="0"/>
              <a:t>SNR(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) Scalability</a:t>
            </a:r>
          </a:p>
          <a:p>
            <a:pPr lvl="1"/>
            <a:r>
              <a:rPr lang="en-US" altLang="ko-KR" dirty="0" smtClean="0"/>
              <a:t>Spatial Domain Scalability</a:t>
            </a:r>
          </a:p>
          <a:p>
            <a:pPr lvl="1"/>
            <a:r>
              <a:rPr lang="en-US" altLang="ko-KR" dirty="0" smtClean="0"/>
              <a:t>Temporal Streaming with Data/Command</a:t>
            </a:r>
          </a:p>
          <a:p>
            <a:r>
              <a:rPr lang="en-US" altLang="ko-KR" dirty="0" smtClean="0"/>
              <a:t>Mobile Rehabilitation (Medical) Data Communication</a:t>
            </a:r>
          </a:p>
          <a:p>
            <a:pPr lvl="1"/>
            <a:r>
              <a:rPr lang="en-US" altLang="ko-KR" dirty="0" smtClean="0"/>
              <a:t>Profile based Platform for Rehabilitation Devices and Data types</a:t>
            </a:r>
          </a:p>
          <a:p>
            <a:pPr lvl="1"/>
            <a:r>
              <a:rPr lang="en-US" altLang="ko-KR" dirty="0" smtClean="0"/>
              <a:t>Pro-Active Scalability Control by Feedback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40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316</Words>
  <Application>Microsoft Office PowerPoint</Application>
  <PresentationFormat>화면 슬라이드 쇼(4:3)</PresentationFormat>
  <Paragraphs>122</Paragraphs>
  <Slides>10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Platform</vt:lpstr>
      <vt:lpstr>Rehabilitation Work Bench (named with “Rehabilitation Studio”)</vt:lpstr>
      <vt:lpstr>PowerPoint 프레젠테이션</vt:lpstr>
      <vt:lpstr>PowerPoint 프레젠테이션</vt:lpstr>
      <vt:lpstr>Video Streaming and Control</vt:lpstr>
      <vt:lpstr>Application</vt:lpstr>
      <vt:lpstr>Other Applications</vt:lpstr>
      <vt:lpstr>Technology</vt:lpstr>
      <vt:lpstr>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YJChung</dc:creator>
  <cp:lastModifiedBy>YJChung</cp:lastModifiedBy>
  <cp:revision>21</cp:revision>
  <cp:lastPrinted>2013-05-02T00:01:25Z</cp:lastPrinted>
  <dcterms:created xsi:type="dcterms:W3CDTF">2013-04-24T23:33:23Z</dcterms:created>
  <dcterms:modified xsi:type="dcterms:W3CDTF">2013-05-02T00:03:05Z</dcterms:modified>
</cp:coreProperties>
</file>